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85" r:id="rId3"/>
    <p:sldId id="258" r:id="rId4"/>
    <p:sldId id="283" r:id="rId5"/>
    <p:sldId id="275" r:id="rId6"/>
    <p:sldId id="281" r:id="rId7"/>
    <p:sldId id="276" r:id="rId8"/>
    <p:sldId id="277" r:id="rId9"/>
    <p:sldId id="282" r:id="rId10"/>
    <p:sldId id="279" r:id="rId11"/>
    <p:sldId id="28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56"/>
            <p14:sldId id="285"/>
            <p14:sldId id="258"/>
            <p14:sldId id="283"/>
            <p14:sldId id="275"/>
            <p14:sldId id="281"/>
            <p14:sldId id="276"/>
            <p14:sldId id="277"/>
            <p14:sldId id="282"/>
            <p14:sldId id="279"/>
            <p14:sldId id="284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5" d="100"/>
          <a:sy n="75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</a:t>
            </a:r>
            <a:r>
              <a:rPr lang="cs-CZ" dirty="0" err="1"/>
              <a:t>churritsko-urartejské</a:t>
            </a:r>
            <a:r>
              <a:rPr lang="cs-CZ" dirty="0"/>
              <a:t> jazyky, </a:t>
            </a:r>
            <a:r>
              <a:rPr lang="cs-CZ" dirty="0" err="1"/>
              <a:t>chattijština</a:t>
            </a:r>
            <a:endParaRPr lang="cs-CZ" dirty="0"/>
          </a:p>
          <a:p>
            <a:r>
              <a:rPr lang="cs-CZ" dirty="0"/>
              <a:t>*arménština, turečtina (+ azerbajdžánština, krymská tatarština?), kurdština, gruzínština + </a:t>
            </a:r>
            <a:r>
              <a:rPr lang="cs-CZ" dirty="0" err="1"/>
              <a:t>lazština</a:t>
            </a:r>
            <a:r>
              <a:rPr lang="cs-CZ" dirty="0"/>
              <a:t>, arabština</a:t>
            </a:r>
          </a:p>
          <a:p>
            <a:r>
              <a:rPr lang="cs-CZ" dirty="0"/>
              <a:t>*</a:t>
            </a:r>
            <a:r>
              <a:rPr lang="cs-CZ" dirty="0" err="1"/>
              <a:t>judeošpanělština</a:t>
            </a:r>
            <a:r>
              <a:rPr lang="cs-CZ" dirty="0"/>
              <a:t>, </a:t>
            </a:r>
            <a:r>
              <a:rPr lang="cs-CZ" dirty="0" err="1"/>
              <a:t>adygejština</a:t>
            </a:r>
            <a:r>
              <a:rPr lang="cs-CZ" dirty="0"/>
              <a:t> + </a:t>
            </a:r>
            <a:r>
              <a:rPr lang="cs-CZ" dirty="0" err="1"/>
              <a:t>kabardo-čerkeština</a:t>
            </a:r>
            <a:r>
              <a:rPr lang="cs-CZ" dirty="0"/>
              <a:t>, albánština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</a:t>
            </a:r>
            <a:r>
              <a:rPr lang="cs-CZ" dirty="0" err="1"/>
              <a:t>Marmarské</a:t>
            </a:r>
            <a:r>
              <a:rPr lang="cs-CZ" dirty="0"/>
              <a:t> moře s průlivy Bospor a Dardanely</a:t>
            </a:r>
            <a:br>
              <a:rPr lang="cs-CZ" dirty="0"/>
            </a:br>
            <a:r>
              <a:rPr lang="cs-CZ" dirty="0"/>
              <a:t>*</a:t>
            </a:r>
            <a:r>
              <a:rPr lang="cs-CZ" dirty="0" err="1"/>
              <a:t>Iskanderunský</a:t>
            </a:r>
            <a:r>
              <a:rPr lang="cs-CZ" dirty="0"/>
              <a:t> záliv &gt; nejzápadnější bod gruzínsko-turecké hranice (zhruba město Batumi)</a:t>
            </a:r>
            <a:br>
              <a:rPr lang="cs-CZ" dirty="0"/>
            </a:br>
            <a:r>
              <a:rPr lang="cs-CZ" dirty="0"/>
              <a:t>(zhruba odpovídá území Byzantské říše za vlády </a:t>
            </a:r>
            <a:r>
              <a:rPr lang="cs-CZ" dirty="0" err="1"/>
              <a:t>Herakleiovců</a:t>
            </a:r>
            <a:r>
              <a:rPr lang="cs-CZ" dirty="0"/>
              <a:t>, tj. cca v VII. století)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Zhruba do poloviny VI. století před naším letopočtem.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1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24/09/26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BB29C-2A25-36FA-A0BB-98E0023D4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LgV04 Jazyky Malé Asie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B1431A-5848-432F-39AE-65241A9E5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6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7707B1-F7E0-826B-CCCF-453F5D50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turkické nadvlády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F6B777-6A1D-447C-C102-83AA16FB2B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osmanské období (1299-1922 n.l.)</a:t>
            </a:r>
          </a:p>
          <a:p>
            <a:pPr lvl="1"/>
            <a:r>
              <a:rPr lang="cs-CZ" dirty="0"/>
              <a:t>příchod </a:t>
            </a:r>
            <a:r>
              <a:rPr lang="cs-CZ" dirty="0" err="1"/>
              <a:t>sefardských</a:t>
            </a:r>
            <a:r>
              <a:rPr lang="cs-CZ" dirty="0"/>
              <a:t> Židů</a:t>
            </a:r>
          </a:p>
          <a:p>
            <a:pPr lvl="1"/>
            <a:r>
              <a:rPr lang="cs-CZ" dirty="0"/>
              <a:t>nacionalismus</a:t>
            </a:r>
          </a:p>
          <a:p>
            <a:r>
              <a:rPr lang="cs-CZ" dirty="0"/>
              <a:t>moderní období (1923+ n.l.)</a:t>
            </a:r>
          </a:p>
          <a:p>
            <a:pPr lvl="1"/>
            <a:r>
              <a:rPr lang="cs-CZ" dirty="0"/>
              <a:t>smlouva z Lausanne</a:t>
            </a:r>
          </a:p>
          <a:p>
            <a:pPr lvl="1"/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91CD82E-4708-C8BC-920B-83CC81A401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3138" y="2560638"/>
            <a:ext cx="2975224" cy="3309937"/>
          </a:xfrm>
        </p:spPr>
      </p:pic>
    </p:spTree>
    <p:extLst>
      <p:ext uri="{BB962C8B-B14F-4D97-AF65-F5344CB8AC3E}">
        <p14:creationId xmlns:p14="http://schemas.microsoft.com/office/powerpoint/2010/main" val="65276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60AEB38-4CF9-911C-A1AD-849D8C25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2624865"/>
            <a:ext cx="9609668" cy="107356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Jazykovědná část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821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CE70AC3-7302-7591-7F3F-589A2396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Indoevropská jazyková rodina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8A1D51E-AAF8-7C29-8CC1-2F540702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977423" cy="3310128"/>
          </a:xfrm>
        </p:spPr>
        <p:txBody>
          <a:bodyPr numCol="2" spcCol="180000">
            <a:normAutofit fontScale="92500"/>
          </a:bodyPr>
          <a:lstStyle/>
          <a:p>
            <a:r>
              <a:rPr lang="cs-CZ" dirty="0"/>
              <a:t>anatolské jazyky</a:t>
            </a:r>
          </a:p>
          <a:p>
            <a:r>
              <a:rPr lang="cs-CZ" dirty="0"/>
              <a:t>tocharské jazyky</a:t>
            </a:r>
          </a:p>
          <a:p>
            <a:r>
              <a:rPr lang="cs-CZ" dirty="0"/>
              <a:t>baltoslovanské jazyky</a:t>
            </a:r>
          </a:p>
          <a:p>
            <a:r>
              <a:rPr lang="cs-CZ" dirty="0"/>
              <a:t>keltské jazyky</a:t>
            </a:r>
          </a:p>
          <a:p>
            <a:r>
              <a:rPr lang="cs-CZ" dirty="0"/>
              <a:t>germánské jazyky</a:t>
            </a:r>
          </a:p>
          <a:p>
            <a:r>
              <a:rPr lang="cs-CZ" dirty="0"/>
              <a:t>indoíránské jazyky</a:t>
            </a:r>
          </a:p>
          <a:p>
            <a:r>
              <a:rPr lang="cs-CZ" dirty="0"/>
              <a:t>řečtina</a:t>
            </a:r>
          </a:p>
          <a:p>
            <a:r>
              <a:rPr lang="cs-CZ" dirty="0"/>
              <a:t>italické jazyky</a:t>
            </a:r>
          </a:p>
          <a:p>
            <a:pPr lvl="1"/>
            <a:r>
              <a:rPr lang="cs-CZ" dirty="0"/>
              <a:t>románské jazyky</a:t>
            </a:r>
          </a:p>
          <a:p>
            <a:r>
              <a:rPr lang="cs-CZ" dirty="0"/>
              <a:t>albánština*</a:t>
            </a:r>
          </a:p>
          <a:p>
            <a:r>
              <a:rPr lang="cs-CZ" dirty="0"/>
              <a:t>arménština</a:t>
            </a:r>
          </a:p>
          <a:p>
            <a:r>
              <a:rPr lang="cs-CZ" dirty="0" err="1"/>
              <a:t>mesapština</a:t>
            </a:r>
            <a:endParaRPr lang="cs-CZ" dirty="0"/>
          </a:p>
          <a:p>
            <a:r>
              <a:rPr lang="cs-CZ" dirty="0" err="1"/>
              <a:t>lusitánština</a:t>
            </a:r>
            <a:endParaRPr lang="cs-CZ" dirty="0"/>
          </a:p>
          <a:p>
            <a:r>
              <a:rPr lang="cs-CZ" dirty="0"/>
              <a:t>frýžština</a:t>
            </a:r>
            <a:endParaRPr lang="en-US" dirty="0"/>
          </a:p>
        </p:txBody>
      </p:sp>
      <p:pic>
        <p:nvPicPr>
          <p:cNvPr id="8" name="Symbol zastępczy zawartości 11">
            <a:extLst>
              <a:ext uri="{FF2B5EF4-FFF2-40B4-BE49-F238E27FC236}">
                <a16:creationId xmlns:a16="http://schemas.microsoft.com/office/drawing/2014/main" id="{6ADA12D9-BC90-1FEC-724A-E6CDF3371D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3732" y="2560511"/>
            <a:ext cx="4179821" cy="3309937"/>
          </a:xfrm>
        </p:spPr>
      </p:pic>
    </p:spTree>
    <p:extLst>
      <p:ext uri="{BB962C8B-B14F-4D97-AF65-F5344CB8AC3E}">
        <p14:creationId xmlns:p14="http://schemas.microsoft.com/office/powerpoint/2010/main" val="319987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8B7F8-1710-63AD-654F-1BEEC16E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semestru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A8ECAC-B3DB-A791-D94D-28187D8A26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25.09. – úvod, IE, </a:t>
            </a:r>
            <a:r>
              <a:rPr lang="cs-CZ" dirty="0" err="1"/>
              <a:t>anatol</a:t>
            </a:r>
            <a:r>
              <a:rPr lang="cs-CZ" dirty="0"/>
              <a:t>. </a:t>
            </a:r>
            <a:r>
              <a:rPr lang="cs-CZ" dirty="0" err="1"/>
              <a:t>podskup</a:t>
            </a:r>
            <a:r>
              <a:rPr lang="cs-CZ" dirty="0"/>
              <a:t>.</a:t>
            </a:r>
          </a:p>
          <a:p>
            <a:r>
              <a:rPr lang="cs-CZ" dirty="0"/>
              <a:t>02.10. – </a:t>
            </a:r>
            <a:r>
              <a:rPr lang="cs-CZ" dirty="0" err="1"/>
              <a:t>luvijština</a:t>
            </a:r>
            <a:r>
              <a:rPr lang="cs-CZ" dirty="0"/>
              <a:t>, analýza textu</a:t>
            </a:r>
          </a:p>
          <a:p>
            <a:r>
              <a:rPr lang="cs-CZ" dirty="0"/>
              <a:t>09.10. – ostatní </a:t>
            </a:r>
            <a:r>
              <a:rPr lang="cs-CZ" dirty="0" err="1"/>
              <a:t>luv</a:t>
            </a:r>
            <a:r>
              <a:rPr lang="cs-CZ" dirty="0"/>
              <a:t>. jazyky, lýdština</a:t>
            </a:r>
          </a:p>
          <a:p>
            <a:r>
              <a:rPr lang="cs-CZ" dirty="0"/>
              <a:t>16.10. – </a:t>
            </a:r>
            <a:r>
              <a:rPr lang="cs-CZ" dirty="0" err="1"/>
              <a:t>palajština</a:t>
            </a:r>
            <a:r>
              <a:rPr lang="cs-CZ" dirty="0"/>
              <a:t>, chetitština</a:t>
            </a:r>
          </a:p>
          <a:p>
            <a:r>
              <a:rPr lang="cs-CZ" dirty="0"/>
              <a:t>23.10. – chetitština</a:t>
            </a:r>
          </a:p>
          <a:p>
            <a:r>
              <a:rPr lang="cs-CZ" dirty="0"/>
              <a:t>30.10. – analýza textů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130F407-F4E3-9D8A-620A-8F8480C06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06.11. – analýza textů</a:t>
            </a:r>
          </a:p>
          <a:p>
            <a:r>
              <a:rPr lang="cs-CZ" dirty="0"/>
              <a:t>13.11. – řečtina, frýžština</a:t>
            </a:r>
          </a:p>
          <a:p>
            <a:r>
              <a:rPr lang="cs-CZ" dirty="0"/>
              <a:t>27.11. – </a:t>
            </a:r>
            <a:r>
              <a:rPr lang="cs-CZ" dirty="0" err="1"/>
              <a:t>neIE</a:t>
            </a:r>
            <a:r>
              <a:rPr lang="cs-CZ" dirty="0"/>
              <a:t> jazyky regionu</a:t>
            </a:r>
            <a:r>
              <a:rPr lang="cs-CZ" baseline="30000" dirty="0"/>
              <a:t>*</a:t>
            </a:r>
            <a:endParaRPr lang="cs-CZ" dirty="0"/>
          </a:p>
          <a:p>
            <a:r>
              <a:rPr lang="cs-CZ" dirty="0"/>
              <a:t>04.11. – ×</a:t>
            </a:r>
            <a:endParaRPr lang="cs-CZ" baseline="30000" dirty="0"/>
          </a:p>
          <a:p>
            <a:r>
              <a:rPr lang="cs-CZ" dirty="0"/>
              <a:t>11.12. – moderní jazyky regionu*</a:t>
            </a:r>
            <a:endParaRPr lang="cs-CZ" baseline="30000" dirty="0"/>
          </a:p>
          <a:p>
            <a:r>
              <a:rPr lang="cs-CZ" dirty="0"/>
              <a:t>18.12. – shrnutí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1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802F67-1DD8-B563-02AF-5DA8E336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348341-6385-89BA-FB50-936C0CDD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absence</a:t>
            </a:r>
          </a:p>
          <a:p>
            <a:r>
              <a:rPr lang="cs-CZ" sz="2800" dirty="0"/>
              <a:t>písemná zkouška</a:t>
            </a:r>
          </a:p>
          <a:p>
            <a:r>
              <a:rPr lang="cs-CZ" sz="2800" dirty="0" err="1"/>
              <a:t>předtermín</a:t>
            </a:r>
            <a:endParaRPr lang="cs-CZ" sz="2800" dirty="0"/>
          </a:p>
          <a:p>
            <a:r>
              <a:rPr lang="cs-CZ" sz="2800" dirty="0"/>
              <a:t>konzultace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93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60AEB38-4CF9-911C-A1AD-849D8C25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2624865"/>
            <a:ext cx="9609668" cy="107356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Obecná část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476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8C3C96-0948-0E5B-28FE-6C510F4A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Anatolie</a:t>
            </a:r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BB2D7E6-5836-A272-EC96-96496DE8F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7090" y="2557463"/>
            <a:ext cx="6757820" cy="3408154"/>
          </a:xfr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6FA43C4-0B79-46CF-255E-758A40E85264}"/>
              </a:ext>
            </a:extLst>
          </p:cNvPr>
          <p:cNvCxnSpPr>
            <a:cxnSpLocks/>
          </p:cNvCxnSpPr>
          <p:nvPr/>
        </p:nvCxnSpPr>
        <p:spPr>
          <a:xfrm flipV="1">
            <a:off x="6341165" y="3359426"/>
            <a:ext cx="1699592" cy="1938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8C38A-9077-1991-4AEE-D17A99C9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Prehistorie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67F39-4EB8-24AD-9FF1-B3C7E2522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3429000"/>
            <a:ext cx="4718304" cy="2441448"/>
          </a:xfrm>
        </p:spPr>
        <p:txBody>
          <a:bodyPr>
            <a:normAutofit/>
          </a:bodyPr>
          <a:lstStyle/>
          <a:p>
            <a:r>
              <a:rPr lang="cs-CZ" sz="1800" dirty="0"/>
              <a:t>pozdní doba kamenná (50.000-10.000 př.n.l.)</a:t>
            </a:r>
          </a:p>
          <a:p>
            <a:pPr lvl="1"/>
            <a:r>
              <a:rPr lang="cs-CZ" sz="1400" dirty="0"/>
              <a:t>jeskyně </a:t>
            </a:r>
            <a:r>
              <a:rPr lang="cs-CZ" sz="1400" dirty="0" err="1"/>
              <a:t>Karain</a:t>
            </a:r>
            <a:r>
              <a:rPr lang="cs-CZ" sz="1400" dirty="0"/>
              <a:t>, </a:t>
            </a:r>
            <a:r>
              <a:rPr lang="cs-CZ" sz="1400" dirty="0" err="1"/>
              <a:t>Belbaşı</a:t>
            </a:r>
            <a:r>
              <a:rPr lang="cs-CZ" sz="1400" dirty="0"/>
              <a:t> (a </a:t>
            </a:r>
            <a:r>
              <a:rPr lang="cs-CZ" sz="1400" dirty="0" err="1"/>
              <a:t>Yarımburgaz</a:t>
            </a:r>
            <a:r>
              <a:rPr lang="cs-CZ" sz="1400" dirty="0"/>
              <a:t>)</a:t>
            </a:r>
          </a:p>
          <a:p>
            <a:r>
              <a:rPr lang="cs-CZ" sz="1800" dirty="0"/>
              <a:t>mladší doba kamenná (10.000-4.500 př.n.l.)</a:t>
            </a:r>
          </a:p>
          <a:p>
            <a:pPr lvl="1"/>
            <a:r>
              <a:rPr lang="cs-CZ" sz="1400" dirty="0" err="1"/>
              <a:t>Çatalhöyük</a:t>
            </a:r>
            <a:r>
              <a:rPr lang="cs-CZ" sz="1400" dirty="0"/>
              <a:t> (a </a:t>
            </a:r>
            <a:r>
              <a:rPr lang="cs-CZ" sz="1400" dirty="0" err="1"/>
              <a:t>Çayönü</a:t>
            </a:r>
            <a:r>
              <a:rPr lang="cs-CZ" sz="1400" dirty="0"/>
              <a:t>, </a:t>
            </a:r>
            <a:r>
              <a:rPr lang="cs-CZ" sz="1400" dirty="0" err="1"/>
              <a:t>Göbekli</a:t>
            </a:r>
            <a:r>
              <a:rPr lang="cs-CZ" sz="1400" dirty="0"/>
              <a:t> Tepe)</a:t>
            </a:r>
          </a:p>
          <a:p>
            <a:endParaRPr lang="cs-CZ" sz="1800" dirty="0"/>
          </a:p>
          <a:p>
            <a:endParaRPr lang="en-US" sz="18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FC8A51B-3C3A-F10A-5379-728CE7329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502" y="3049824"/>
            <a:ext cx="4718050" cy="2331120"/>
          </a:xfrm>
        </p:spPr>
      </p:pic>
    </p:spTree>
    <p:extLst>
      <p:ext uri="{BB962C8B-B14F-4D97-AF65-F5344CB8AC3E}">
        <p14:creationId xmlns:p14="http://schemas.microsoft.com/office/powerpoint/2010/main" val="347264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B9100-2E80-6DAD-9FF8-9D3D3798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Starověké období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3DF7FF-047A-18EE-8855-3B8BEF9B6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mladší doba bronzová (3.300-2.200 př.n.l.)</a:t>
            </a:r>
          </a:p>
          <a:p>
            <a:pPr lvl="1"/>
            <a:r>
              <a:rPr lang="cs-CZ" sz="1600" dirty="0"/>
              <a:t>formování civilizací</a:t>
            </a:r>
          </a:p>
          <a:p>
            <a:r>
              <a:rPr lang="cs-CZ" sz="2000" dirty="0"/>
              <a:t>střední doba bronzová (2.200-1.600 př.n.l.)</a:t>
            </a:r>
          </a:p>
          <a:p>
            <a:pPr lvl="1"/>
            <a:r>
              <a:rPr lang="cs-CZ" sz="1600" dirty="0"/>
              <a:t>příchod Indoevropanů ze západu</a:t>
            </a:r>
          </a:p>
          <a:p>
            <a:pPr lvl="1"/>
            <a:r>
              <a:rPr lang="cs-CZ" sz="1600" dirty="0"/>
              <a:t>rostoucí vliv Semitů z východu</a:t>
            </a:r>
          </a:p>
          <a:p>
            <a:r>
              <a:rPr lang="cs-CZ" sz="2000" dirty="0"/>
              <a:t>pozdní doba bronzová (1.600-1.200 př.n.l.)</a:t>
            </a:r>
          </a:p>
          <a:p>
            <a:pPr lvl="1"/>
            <a:r>
              <a:rPr lang="cs-CZ" sz="1600" dirty="0"/>
              <a:t>pokračující chetitská expanze</a:t>
            </a:r>
          </a:p>
          <a:p>
            <a:endParaRPr lang="en-US" sz="2000" dirty="0"/>
          </a:p>
        </p:txBody>
      </p:sp>
      <p:pic>
        <p:nvPicPr>
          <p:cNvPr id="1026" name="Picture 2" descr="Map of the Hittite Empire at its greatest extent, with Hittite rule c. 1350–1300 BC represented by the green line">
            <a:extLst>
              <a:ext uri="{FF2B5EF4-FFF2-40B4-BE49-F238E27FC236}">
                <a16:creationId xmlns:a16="http://schemas.microsoft.com/office/drawing/2014/main" id="{07468119-36A5-D3EC-AE18-227819A5D3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25243"/>
            <a:ext cx="4718050" cy="29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0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621D6-67BF-C025-29BA-BBF716E1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Starověké období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C43632-0813-0A11-F0B8-1ECA09487D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doba železná (1.200-550 př.n.l.)</a:t>
            </a:r>
          </a:p>
          <a:p>
            <a:pPr lvl="1"/>
            <a:r>
              <a:rPr lang="cs-CZ" dirty="0"/>
              <a:t>pád Chetitské říše</a:t>
            </a:r>
          </a:p>
          <a:p>
            <a:pPr lvl="2"/>
            <a:r>
              <a:rPr lang="cs-CZ" dirty="0" err="1"/>
              <a:t>Neochetitské</a:t>
            </a:r>
            <a:r>
              <a:rPr lang="cs-CZ" dirty="0"/>
              <a:t> státy</a:t>
            </a:r>
          </a:p>
          <a:p>
            <a:pPr lvl="1"/>
            <a:r>
              <a:rPr lang="cs-CZ" dirty="0"/>
              <a:t>Frýgie</a:t>
            </a:r>
          </a:p>
          <a:p>
            <a:pPr lvl="1"/>
            <a:r>
              <a:rPr lang="cs-CZ" dirty="0"/>
              <a:t>Příchod iónských Řeků</a:t>
            </a:r>
          </a:p>
          <a:p>
            <a:pPr lvl="1"/>
            <a:r>
              <a:rPr lang="cs-CZ" dirty="0"/>
              <a:t>Lýdské království</a:t>
            </a:r>
          </a:p>
          <a:p>
            <a:pPr lvl="1"/>
            <a:r>
              <a:rPr lang="cs-CZ" dirty="0"/>
              <a:t>Perská říše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E3B2509-76BE-4CA8-BB34-7C96A789D5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19" y="2560320"/>
            <a:ext cx="4513059" cy="34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3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5D1A5-60A4-D14D-98BE-232AFC07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a byzantské období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B7AF17-E5C4-E062-B681-95CED426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571540"/>
          </a:xfrm>
        </p:spPr>
        <p:txBody>
          <a:bodyPr>
            <a:normAutofit/>
          </a:bodyPr>
          <a:lstStyle/>
          <a:p>
            <a:r>
              <a:rPr lang="cs-CZ" dirty="0"/>
              <a:t>klasické období</a:t>
            </a:r>
          </a:p>
          <a:p>
            <a:pPr lvl="1"/>
            <a:r>
              <a:rPr lang="cs-CZ" dirty="0"/>
              <a:t>perská nadvláda (550-333 př.n.l.)</a:t>
            </a:r>
          </a:p>
          <a:p>
            <a:pPr lvl="1"/>
            <a:r>
              <a:rPr lang="cs-CZ" dirty="0"/>
              <a:t>řecká nadvláda (333-188 př.n.l.)</a:t>
            </a:r>
          </a:p>
          <a:p>
            <a:pPr lvl="1"/>
            <a:r>
              <a:rPr lang="cs-CZ" dirty="0"/>
              <a:t>římská nadvláda (133 př.n.l.-395 n.l.)</a:t>
            </a:r>
          </a:p>
          <a:p>
            <a:r>
              <a:rPr lang="cs-CZ" dirty="0"/>
              <a:t>byzantské období</a:t>
            </a:r>
          </a:p>
          <a:p>
            <a:pPr lvl="1"/>
            <a:r>
              <a:rPr lang="cs-CZ" dirty="0"/>
              <a:t>Byzantská říše (395-1204 n.l.)</a:t>
            </a:r>
          </a:p>
          <a:p>
            <a:pPr lvl="1"/>
            <a:r>
              <a:rPr lang="cs-CZ" dirty="0"/>
              <a:t>následnické státy (1204-1453/61 n.l.)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0C3CD33-1B39-A22D-38FD-699ED28E91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8693" y="2560638"/>
            <a:ext cx="4024114" cy="3309937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AA090A-8B24-05E8-9A37-155D7EF0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89" y="2920701"/>
            <a:ext cx="4726522" cy="25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DF096F7-DDD2-A978-6D19-1E8B0C1A4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693" y="2560319"/>
            <a:ext cx="401706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5047</TotalTime>
  <Words>409</Words>
  <Application>Microsoft Office PowerPoint</Application>
  <PresentationFormat>Panoramiczny</PresentationFormat>
  <Paragraphs>84</Paragraphs>
  <Slides>12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Organiczny</vt:lpstr>
      <vt:lpstr>LgV04 Jazyky Malé Asie</vt:lpstr>
      <vt:lpstr>Rozložení semestru</vt:lpstr>
      <vt:lpstr>Organizační informace</vt:lpstr>
      <vt:lpstr>Obecná část</vt:lpstr>
      <vt:lpstr>Anatolie</vt:lpstr>
      <vt:lpstr>Prehistorie</vt:lpstr>
      <vt:lpstr>Starověké období</vt:lpstr>
      <vt:lpstr>Starověké období</vt:lpstr>
      <vt:lpstr>Klasické a byzantské období</vt:lpstr>
      <vt:lpstr>Období turkické nadvlády</vt:lpstr>
      <vt:lpstr>Jazykovědná část</vt:lpstr>
      <vt:lpstr>Indoevropská jazyková rodina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71</cp:revision>
  <dcterms:created xsi:type="dcterms:W3CDTF">2022-09-12T14:47:54Z</dcterms:created>
  <dcterms:modified xsi:type="dcterms:W3CDTF">2024-09-26T12:17:50Z</dcterms:modified>
</cp:coreProperties>
</file>