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3"/>
  </p:notesMasterIdLst>
  <p:sldIdLst>
    <p:sldId id="319" r:id="rId2"/>
    <p:sldId id="270" r:id="rId3"/>
    <p:sldId id="317" r:id="rId4"/>
    <p:sldId id="318" r:id="rId5"/>
    <p:sldId id="316" r:id="rId6"/>
    <p:sldId id="271" r:id="rId7"/>
    <p:sldId id="321" r:id="rId8"/>
    <p:sldId id="322" r:id="rId9"/>
    <p:sldId id="326" r:id="rId10"/>
    <p:sldId id="323" r:id="rId11"/>
    <p:sldId id="32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1FB929FC-E0A5-422F-8EC4-1BADA2F7FD42}">
          <p14:sldIdLst>
            <p14:sldId id="319"/>
            <p14:sldId id="270"/>
            <p14:sldId id="317"/>
            <p14:sldId id="318"/>
            <p14:sldId id="316"/>
            <p14:sldId id="271"/>
            <p14:sldId id="321"/>
            <p14:sldId id="322"/>
            <p14:sldId id="326"/>
            <p14:sldId id="323"/>
            <p14:sldId id="32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4095" autoAdjust="0"/>
  </p:normalViewPr>
  <p:slideViewPr>
    <p:cSldViewPr snapToGrid="0">
      <p:cViewPr varScale="1">
        <p:scale>
          <a:sx n="71" d="100"/>
          <a:sy n="71" d="100"/>
        </p:scale>
        <p:origin x="10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E3AAA-B52C-4B5C-8D9E-385DE922496C}" type="datetimeFigureOut">
              <a:rPr lang="en-US" smtClean="0"/>
              <a:t>24/10/31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C4BA5-078B-43A5-B40B-4CE0DAB15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79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C47141C-39DB-497A-9466-3C24937460B5}" type="datetimeFigureOut">
              <a:rPr lang="en-US" smtClean="0"/>
              <a:t>24/10/31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876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24/10/31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28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24/10/31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423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24/10/31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000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24/10/31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36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24/10/31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243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24/10/31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613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24/10/31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491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24/10/31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513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24/10/31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82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24/10/31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364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24/10/31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62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24/10/31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240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24/10/31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997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24/10/31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0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24/10/31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194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7141C-39DB-497A-9466-3C24937460B5}" type="datetimeFigureOut">
              <a:rPr lang="en-US" smtClean="0"/>
              <a:t>24/10/31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4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47141C-39DB-497A-9466-3C24937460B5}" type="datetimeFigureOut">
              <a:rPr lang="en-US" smtClean="0"/>
              <a:t>24/10/31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D875944-B8DC-4A4D-BE73-8B7A5C3D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8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5F0D43-4510-6E16-7C84-182694C16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Řečtina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CDB9E9-482E-A970-446E-3849EF0348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klasifikace</a:t>
            </a:r>
          </a:p>
          <a:p>
            <a:r>
              <a:rPr lang="cs-CZ" dirty="0"/>
              <a:t>geografické vymezení</a:t>
            </a:r>
          </a:p>
          <a:p>
            <a:r>
              <a:rPr lang="cs-CZ" dirty="0"/>
              <a:t>chronologické vymezení</a:t>
            </a:r>
          </a:p>
          <a:p>
            <a:endParaRPr lang="cs-CZ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5E815B7-C4BF-BD65-0DD2-3D56E1BB234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písmo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D1E6E97-CCAC-56AA-1756-DA7C2283C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4215384"/>
            <a:ext cx="9982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80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5F0D43-4510-6E16-7C84-182694C16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Urartejština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CDB9E9-482E-A970-446E-3849EF0348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klasifikace</a:t>
            </a:r>
          </a:p>
          <a:p>
            <a:r>
              <a:rPr lang="cs-CZ" dirty="0"/>
              <a:t>geografické vymezení</a:t>
            </a:r>
          </a:p>
          <a:p>
            <a:r>
              <a:rPr lang="cs-CZ" dirty="0"/>
              <a:t>chronologické vymezení</a:t>
            </a:r>
          </a:p>
          <a:p>
            <a:endParaRPr lang="cs-CZ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5E815B7-C4BF-BD65-0DD2-3D56E1BB234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dochované texty</a:t>
            </a:r>
          </a:p>
          <a:p>
            <a:r>
              <a:rPr lang="cs-CZ" dirty="0"/>
              <a:t>písmo</a:t>
            </a:r>
          </a:p>
        </p:txBody>
      </p:sp>
    </p:spTree>
    <p:extLst>
      <p:ext uri="{BB962C8B-B14F-4D97-AF65-F5344CB8AC3E}">
        <p14:creationId xmlns:p14="http://schemas.microsoft.com/office/powerpoint/2010/main" val="1963687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5F0D43-4510-6E16-7C84-182694C16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Chattijština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CDB9E9-482E-A970-446E-3849EF0348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klasifikace</a:t>
            </a:r>
          </a:p>
          <a:p>
            <a:r>
              <a:rPr lang="cs-CZ" dirty="0"/>
              <a:t>geografické vymezení</a:t>
            </a:r>
          </a:p>
          <a:p>
            <a:r>
              <a:rPr lang="cs-CZ" dirty="0"/>
              <a:t>chronologické vymezení</a:t>
            </a:r>
          </a:p>
          <a:p>
            <a:endParaRPr lang="cs-CZ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5E815B7-C4BF-BD65-0DD2-3D56E1BB234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dochované texty</a:t>
            </a:r>
          </a:p>
          <a:p>
            <a:r>
              <a:rPr lang="cs-CZ" dirty="0"/>
              <a:t>písmo</a:t>
            </a:r>
          </a:p>
        </p:txBody>
      </p:sp>
    </p:spTree>
    <p:extLst>
      <p:ext uri="{BB962C8B-B14F-4D97-AF65-F5344CB8AC3E}">
        <p14:creationId xmlns:p14="http://schemas.microsoft.com/office/powerpoint/2010/main" val="461389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F9215F-DE6E-2FB9-E1A6-09F7CE446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Řecké dialekty v Anatolii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26DAC10-018B-615D-79E8-BB56E22259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dialekty klasické řečtiny v oblasti</a:t>
            </a:r>
          </a:p>
          <a:p>
            <a:pPr lvl="1"/>
            <a:r>
              <a:rPr lang="cs-CZ" dirty="0"/>
              <a:t>iónský</a:t>
            </a:r>
          </a:p>
          <a:p>
            <a:pPr lvl="1"/>
            <a:r>
              <a:rPr lang="cs-CZ" dirty="0"/>
              <a:t>aiolský</a:t>
            </a:r>
          </a:p>
          <a:p>
            <a:pPr lvl="1"/>
            <a:r>
              <a:rPr lang="cs-CZ" dirty="0"/>
              <a:t>dórský</a:t>
            </a:r>
          </a:p>
          <a:p>
            <a:r>
              <a:rPr lang="cs-CZ" dirty="0"/>
              <a:t>(post-)byzantské období</a:t>
            </a:r>
          </a:p>
          <a:p>
            <a:pPr lvl="1"/>
            <a:r>
              <a:rPr lang="cs-CZ" dirty="0"/>
              <a:t>kapadočtí Řekové</a:t>
            </a:r>
          </a:p>
          <a:p>
            <a:pPr lvl="1"/>
            <a:r>
              <a:rPr lang="cs-CZ" dirty="0"/>
              <a:t>pontští Řekové</a:t>
            </a:r>
          </a:p>
          <a:p>
            <a:endParaRPr lang="cs-CZ" dirty="0"/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A125CB9-EB91-6DF6-FE63-C29BFC198D0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472" y="2560638"/>
            <a:ext cx="3936556" cy="33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750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5F0D43-4510-6E16-7C84-182694C16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Frýžština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CDB9E9-482E-A970-446E-3849EF0348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klasifikace</a:t>
            </a:r>
          </a:p>
          <a:p>
            <a:r>
              <a:rPr lang="cs-CZ" dirty="0"/>
              <a:t>geografické vymezení</a:t>
            </a:r>
          </a:p>
          <a:p>
            <a:r>
              <a:rPr lang="cs-CZ" dirty="0"/>
              <a:t>chronologické vymezení</a:t>
            </a:r>
          </a:p>
          <a:p>
            <a:pPr lvl="1"/>
            <a:r>
              <a:rPr lang="cs-CZ" dirty="0"/>
              <a:t>stádia frýžštiny</a:t>
            </a:r>
          </a:p>
          <a:p>
            <a:endParaRPr lang="cs-CZ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5E815B7-C4BF-BD65-0DD2-3D56E1BB234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dochované texty</a:t>
            </a:r>
          </a:p>
          <a:p>
            <a:r>
              <a:rPr lang="cs-CZ" dirty="0"/>
              <a:t>písmo</a:t>
            </a:r>
          </a:p>
        </p:txBody>
      </p:sp>
      <p:pic>
        <p:nvPicPr>
          <p:cNvPr id="12" name="Obraz 11" descr="Obraz zawierający mapa&#10;&#10;Opis wygenerowany automatycznie">
            <a:extLst>
              <a:ext uri="{FF2B5EF4-FFF2-40B4-BE49-F238E27FC236}">
                <a16:creationId xmlns:a16="http://schemas.microsoft.com/office/drawing/2014/main" id="{3926A96E-21E8-A0DB-A050-E9BDB7365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349" y="3704029"/>
            <a:ext cx="3220293" cy="244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62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2C8F2D-841A-EDFF-7E1E-A4CBA1E60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Frýžština - fonologie &amp; morfologie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3838A2-2917-B02C-1A38-DAE19434472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vokalický inventář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konsonantický</a:t>
            </a:r>
            <a:br>
              <a:rPr lang="cs-CZ" dirty="0"/>
            </a:br>
            <a:r>
              <a:rPr lang="cs-CZ" dirty="0"/>
              <a:t>inventář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395F8C3-3B94-9B4F-D129-362802BF76E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nominální flexe</a:t>
            </a:r>
          </a:p>
          <a:p>
            <a:pPr lvl="1"/>
            <a:r>
              <a:rPr lang="cs-CZ" dirty="0"/>
              <a:t>rod</a:t>
            </a:r>
          </a:p>
          <a:p>
            <a:pPr lvl="1"/>
            <a:r>
              <a:rPr lang="cs-CZ" dirty="0"/>
              <a:t>číslo</a:t>
            </a:r>
          </a:p>
          <a:p>
            <a:pPr lvl="1"/>
            <a:r>
              <a:rPr lang="cs-CZ" dirty="0"/>
              <a:t>pád</a:t>
            </a:r>
          </a:p>
          <a:p>
            <a:pPr lvl="1"/>
            <a:r>
              <a:rPr lang="cs-CZ" dirty="0"/>
              <a:t>nominální kmeny</a:t>
            </a:r>
          </a:p>
          <a:p>
            <a:r>
              <a:rPr lang="cs-CZ" dirty="0"/>
              <a:t>verbální flexe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AFA3D0E-6DC8-489A-47ED-D174CC700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599" y="4119686"/>
            <a:ext cx="1838325" cy="173355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5C3FE279-CA85-A53E-8F9B-D7BEC9966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111" y="3209925"/>
            <a:ext cx="1704975" cy="43815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8F518387-AC6C-D75F-7F16-5366B0C434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5903" y="3090862"/>
            <a:ext cx="241935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586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8957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7EF2CA-A7FA-F938-065F-62F998650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Staré neindoevropské jazyky regionu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117929A-BCF0-E80D-C28E-A00B64FE2E2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c</a:t>
            </a:r>
            <a:r>
              <a:rPr lang="en-US" dirty="0" err="1"/>
              <a:t>hurritsko-urartejské</a:t>
            </a:r>
            <a:r>
              <a:rPr lang="en-US" dirty="0"/>
              <a:t> </a:t>
            </a:r>
            <a:r>
              <a:rPr lang="en-US" dirty="0" err="1"/>
              <a:t>jazyky</a:t>
            </a:r>
            <a:endParaRPr lang="cs-CZ" dirty="0"/>
          </a:p>
          <a:p>
            <a:pPr lvl="1"/>
            <a:r>
              <a:rPr lang="cs-CZ" dirty="0" err="1"/>
              <a:t>churritština</a:t>
            </a:r>
            <a:endParaRPr lang="cs-CZ" dirty="0"/>
          </a:p>
          <a:p>
            <a:pPr lvl="1"/>
            <a:r>
              <a:rPr lang="cs-CZ" dirty="0" err="1"/>
              <a:t>urartejština</a:t>
            </a:r>
            <a:endParaRPr lang="cs-CZ" dirty="0"/>
          </a:p>
          <a:p>
            <a:r>
              <a:rPr lang="cs-CZ" dirty="0" err="1"/>
              <a:t>chattijština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9562C06-7C83-7ECB-0A3C-38C4A16CE4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21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5F0D43-4510-6E16-7C84-182694C16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Churritština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CDB9E9-482E-A970-446E-3849EF0348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klasifikace</a:t>
            </a:r>
          </a:p>
          <a:p>
            <a:r>
              <a:rPr lang="cs-CZ" dirty="0"/>
              <a:t>geografické vymezení</a:t>
            </a:r>
          </a:p>
          <a:p>
            <a:r>
              <a:rPr lang="cs-CZ" dirty="0"/>
              <a:t>chronologické vymezení</a:t>
            </a:r>
          </a:p>
          <a:p>
            <a:endParaRPr lang="cs-CZ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5E815B7-C4BF-BD65-0DD2-3D56E1BB234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dochované texty</a:t>
            </a:r>
          </a:p>
          <a:p>
            <a:r>
              <a:rPr lang="cs-CZ" dirty="0"/>
              <a:t>písmo</a:t>
            </a:r>
          </a:p>
        </p:txBody>
      </p:sp>
    </p:spTree>
    <p:extLst>
      <p:ext uri="{BB962C8B-B14F-4D97-AF65-F5344CB8AC3E}">
        <p14:creationId xmlns:p14="http://schemas.microsoft.com/office/powerpoint/2010/main" val="1463228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2C8F2D-841A-EDFF-7E1E-A4CBA1E60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Churritština</a:t>
            </a:r>
            <a:r>
              <a:rPr lang="cs-CZ" dirty="0"/>
              <a:t> - fonologie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3838A2-2917-B02C-1A38-DAE19434472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vokalický inventář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395F8C3-3B94-9B4F-D129-362802BF76E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konsonantický inventář</a:t>
            </a:r>
            <a:endParaRPr lang="en-US" dirty="0"/>
          </a:p>
          <a:p>
            <a:endParaRPr lang="cs-CZ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85471AA-F29E-6DFA-5406-140A23386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150" y="3548717"/>
            <a:ext cx="2133333" cy="666667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8C6583AD-4450-1149-EEEA-F7A7FD387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870" y="3301975"/>
            <a:ext cx="3799252" cy="182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05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8AEF9F-D9CD-0A81-20AA-E4C38E296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Churritština</a:t>
            </a:r>
            <a:r>
              <a:rPr lang="cs-CZ" dirty="0"/>
              <a:t> - morfologie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E05EFF4-AB48-DFEE-1DCB-EE10ACEED99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nominální flexe</a:t>
            </a:r>
          </a:p>
          <a:p>
            <a:pPr lvl="1"/>
            <a:r>
              <a:rPr lang="cs-CZ" dirty="0"/>
              <a:t>člen</a:t>
            </a:r>
          </a:p>
          <a:p>
            <a:pPr lvl="1"/>
            <a:r>
              <a:rPr lang="cs-CZ" dirty="0"/>
              <a:t>přivlastňování</a:t>
            </a:r>
          </a:p>
          <a:p>
            <a:pPr lvl="1"/>
            <a:r>
              <a:rPr lang="cs-CZ" dirty="0"/>
              <a:t>číslo</a:t>
            </a:r>
          </a:p>
          <a:p>
            <a:pPr lvl="1"/>
            <a:r>
              <a:rPr lang="cs-CZ" dirty="0"/>
              <a:t>pád</a:t>
            </a:r>
          </a:p>
          <a:p>
            <a:pPr lvl="1"/>
            <a:r>
              <a:rPr lang="cs-CZ" i="1" dirty="0" err="1"/>
              <a:t>Suffixaufnahme</a:t>
            </a:r>
            <a:r>
              <a:rPr lang="cs-CZ" dirty="0"/>
              <a:t> 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55754C7-8861-5EA6-A325-8726289FBA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err="1"/>
              <a:t>pronomina</a:t>
            </a:r>
            <a:endParaRPr lang="cs-CZ" sz="1400" dirty="0"/>
          </a:p>
          <a:p>
            <a:pPr lvl="1"/>
            <a:r>
              <a:rPr lang="cs-CZ" dirty="0"/>
              <a:t>enklitická</a:t>
            </a:r>
          </a:p>
          <a:p>
            <a:pPr lvl="1"/>
            <a:r>
              <a:rPr lang="cs-CZ" dirty="0"/>
              <a:t>samostatná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r>
              <a:rPr lang="cs-CZ" dirty="0"/>
              <a:t>verbální morfologie</a:t>
            </a:r>
            <a:endParaRPr lang="en-US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E821A76-9DE7-DD66-2220-BA6653174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945" y="2715268"/>
            <a:ext cx="1377377" cy="80712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3D10B17-C4B8-1FD5-B50E-30388EEBA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494" y="3044568"/>
            <a:ext cx="1000125" cy="4572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C20FF14-2913-33A4-0000-243B1BA81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0018" y="4017897"/>
            <a:ext cx="981075" cy="42862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975B685-6113-D2C2-020A-DDFE278228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7945" y="3693558"/>
            <a:ext cx="1377377" cy="217689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7A593AB2-426E-E3BB-BE9B-28029D6B25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1652" y="2560320"/>
            <a:ext cx="2034834" cy="835259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51ACF0D8-D159-CA23-17AD-478F10F9CB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9023" y="3519172"/>
            <a:ext cx="2425918" cy="18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910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18453</TotalTime>
  <Words>117</Words>
  <Application>Microsoft Office PowerPoint</Application>
  <PresentationFormat>Panoramiczny</PresentationFormat>
  <Paragraphs>71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Calibri</vt:lpstr>
      <vt:lpstr>Garamond</vt:lpstr>
      <vt:lpstr>Organiczny</vt:lpstr>
      <vt:lpstr>Řečtina</vt:lpstr>
      <vt:lpstr>Řecké dialekty v Anatolii</vt:lpstr>
      <vt:lpstr>Frýžština</vt:lpstr>
      <vt:lpstr>Frýžština - fonologie &amp; morfologie</vt:lpstr>
      <vt:lpstr>Prezentacja programu PowerPoint</vt:lpstr>
      <vt:lpstr>Staré neindoevropské jazyky regionu</vt:lpstr>
      <vt:lpstr>Churritština</vt:lpstr>
      <vt:lpstr>Churritština - fonologie</vt:lpstr>
      <vt:lpstr>Churritština - morfologie</vt:lpstr>
      <vt:lpstr>Urartejština</vt:lpstr>
      <vt:lpstr>Chattijština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LgV04 Jazyky Malé Asie</dc:title>
  <dc:creator>Matyáš Foltýn</dc:creator>
  <cp:lastModifiedBy>Matyáš Foltýn</cp:lastModifiedBy>
  <cp:revision>184</cp:revision>
  <dcterms:created xsi:type="dcterms:W3CDTF">2022-09-12T14:47:54Z</dcterms:created>
  <dcterms:modified xsi:type="dcterms:W3CDTF">2024-10-31T12:09:06Z</dcterms:modified>
</cp:coreProperties>
</file>