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"/>
  </p:notesMasterIdLst>
  <p:sldIdLst>
    <p:sldId id="272" r:id="rId2"/>
    <p:sldId id="329" r:id="rId3"/>
    <p:sldId id="334" r:id="rId4"/>
    <p:sldId id="332" r:id="rId5"/>
    <p:sldId id="330" r:id="rId6"/>
    <p:sldId id="337" r:id="rId7"/>
    <p:sldId id="335" r:id="rId8"/>
    <p:sldId id="331" r:id="rId9"/>
    <p:sldId id="338" r:id="rId10"/>
    <p:sldId id="355" r:id="rId11"/>
    <p:sldId id="35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1FB929FC-E0A5-422F-8EC4-1BADA2F7FD42}">
          <p14:sldIdLst>
            <p14:sldId id="272"/>
            <p14:sldId id="329"/>
            <p14:sldId id="334"/>
            <p14:sldId id="332"/>
            <p14:sldId id="330"/>
            <p14:sldId id="337"/>
            <p14:sldId id="335"/>
            <p14:sldId id="331"/>
            <p14:sldId id="338"/>
            <p14:sldId id="355"/>
            <p14:sldId id="3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095" autoAdjust="0"/>
  </p:normalViewPr>
  <p:slideViewPr>
    <p:cSldViewPr snapToGrid="0">
      <p:cViewPr varScale="1">
        <p:scale>
          <a:sx n="75" d="100"/>
          <a:sy n="75" d="100"/>
        </p:scale>
        <p:origin x="85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E3AAA-B52C-4B5C-8D9E-385DE922496C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C4BA5-078B-43A5-B40B-4CE0DAB15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7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plná červená - turečtina</a:t>
            </a:r>
          </a:p>
          <a:p>
            <a:r>
              <a:rPr lang="cs-CZ" dirty="0"/>
              <a:t>tečkovaná okrová - </a:t>
            </a:r>
            <a:r>
              <a:rPr lang="cs-CZ" dirty="0" err="1"/>
              <a:t>kartvelské</a:t>
            </a:r>
            <a:r>
              <a:rPr lang="cs-CZ" dirty="0"/>
              <a:t> jazyky</a:t>
            </a:r>
          </a:p>
          <a:p>
            <a:r>
              <a:rPr lang="cs-CZ" dirty="0"/>
              <a:t>čtverečkovaná světle modrá - kurdština</a:t>
            </a:r>
          </a:p>
          <a:p>
            <a:r>
              <a:rPr lang="cs-CZ" dirty="0"/>
              <a:t>plná hnědá - arménština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C4BA5-078B-43A5-B40B-4CE0DAB15D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1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876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2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423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000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36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243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613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491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51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8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36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62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24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99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0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19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47141C-39DB-497A-9466-3C24937460B5}" type="datetimeFigureOut">
              <a:rPr lang="en-US" smtClean="0"/>
              <a:t>24/11/11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875944-B8DC-4A4D-BE73-8B7A5C3D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LLFC59hYZE?feature=oembed" TargetMode="Externa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ftqet7jH91g?feature=oembed" TargetMode="External"/><Relationship Id="rId1" Type="http://schemas.openxmlformats.org/officeDocument/2006/relationships/video" Target="https://www.youtube.com/embed/bT99iXQa7DM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CC0QZKKPow?start=206&amp;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35723D1-BE23-4F7B-872D-35CA6D17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E618D2-8F0C-4909-AFC7-B7A180752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523B5A-3C1B-43E2-9848-4224E638B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82BC15-7FB9-4C06-AF5C-CEFF4A4AA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D50916-7994-4161-83BF-EDC798D7B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2CD8F0-C030-420D-9AA6-5D9243779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315106-A7B3-4730-9E6C-5A878C46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0" name="Rectangle 19">
              <a:extLst>
                <a:ext uri="{FF2B5EF4-FFF2-40B4-BE49-F238E27FC236}">
                  <a16:creationId xmlns:a16="http://schemas.microsoft.com/office/drawing/2014/main" id="{BD4BC59E-CB55-4DBD-9167-83683CF5C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12B0D5C-D671-4BE5-A795-F9E3F4917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C3C9968-3015-4513-8699-20563F8826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20E447-AC9A-4615-B8F6-3D2192D83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F0CB558-FAA8-4F42-8DE5-6E14A66A11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26614F0-52FE-48FC-AA4F-AE0E9CDCE3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778CEC3E-8361-9365-A517-09BCEB3C7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„Původní“ moderní jazyky regionu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36C991-AA99-423E-8FE1-5BA9C97F2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B1075FE-86DF-3C29-09D9-6AABE03E54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1505" r="3" b="3"/>
          <a:stretch/>
        </p:blipFill>
        <p:spPr>
          <a:xfrm>
            <a:off x="894856" y="1016822"/>
            <a:ext cx="6382854" cy="466585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B860ED-0E27-4D8E-B5F4-C8C3F33C7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20DDA6-04AF-F35F-148E-B74B9F79F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5824" y="2556932"/>
            <a:ext cx="3360771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kurdština</a:t>
            </a:r>
          </a:p>
          <a:p>
            <a:r>
              <a:rPr lang="en-US"/>
              <a:t>arménština</a:t>
            </a:r>
          </a:p>
          <a:p>
            <a:r>
              <a:rPr lang="en-US"/>
              <a:t>gruzínština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77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na wolnym powietrzu, budynek, niebo&#10;&#10;Opis wygenerowany automatycznie">
            <a:extLst>
              <a:ext uri="{FF2B5EF4-FFF2-40B4-BE49-F238E27FC236}">
                <a16:creationId xmlns:a16="http://schemas.microsoft.com/office/drawing/2014/main" id="{486DBDD7-A469-70C9-15E4-4A8523D2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t="19412" r="45991" b="15217"/>
          <a:stretch/>
        </p:blipFill>
        <p:spPr>
          <a:xfrm>
            <a:off x="4631691" y="1161008"/>
            <a:ext cx="2928618" cy="4535984"/>
          </a:xfrm>
          <a:prstGeom prst="rect">
            <a:avLst/>
          </a:prstGeom>
        </p:spPr>
      </p:pic>
      <p:pic>
        <p:nvPicPr>
          <p:cNvPr id="10" name="Obraz 9" descr="Obraz zawierający tekst, Czcionka, znak&#10;&#10;Opis wygenerowany automatycznie">
            <a:extLst>
              <a:ext uri="{FF2B5EF4-FFF2-40B4-BE49-F238E27FC236}">
                <a16:creationId xmlns:a16="http://schemas.microsoft.com/office/drawing/2014/main" id="{7511EA11-46F1-5D2B-2879-7148F686E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t="15135" r="21970" b="19503"/>
          <a:stretch/>
        </p:blipFill>
        <p:spPr>
          <a:xfrm>
            <a:off x="8372686" y="898165"/>
            <a:ext cx="2497666" cy="2073643"/>
          </a:xfrm>
          <a:prstGeom prst="rect">
            <a:avLst/>
          </a:prstGeom>
        </p:spPr>
      </p:pic>
      <p:pic>
        <p:nvPicPr>
          <p:cNvPr id="12" name="Obraz 11" descr="Obraz zawierający tekst, znak, Znak elektroniczny, budynek&#10;&#10;Opis wygenerowany automatycznie">
            <a:extLst>
              <a:ext uri="{FF2B5EF4-FFF2-40B4-BE49-F238E27FC236}">
                <a16:creationId xmlns:a16="http://schemas.microsoft.com/office/drawing/2014/main" id="{2F795227-86D4-F786-5160-15EACCD0C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t="29025" b="28246"/>
          <a:stretch/>
        </p:blipFill>
        <p:spPr>
          <a:xfrm>
            <a:off x="784013" y="4775936"/>
            <a:ext cx="3088640" cy="1259987"/>
          </a:xfrm>
          <a:prstGeom prst="rect">
            <a:avLst/>
          </a:prstGeom>
        </p:spPr>
      </p:pic>
      <p:pic>
        <p:nvPicPr>
          <p:cNvPr id="14" name="Obraz 13" descr="Obraz zawierający tekst, Znak elektroniczny, Reklama, oznakowanie&#10;&#10;Opis wygenerowany automatycznie">
            <a:extLst>
              <a:ext uri="{FF2B5EF4-FFF2-40B4-BE49-F238E27FC236}">
                <a16:creationId xmlns:a16="http://schemas.microsoft.com/office/drawing/2014/main" id="{9C11C635-6A3F-1D0D-DC86-97A790E4A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20549" r="6557" b="37155"/>
          <a:stretch/>
        </p:blipFill>
        <p:spPr>
          <a:xfrm>
            <a:off x="784013" y="3593472"/>
            <a:ext cx="3088640" cy="1063699"/>
          </a:xfrm>
          <a:prstGeom prst="rect">
            <a:avLst/>
          </a:prstGeom>
        </p:spPr>
      </p:pic>
      <p:pic>
        <p:nvPicPr>
          <p:cNvPr id="16" name="Obraz 15" descr="Obraz zawierający tekst, scena, Handel detaliczny, sklep&#10;&#10;Opis wygenerowany automatycznie">
            <a:extLst>
              <a:ext uri="{FF2B5EF4-FFF2-40B4-BE49-F238E27FC236}">
                <a16:creationId xmlns:a16="http://schemas.microsoft.com/office/drawing/2014/main" id="{D4E8D87A-E91F-E8A4-1B4E-F81FB5300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21739" r="12986" b="40275"/>
          <a:stretch/>
        </p:blipFill>
        <p:spPr>
          <a:xfrm>
            <a:off x="784014" y="2363034"/>
            <a:ext cx="3088640" cy="1057143"/>
          </a:xfrm>
          <a:prstGeom prst="rect">
            <a:avLst/>
          </a:prstGeom>
        </p:spPr>
      </p:pic>
      <p:pic>
        <p:nvPicPr>
          <p:cNvPr id="18" name="Obraz 17" descr="Obraz zawierający tekst, scena, Galeria handlowa, budynek&#10;&#10;Opis wygenerowany automatycznie">
            <a:extLst>
              <a:ext uri="{FF2B5EF4-FFF2-40B4-BE49-F238E27FC236}">
                <a16:creationId xmlns:a16="http://schemas.microsoft.com/office/drawing/2014/main" id="{EAB345F9-3C2B-5F78-388B-DABBCD5A5E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8444" r="37889" b="50000"/>
          <a:stretch/>
        </p:blipFill>
        <p:spPr>
          <a:xfrm>
            <a:off x="784013" y="759433"/>
            <a:ext cx="3088640" cy="1478280"/>
          </a:xfrm>
          <a:prstGeom prst="rect">
            <a:avLst/>
          </a:prstGeom>
        </p:spPr>
      </p:pic>
      <p:pic>
        <p:nvPicPr>
          <p:cNvPr id="6" name="Obraz 5" descr="Obraz zawierający na wolnym powietrzu, Billboard, ubrania, drzewo&#10;&#10;Opis wygenerowany automatycznie">
            <a:extLst>
              <a:ext uri="{FF2B5EF4-FFF2-40B4-BE49-F238E27FC236}">
                <a16:creationId xmlns:a16="http://schemas.microsoft.com/office/drawing/2014/main" id="{A8BAF63C-8345-5886-7F49-B174068FE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58" y="868733"/>
            <a:ext cx="6803848" cy="510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8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D9523FF-734C-9361-FDB1-C043DC8DB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433" y="1059938"/>
            <a:ext cx="9823132" cy="3938782"/>
          </a:xfrm>
          <a:prstGeom prst="rect">
            <a:avLst/>
          </a:prstGeom>
        </p:spPr>
      </p:pic>
      <p:pic>
        <p:nvPicPr>
          <p:cNvPr id="4" name="Multimedia online 3" title="✠ მამაო ჩვენო - ლოცვა">
            <a:hlinkClick r:id="" action="ppaction://media"/>
            <a:extLst>
              <a:ext uri="{FF2B5EF4-FFF2-40B4-BE49-F238E27FC236}">
                <a16:creationId xmlns:a16="http://schemas.microsoft.com/office/drawing/2014/main" id="{E3EF36A3-D88A-B325-3C76-62098F4081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38112" y="4998720"/>
            <a:ext cx="1115775" cy="62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5F0D43-4510-6E16-7C84-182694C16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Kurdština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CDB9E9-482E-A970-446E-3849EF0348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klasifikace</a:t>
            </a:r>
          </a:p>
          <a:p>
            <a:r>
              <a:rPr lang="cs-CZ" dirty="0"/>
              <a:t>geografické vymezení</a:t>
            </a:r>
          </a:p>
          <a:p>
            <a:pPr lvl="1"/>
            <a:r>
              <a:rPr lang="cs-CZ" dirty="0"/>
              <a:t>nářeční variace</a:t>
            </a:r>
          </a:p>
          <a:p>
            <a:pPr lvl="1"/>
            <a:r>
              <a:rPr lang="cs-CZ" dirty="0" err="1"/>
              <a:t>zázáčtina</a:t>
            </a:r>
            <a:r>
              <a:rPr lang="cs-CZ" dirty="0"/>
              <a:t>, </a:t>
            </a:r>
            <a:r>
              <a:rPr lang="cs-CZ" dirty="0" err="1"/>
              <a:t>góránština</a:t>
            </a:r>
            <a:endParaRPr lang="cs-CZ" dirty="0"/>
          </a:p>
          <a:p>
            <a:endParaRPr lang="cs-CZ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5E815B7-C4BF-BD65-0DD2-3D56E1BB23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oficiální status a rozsah užívání</a:t>
            </a:r>
          </a:p>
          <a:p>
            <a:pPr lvl="1"/>
            <a:r>
              <a:rPr lang="cs-CZ" dirty="0"/>
              <a:t>Kurdové</a:t>
            </a:r>
          </a:p>
          <a:p>
            <a:r>
              <a:rPr lang="cs-CZ" dirty="0"/>
              <a:t>písmo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4965753-2C97-BBE0-D7EA-B887AFE53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505" y="4084983"/>
            <a:ext cx="3449981" cy="20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53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2C8F2D-841A-EDFF-7E1E-A4CBA1E6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Kurdština - fonologie &amp; morfologie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3838A2-2917-B02C-1A38-DAE1943447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vokalický inventář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konsonantický inventář</a:t>
            </a:r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395F8C3-3B94-9B4F-D129-362802BF76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nominální flexe</a:t>
            </a:r>
          </a:p>
          <a:p>
            <a:pPr lvl="1"/>
            <a:r>
              <a:rPr lang="cs-CZ" dirty="0"/>
              <a:t>rod</a:t>
            </a:r>
          </a:p>
          <a:p>
            <a:pPr lvl="1"/>
            <a:r>
              <a:rPr lang="cs-CZ" dirty="0"/>
              <a:t>číslo</a:t>
            </a:r>
          </a:p>
          <a:p>
            <a:pPr lvl="1"/>
            <a:r>
              <a:rPr lang="cs-CZ" dirty="0"/>
              <a:t>pád</a:t>
            </a:r>
          </a:p>
          <a:p>
            <a:pPr lvl="1"/>
            <a:r>
              <a:rPr lang="cs-CZ" i="1" dirty="0" err="1"/>
              <a:t>ezafe</a:t>
            </a:r>
            <a:r>
              <a:rPr lang="cs-CZ" i="1" dirty="0"/>
              <a:t>-</a:t>
            </a:r>
            <a:r>
              <a:rPr lang="cs-CZ" dirty="0"/>
              <a:t>konstrukce</a:t>
            </a:r>
            <a:endParaRPr lang="cs-CZ" i="1" dirty="0"/>
          </a:p>
          <a:p>
            <a:r>
              <a:rPr lang="cs-CZ" dirty="0"/>
              <a:t>verbální flexe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E3BF3B9-BD00-9100-02A3-06F489B4F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861" y="3140970"/>
            <a:ext cx="2057400" cy="46672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B77B246-BD61-345A-5C4B-471391580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747" y="4128711"/>
            <a:ext cx="4309629" cy="20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8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8FF6FA-9BF0-1FE7-C51E-AD9D91AD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Ukázky</a:t>
            </a:r>
            <a:endParaRPr lang="en-US" dirty="0"/>
          </a:p>
        </p:txBody>
      </p:sp>
      <p:pic>
        <p:nvPicPr>
          <p:cNvPr id="5" name="Multimedia online 4" title="WIKITONGUES: Mohamad speaking Kurmanji Kurdish">
            <a:hlinkClick r:id="" action="ppaction://media"/>
            <a:extLst>
              <a:ext uri="{FF2B5EF4-FFF2-40B4-BE49-F238E27FC236}">
                <a16:creationId xmlns:a16="http://schemas.microsoft.com/office/drawing/2014/main" id="{D501E224-A7EA-1048-16FE-8BDF4064BD09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98575" y="2882900"/>
            <a:ext cx="4718050" cy="2665413"/>
          </a:xfrm>
          <a:prstGeom prst="rect">
            <a:avLst/>
          </a:prstGeom>
        </p:spPr>
      </p:pic>
      <p:pic>
        <p:nvPicPr>
          <p:cNvPr id="6" name="Multimedia online 5" title="WIKITONGUES: Golala speaking Sorani Kurdish">
            <a:hlinkClick r:id="" action="ppaction://media"/>
            <a:extLst>
              <a:ext uri="{FF2B5EF4-FFF2-40B4-BE49-F238E27FC236}">
                <a16:creationId xmlns:a16="http://schemas.microsoft.com/office/drawing/2014/main" id="{854D9D03-2A34-74AD-4BA0-978940889B28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81725" y="2882900"/>
            <a:ext cx="4718050" cy="266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3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11">
            <a:extLst>
              <a:ext uri="{FF2B5EF4-FFF2-40B4-BE49-F238E27FC236}">
                <a16:creationId xmlns:a16="http://schemas.microsoft.com/office/drawing/2014/main" id="{0E0452C8-EFAC-4BBE-B829-CFE413A3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97DE34-8296-40AE-9D7B-90FB53EAB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60187E-55A2-47FB-9418-50199CD68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BA2ED3-6662-40E0-97F2-A6AA30CD5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125026-1D7D-4D22-9C46-B477B96A2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38" name="Straight Connector 17">
            <a:extLst>
              <a:ext uri="{FF2B5EF4-FFF2-40B4-BE49-F238E27FC236}">
                <a16:creationId xmlns:a16="http://schemas.microsoft.com/office/drawing/2014/main" id="{CB3B6ABF-EFD9-487E-8DE4-362FB18D4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7C940C-BCEA-4B94-ADAB-E5DF93AD2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43355E07-D27F-496A-A202-82B978528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ABE8173-1154-4FFD-A647-BE335D1BF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72EFA8A-6EE3-4B25-873B-F4CED90537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8C03B2B-142C-4AD5-8F21-0FC939548A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6FAF349-1EBC-4906-8CCB-C668CAE690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5541360-9082-4D4C-A106-460B85E98C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35F0D43-4510-6E16-7C84-182694C1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/>
              <a:t>Arménština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59A63C7-BCAC-464C-B7D5-9A713B4CA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CDB9E9-482E-A970-446E-3849EF0348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/>
              <a:t>klasifikace</a:t>
            </a:r>
          </a:p>
          <a:p>
            <a:r>
              <a:rPr lang="cs-CZ" sz="2000" dirty="0"/>
              <a:t>geografické vymezení</a:t>
            </a:r>
          </a:p>
          <a:p>
            <a:pPr lvl="1"/>
            <a:r>
              <a:rPr lang="cs-CZ" dirty="0"/>
              <a:t>nářeční variace</a:t>
            </a:r>
          </a:p>
          <a:p>
            <a:r>
              <a:rPr lang="cs-CZ" sz="2000" dirty="0"/>
              <a:t>oficiální status a rozsah užívání</a:t>
            </a:r>
          </a:p>
          <a:p>
            <a:pPr lvl="1"/>
            <a:r>
              <a:rPr lang="cs-CZ" dirty="0"/>
              <a:t>Arméni</a:t>
            </a:r>
          </a:p>
          <a:p>
            <a:r>
              <a:rPr lang="cs-CZ" sz="2000" dirty="0"/>
              <a:t>písmo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B64C65C-72A2-3191-D493-03B972955D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886114" y="885343"/>
            <a:ext cx="4106563" cy="5085528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4293092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2C8F2D-841A-EDFF-7E1E-A4CBA1E6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Arménština - fonologie &amp; morfologie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3838A2-2917-B02C-1A38-DAE1943447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vokalický inventář</a:t>
            </a:r>
          </a:p>
          <a:p>
            <a:pPr marL="0" indent="0">
              <a:buNone/>
            </a:pPr>
            <a:endParaRPr lang="cs-CZ" sz="4200" dirty="0"/>
          </a:p>
          <a:p>
            <a:r>
              <a:rPr lang="cs-CZ" dirty="0"/>
              <a:t>konsonantický </a:t>
            </a:r>
            <a:br>
              <a:rPr lang="cs-CZ" dirty="0"/>
            </a:br>
            <a:r>
              <a:rPr lang="cs-CZ" dirty="0"/>
              <a:t>inventář</a:t>
            </a:r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395F8C3-3B94-9B4F-D129-362802BF76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nominální flexe</a:t>
            </a:r>
          </a:p>
          <a:p>
            <a:pPr lvl="1"/>
            <a:r>
              <a:rPr lang="cs-CZ" dirty="0"/>
              <a:t>číslo</a:t>
            </a:r>
          </a:p>
          <a:p>
            <a:pPr lvl="1"/>
            <a:r>
              <a:rPr lang="cs-CZ" dirty="0"/>
              <a:t>pád</a:t>
            </a:r>
          </a:p>
          <a:p>
            <a:r>
              <a:rPr lang="cs-CZ" dirty="0"/>
              <a:t>verbální flexe</a:t>
            </a:r>
          </a:p>
          <a:p>
            <a:pPr lvl="1"/>
            <a:r>
              <a:rPr lang="cs-CZ" dirty="0"/>
              <a:t>osoba</a:t>
            </a:r>
          </a:p>
          <a:p>
            <a:pPr lvl="1"/>
            <a:r>
              <a:rPr lang="cs-CZ" dirty="0"/>
              <a:t>číslo</a:t>
            </a:r>
          </a:p>
          <a:p>
            <a:pPr lvl="1"/>
            <a:r>
              <a:rPr lang="cs-CZ" dirty="0"/>
              <a:t>čas</a:t>
            </a:r>
          </a:p>
          <a:p>
            <a:pPr lvl="1"/>
            <a:r>
              <a:rPr lang="cs-CZ" dirty="0"/>
              <a:t>rod</a:t>
            </a:r>
          </a:p>
          <a:p>
            <a:pPr lvl="1"/>
            <a:r>
              <a:rPr lang="cs-CZ" dirty="0"/>
              <a:t>modus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4D0851-4EEC-8229-2F6E-B19F77FA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562" y="3021082"/>
            <a:ext cx="2047875" cy="4476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985D392-FE6E-4EE3-381C-FBB4A3CAC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415" y="3570819"/>
            <a:ext cx="2293017" cy="25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6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9730AAD-2D82-FF31-D9A9-30500A414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</a:t>
            </a:r>
            <a:endParaRPr lang="en-US" dirty="0"/>
          </a:p>
        </p:txBody>
      </p:sp>
      <p:pic>
        <p:nvPicPr>
          <p:cNvPr id="7" name="Multimedia online 6" title="City of Yerevan | Easy Armenian 1">
            <a:hlinkClick r:id="" action="ppaction://media"/>
            <a:extLst>
              <a:ext uri="{FF2B5EF4-FFF2-40B4-BE49-F238E27FC236}">
                <a16:creationId xmlns:a16="http://schemas.microsoft.com/office/drawing/2014/main" id="{27A18184-11EA-8460-11EC-C4BEB55819C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60713" y="2557463"/>
            <a:ext cx="5872162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5F0D43-4510-6E16-7C84-182694C16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Gruzínština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CDB9E9-482E-A970-446E-3849EF0348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klasifikace</a:t>
            </a:r>
          </a:p>
          <a:p>
            <a:pPr lvl="1"/>
            <a:r>
              <a:rPr lang="cs-CZ" dirty="0"/>
              <a:t>okolní příbuzné jazyky</a:t>
            </a:r>
          </a:p>
          <a:p>
            <a:r>
              <a:rPr lang="cs-CZ" dirty="0"/>
              <a:t>geografické vymezení</a:t>
            </a:r>
          </a:p>
          <a:p>
            <a:endParaRPr lang="cs-CZ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5E815B7-C4BF-BD65-0DD2-3D56E1BB2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560319"/>
            <a:ext cx="4718304" cy="358444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oficiální status a rozsah užívání</a:t>
            </a:r>
          </a:p>
          <a:p>
            <a:pPr lvl="1"/>
            <a:r>
              <a:rPr lang="cs-CZ" dirty="0"/>
              <a:t>Gruzínci</a:t>
            </a:r>
          </a:p>
          <a:p>
            <a:r>
              <a:rPr lang="cs-CZ" dirty="0"/>
              <a:t>písmo</a:t>
            </a:r>
          </a:p>
          <a:p>
            <a:pPr lvl="1">
              <a:tabLst>
                <a:tab pos="2157413" algn="l"/>
              </a:tabLst>
            </a:pPr>
            <a:r>
              <a:rPr lang="cs-CZ" dirty="0" err="1"/>
              <a:t>asomtavruli</a:t>
            </a:r>
            <a:r>
              <a:rPr lang="cs-CZ" dirty="0"/>
              <a:t> 	</a:t>
            </a:r>
            <a:br>
              <a:rPr lang="cs-CZ" dirty="0"/>
            </a:br>
            <a:r>
              <a:rPr lang="cs-CZ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ႠႱႭႫႧႠႥႰ</a:t>
            </a:r>
            <a:r>
              <a:rPr lang="ka-GE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ႭჃ</a:t>
            </a:r>
            <a:r>
              <a:rPr lang="cs-CZ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ႪႨ</a:t>
            </a:r>
            <a:endParaRPr lang="cs-CZ" dirty="0"/>
          </a:p>
          <a:p>
            <a:pPr lvl="1">
              <a:tabLst>
                <a:tab pos="2157413" algn="l"/>
              </a:tabLst>
            </a:pPr>
            <a:r>
              <a:rPr lang="cs-CZ" dirty="0" err="1"/>
              <a:t>nuschuri</a:t>
            </a:r>
            <a:r>
              <a:rPr lang="cs-CZ" dirty="0"/>
              <a:t> 	</a:t>
            </a:r>
            <a:br>
              <a:rPr lang="cs-CZ" dirty="0"/>
            </a:br>
            <a:r>
              <a:rPr lang="ka-GE" dirty="0"/>
              <a:t>ⴌⴓⴑⴞⴓⴐⴈ</a:t>
            </a:r>
            <a:endParaRPr lang="cs-CZ" dirty="0"/>
          </a:p>
          <a:p>
            <a:pPr lvl="1">
              <a:tabLst>
                <a:tab pos="2157413" algn="l"/>
              </a:tabLst>
            </a:pPr>
            <a:r>
              <a:rPr lang="cs-CZ" dirty="0" err="1"/>
              <a:t>mchedruli</a:t>
            </a:r>
            <a:r>
              <a:rPr lang="cs-CZ" dirty="0"/>
              <a:t>	</a:t>
            </a:r>
            <a:br>
              <a:rPr lang="cs-CZ" dirty="0"/>
            </a:br>
            <a:r>
              <a:rPr lang="ka-GE" dirty="0"/>
              <a:t>მხედრული</a:t>
            </a:r>
            <a:endParaRPr lang="cs-CZ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E0A0414-7B33-AFEE-5F6F-52145A89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381" y="4215384"/>
            <a:ext cx="3468437" cy="17745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EB8178A-43FC-CD35-1575-F97BD29FE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079" y="3136142"/>
            <a:ext cx="2053080" cy="300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5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2C8F2D-841A-EDFF-7E1E-A4CBA1E6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Gruzínština - fonologie &amp; morfologie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3838A2-2917-B02C-1A38-DAE1943447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vokalický inventář</a:t>
            </a:r>
          </a:p>
          <a:p>
            <a:pPr marL="0" indent="0">
              <a:buNone/>
            </a:pPr>
            <a:endParaRPr lang="cs-CZ" sz="4200" dirty="0"/>
          </a:p>
          <a:p>
            <a:r>
              <a:rPr lang="cs-CZ" dirty="0"/>
              <a:t>konsonantický </a:t>
            </a:r>
            <a:br>
              <a:rPr lang="cs-CZ" dirty="0"/>
            </a:br>
            <a:r>
              <a:rPr lang="cs-CZ" dirty="0"/>
              <a:t>inventář</a:t>
            </a:r>
            <a:endParaRPr lang="en-US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395F8C3-3B94-9B4F-D129-362802BF76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nominální flexe</a:t>
            </a:r>
          </a:p>
          <a:p>
            <a:pPr lvl="1"/>
            <a:r>
              <a:rPr lang="cs-CZ" dirty="0"/>
              <a:t>číslo</a:t>
            </a:r>
          </a:p>
          <a:p>
            <a:pPr lvl="1"/>
            <a:r>
              <a:rPr lang="cs-CZ" dirty="0"/>
              <a:t>pád</a:t>
            </a:r>
          </a:p>
          <a:p>
            <a:r>
              <a:rPr lang="cs-CZ" dirty="0"/>
              <a:t>verbální flexe</a:t>
            </a:r>
          </a:p>
          <a:p>
            <a:pPr lvl="1"/>
            <a:r>
              <a:rPr lang="cs-CZ" dirty="0"/>
              <a:t>osoba</a:t>
            </a:r>
          </a:p>
          <a:p>
            <a:pPr lvl="1"/>
            <a:r>
              <a:rPr lang="cs-CZ" dirty="0"/>
              <a:t>číslo</a:t>
            </a:r>
          </a:p>
          <a:p>
            <a:pPr lvl="1"/>
            <a:r>
              <a:rPr lang="cs-CZ" i="1" dirty="0" err="1"/>
              <a:t>screeve</a:t>
            </a:r>
            <a:endParaRPr lang="cs-CZ" i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9E7E457-E3F5-A00D-F746-1B4A3DCD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77" y="2981325"/>
            <a:ext cx="2047875" cy="44767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F981903-E6CA-2A4C-16CD-8424ABC35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008" y="3509978"/>
            <a:ext cx="1860688" cy="26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08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18469</TotalTime>
  <Words>144</Words>
  <Application>Microsoft Office PowerPoint</Application>
  <PresentationFormat>Panoramiczny</PresentationFormat>
  <Paragraphs>70</Paragraphs>
  <Slides>11</Slides>
  <Notes>1</Notes>
  <HiddenSlides>0</HiddenSlides>
  <MMClips>4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Garamond</vt:lpstr>
      <vt:lpstr>Organiczny</vt:lpstr>
      <vt:lpstr>„Původní“ moderní jazyky regionu</vt:lpstr>
      <vt:lpstr>Kurdština</vt:lpstr>
      <vt:lpstr>Kurdština - fonologie &amp; morfologie</vt:lpstr>
      <vt:lpstr>Ukázky</vt:lpstr>
      <vt:lpstr>Arménština</vt:lpstr>
      <vt:lpstr>Arménština - fonologie &amp; morfologie</vt:lpstr>
      <vt:lpstr>Ukázka</vt:lpstr>
      <vt:lpstr>Gruzínština</vt:lpstr>
      <vt:lpstr>Gruzínština - fonologie &amp; morfologie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LgV04 Jazyky Malé Asie</dc:title>
  <dc:creator>Matyáš Foltýn</dc:creator>
  <cp:lastModifiedBy>Matyáš Foltýn</cp:lastModifiedBy>
  <cp:revision>187</cp:revision>
  <dcterms:created xsi:type="dcterms:W3CDTF">2022-09-12T14:47:54Z</dcterms:created>
  <dcterms:modified xsi:type="dcterms:W3CDTF">2024-11-11T17:06:05Z</dcterms:modified>
</cp:coreProperties>
</file>