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73" r:id="rId2"/>
    <p:sldId id="344" r:id="rId3"/>
    <p:sldId id="340" r:id="rId4"/>
    <p:sldId id="348" r:id="rId5"/>
    <p:sldId id="345" r:id="rId6"/>
    <p:sldId id="349" r:id="rId7"/>
    <p:sldId id="346" r:id="rId8"/>
    <p:sldId id="350" r:id="rId9"/>
    <p:sldId id="347" r:id="rId10"/>
    <p:sldId id="33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FB929FC-E0A5-422F-8EC4-1BADA2F7FD42}">
          <p14:sldIdLst>
            <p14:sldId id="273"/>
            <p14:sldId id="344"/>
            <p14:sldId id="340"/>
            <p14:sldId id="348"/>
            <p14:sldId id="345"/>
            <p14:sldId id="349"/>
            <p14:sldId id="346"/>
            <p14:sldId id="350"/>
            <p14:sldId id="347"/>
            <p14:sldId id="33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095" autoAdjust="0"/>
  </p:normalViewPr>
  <p:slideViewPr>
    <p:cSldViewPr snapToGrid="0">
      <p:cViewPr varScale="1">
        <p:scale>
          <a:sx n="75" d="100"/>
          <a:sy n="75" d="100"/>
        </p:scale>
        <p:origin x="85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E3AAA-B52C-4B5C-8D9E-385DE922496C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C4BA5-078B-43A5-B40B-4CE0DAB15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7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47141C-39DB-497A-9466-3C24937460B5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87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2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0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36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243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13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49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51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36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62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24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9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0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19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47141C-39DB-497A-9466-3C24937460B5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8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6p_LlhzOrBk?start=15&amp;feature=oembed" TargetMode="External"/><Relationship Id="rId1" Type="http://schemas.openxmlformats.org/officeDocument/2006/relationships/video" Target="https://www.youtube.com/embed/s2Q2JvhWjyE?feature=oembed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yRWYK0GJ1s8?feature=oembed" TargetMode="External"/><Relationship Id="rId1" Type="http://schemas.openxmlformats.org/officeDocument/2006/relationships/video" Target="https://www.youtube.com/embed/rEJb7j61-es?feature=oembed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N2S0lzA0ngo?feature=oembed" TargetMode="External"/><Relationship Id="rId1" Type="http://schemas.openxmlformats.org/officeDocument/2006/relationships/video" Target="https://www.youtube.com/embed/xMaydZp_J30?feature=oembed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GyxYnfM_y5M?feature=oembed" TargetMode="External"/><Relationship Id="rId1" Type="http://schemas.openxmlformats.org/officeDocument/2006/relationships/video" Target="https://www.youtube.com/embed/w1Bugj3Ws7w?feature=oembed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F12833-2911-439D-961C-3BF692FE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„Nepůvodní“ moderní jazyky regionu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F82921-FA31-D5EA-1CF5-228FD7CF9B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turečtina</a:t>
            </a:r>
          </a:p>
          <a:p>
            <a:r>
              <a:rPr lang="cs-CZ" dirty="0" err="1"/>
              <a:t>judeošpanělština</a:t>
            </a:r>
            <a:endParaRPr lang="cs-CZ" dirty="0"/>
          </a:p>
          <a:p>
            <a:r>
              <a:rPr lang="cs-CZ" dirty="0" err="1"/>
              <a:t>čerkeština</a:t>
            </a:r>
            <a:endParaRPr lang="cs-CZ" dirty="0"/>
          </a:p>
          <a:p>
            <a:r>
              <a:rPr lang="cs-CZ" dirty="0"/>
              <a:t>arabština</a:t>
            </a:r>
            <a:endParaRPr lang="en-US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FD1026AF-0220-8CD9-1D7B-3FECC5FC69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0808" y="2560638"/>
            <a:ext cx="3979884" cy="3309937"/>
          </a:xfrm>
        </p:spPr>
      </p:pic>
    </p:spTree>
    <p:extLst>
      <p:ext uri="{BB962C8B-B14F-4D97-AF65-F5344CB8AC3E}">
        <p14:creationId xmlns:p14="http://schemas.microsoft.com/office/powerpoint/2010/main" val="383963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39C991-4F31-9223-6C4E-76CE07947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Ukázky</a:t>
            </a:r>
            <a:endParaRPr lang="en-US" dirty="0"/>
          </a:p>
        </p:txBody>
      </p:sp>
      <p:pic>
        <p:nvPicPr>
          <p:cNvPr id="5" name="Multimedia online 4" title="Wadjda | Official Trailer HD (2013)">
            <a:hlinkClick r:id="" action="ppaction://media"/>
            <a:extLst>
              <a:ext uri="{FF2B5EF4-FFF2-40B4-BE49-F238E27FC236}">
                <a16:creationId xmlns:a16="http://schemas.microsoft.com/office/drawing/2014/main" id="{6E6DA71A-D675-82A5-3167-42CD99B033DE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8575" y="2882900"/>
            <a:ext cx="4718050" cy="2665413"/>
          </a:xfrm>
          <a:prstGeom prst="rect">
            <a:avLst/>
          </a:prstGeom>
        </p:spPr>
      </p:pic>
      <p:pic>
        <p:nvPicPr>
          <p:cNvPr id="6" name="Multimedia online 5" title="Easy Arabic 18 - Arabs in Münster">
            <a:hlinkClick r:id="" action="ppaction://media"/>
            <a:extLst>
              <a:ext uri="{FF2B5EF4-FFF2-40B4-BE49-F238E27FC236}">
                <a16:creationId xmlns:a16="http://schemas.microsoft.com/office/drawing/2014/main" id="{E9CFC127-1D54-1E26-387B-C8C857EF100E}"/>
              </a:ext>
            </a:extLst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181725" y="2882900"/>
            <a:ext cx="4718050" cy="266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8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F0D43-4510-6E16-7C84-182694C1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4246" cy="13253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Turečtina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DB9E9-482E-A970-446E-3849EF034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560320"/>
            <a:ext cx="4715256" cy="3315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/>
              <a:t>klasifikace</a:t>
            </a:r>
          </a:p>
          <a:p>
            <a:pPr lvl="1"/>
            <a:r>
              <a:rPr lang="cs-CZ" sz="1600" dirty="0"/>
              <a:t>příbuzné minoritní jazyky v Turecku</a:t>
            </a:r>
          </a:p>
          <a:p>
            <a:r>
              <a:rPr lang="cs-CZ" sz="2000" dirty="0"/>
              <a:t>chronologické vymezení</a:t>
            </a:r>
          </a:p>
          <a:p>
            <a:pPr lvl="1">
              <a:tabLst>
                <a:tab pos="2603500" algn="l"/>
              </a:tabLst>
            </a:pPr>
            <a:r>
              <a:rPr lang="cs-CZ" sz="1600" dirty="0"/>
              <a:t>osmanská turečtina 	 </a:t>
            </a:r>
            <a:r>
              <a:rPr lang="ar-SA" sz="1600" dirty="0">
                <a:latin typeface="Segoe UI" panose="020B0502040204020203" pitchFamily="34" charset="0"/>
                <a:cs typeface="Segoe UI" panose="020B0502040204020203" pitchFamily="34" charset="0"/>
              </a:rPr>
              <a:t>لِسانِ </a:t>
            </a:r>
            <a:r>
              <a:rPr lang="ar-SA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عُثمانى</a:t>
            </a:r>
            <a:endParaRPr lang="cs-CZ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tabLst>
                <a:tab pos="2603500" algn="l"/>
              </a:tabLst>
            </a:pPr>
            <a:r>
              <a:rPr lang="cs-CZ" sz="1600" dirty="0"/>
              <a:t>(moderní) turečtina 	 </a:t>
            </a:r>
            <a:r>
              <a:rPr lang="cs-CZ" sz="1600" dirty="0" err="1"/>
              <a:t>türk</a:t>
            </a:r>
            <a:r>
              <a:rPr lang="cs-CZ" sz="1600" dirty="0"/>
              <a:t> </a:t>
            </a:r>
            <a:r>
              <a:rPr lang="cs-CZ" sz="1600" dirty="0" err="1"/>
              <a:t>dili</a:t>
            </a:r>
            <a:endParaRPr lang="cs-CZ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DF2289A-95FB-1743-218A-C24BFC1FA5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geografické vymezení</a:t>
            </a:r>
          </a:p>
          <a:p>
            <a:r>
              <a:rPr lang="cs-CZ" sz="2000" dirty="0"/>
              <a:t>písmo</a:t>
            </a:r>
          </a:p>
          <a:p>
            <a:pPr lvl="1"/>
            <a:r>
              <a:rPr lang="cs-CZ" sz="1800" dirty="0"/>
              <a:t>arabské písmo</a:t>
            </a:r>
          </a:p>
          <a:p>
            <a:pPr lvl="1"/>
            <a:r>
              <a:rPr lang="cs-CZ" sz="1800" dirty="0"/>
              <a:t>latinka</a:t>
            </a:r>
          </a:p>
          <a:p>
            <a:endParaRPr lang="en-US" sz="2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79D7C80-B7C7-78C7-E061-6E8674D4E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58" y="4674443"/>
            <a:ext cx="6920597" cy="132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1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2C8F2D-841A-EDFF-7E1E-A4CBA1E6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Turečtina - fonologie &amp; morfologie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3838A2-2917-B02C-1A38-DAE1943447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vokalický inventář</a:t>
            </a:r>
          </a:p>
          <a:p>
            <a:pPr lvl="1"/>
            <a:r>
              <a:rPr lang="cs-CZ" dirty="0"/>
              <a:t>vokalická harmonie</a:t>
            </a:r>
          </a:p>
          <a:p>
            <a:r>
              <a:rPr lang="cs-CZ" dirty="0"/>
              <a:t>konsonantický inventář</a:t>
            </a:r>
          </a:p>
          <a:p>
            <a:pPr lvl="1"/>
            <a:r>
              <a:rPr lang="cs-CZ" dirty="0"/>
              <a:t>palatalizace</a:t>
            </a:r>
          </a:p>
          <a:p>
            <a:pPr lvl="1"/>
            <a:r>
              <a:rPr lang="cs-CZ" dirty="0"/>
              <a:t>ztráta znělosti na konci slova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395F8C3-3B94-9B4F-D129-362802BF7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67151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nominální flexe</a:t>
            </a:r>
          </a:p>
          <a:p>
            <a:pPr lvl="1"/>
            <a:r>
              <a:rPr lang="cs-CZ" dirty="0"/>
              <a:t>číslo</a:t>
            </a:r>
          </a:p>
          <a:p>
            <a:pPr lvl="1"/>
            <a:r>
              <a:rPr lang="cs-CZ" dirty="0"/>
              <a:t>posesivní sufixy</a:t>
            </a:r>
          </a:p>
          <a:p>
            <a:pPr lvl="1"/>
            <a:r>
              <a:rPr lang="cs-CZ" dirty="0"/>
              <a:t>pád</a:t>
            </a:r>
          </a:p>
          <a:p>
            <a:r>
              <a:rPr lang="cs-CZ" dirty="0"/>
              <a:t>verbální flexe</a:t>
            </a:r>
          </a:p>
          <a:p>
            <a:pPr lvl="1"/>
            <a:r>
              <a:rPr lang="cs-CZ" dirty="0"/>
              <a:t>rod</a:t>
            </a:r>
          </a:p>
          <a:p>
            <a:pPr lvl="1"/>
            <a:r>
              <a:rPr lang="cs-CZ" dirty="0"/>
              <a:t>negace</a:t>
            </a:r>
          </a:p>
          <a:p>
            <a:pPr lvl="1"/>
            <a:r>
              <a:rPr lang="cs-CZ" dirty="0"/>
              <a:t>vid</a:t>
            </a:r>
          </a:p>
          <a:p>
            <a:pPr lvl="1"/>
            <a:r>
              <a:rPr lang="cs-CZ" dirty="0"/>
              <a:t>čas</a:t>
            </a:r>
          </a:p>
          <a:p>
            <a:pPr lvl="1"/>
            <a:r>
              <a:rPr lang="cs-CZ" dirty="0"/>
              <a:t>modus</a:t>
            </a:r>
          </a:p>
          <a:p>
            <a:pPr lvl="1"/>
            <a:r>
              <a:rPr lang="cs-CZ" dirty="0"/>
              <a:t>osoba + číslo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39C694F-BD4B-FF99-1941-6E880C23B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933" y="2796023"/>
            <a:ext cx="1075211" cy="49880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145A125-5FC3-1B6D-3413-82CCEE5AD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179" y="4339918"/>
            <a:ext cx="2556841" cy="1671462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32F35F78-8166-160C-8D19-3D072ACD7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388" y="2711077"/>
            <a:ext cx="2292096" cy="116751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E86D97A9-B394-9EB5-DF72-9D542AD19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7317" y="2935889"/>
            <a:ext cx="866775" cy="219075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13F3526F-846B-9C61-EC93-24AF8180A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2009" y="4031302"/>
            <a:ext cx="2276475" cy="127635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5BEF2FFA-6C4F-2E2B-F49F-16133E80E5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6661" y="5442308"/>
            <a:ext cx="971550" cy="62865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0B3D9E46-F0BD-0D63-60C8-8FEBFD116D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6647" y="3909522"/>
            <a:ext cx="6362700" cy="19621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D4FEB567-A895-1C11-0B01-1A7DD18FE9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2352" y="2260912"/>
            <a:ext cx="9601200" cy="22764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923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D9B1DF-E885-3AF7-4F63-54F183E6A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Ukázky</a:t>
            </a:r>
            <a:endParaRPr lang="en-US" dirty="0"/>
          </a:p>
        </p:txBody>
      </p:sp>
      <p:pic>
        <p:nvPicPr>
          <p:cNvPr id="9" name="Multimedia online 8" title="WIKITONGUES: Ela speaking Turkish">
            <a:hlinkClick r:id="" action="ppaction://media"/>
            <a:extLst>
              <a:ext uri="{FF2B5EF4-FFF2-40B4-BE49-F238E27FC236}">
                <a16:creationId xmlns:a16="http://schemas.microsoft.com/office/drawing/2014/main" id="{7DC83DF0-133A-FA36-BD9C-B1074651616C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50975" y="2560638"/>
            <a:ext cx="4413250" cy="3309937"/>
          </a:xfrm>
          <a:prstGeom prst="rect">
            <a:avLst/>
          </a:prstGeom>
        </p:spPr>
      </p:pic>
      <p:pic>
        <p:nvPicPr>
          <p:cNvPr id="10" name="Multimedia online 9" title="Student life in Istanbul | Easy Turkish 2">
            <a:hlinkClick r:id="" action="ppaction://media"/>
            <a:extLst>
              <a:ext uri="{FF2B5EF4-FFF2-40B4-BE49-F238E27FC236}">
                <a16:creationId xmlns:a16="http://schemas.microsoft.com/office/drawing/2014/main" id="{C2819706-783B-24F4-055B-212BD36CA4D4}"/>
              </a:ext>
            </a:extLst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181725" y="2882900"/>
            <a:ext cx="4718050" cy="266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0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F0D43-4510-6E16-7C84-182694C1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7824" cy="13253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err="1"/>
              <a:t>Judeošpanělština</a:t>
            </a:r>
            <a:endParaRPr lang="cs-CZ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DB9E9-482E-A970-446E-3849EF034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524540"/>
            <a:ext cx="4429538" cy="35582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/>
              <a:t>klasifikace</a:t>
            </a:r>
          </a:p>
          <a:p>
            <a:r>
              <a:rPr lang="cs-CZ" sz="2000" dirty="0"/>
              <a:t>chronologické vymezení</a:t>
            </a:r>
          </a:p>
          <a:p>
            <a:r>
              <a:rPr lang="cs-CZ" sz="2000" dirty="0"/>
              <a:t>geografické vymezení</a:t>
            </a:r>
          </a:p>
          <a:p>
            <a:r>
              <a:rPr lang="cs-CZ" sz="2000" dirty="0"/>
              <a:t>rozsah užívání</a:t>
            </a:r>
          </a:p>
          <a:p>
            <a:r>
              <a:rPr lang="cs-CZ" sz="2000" dirty="0"/>
              <a:t>specifika</a:t>
            </a:r>
          </a:p>
          <a:p>
            <a:r>
              <a:rPr lang="cs-CZ" sz="2000" dirty="0"/>
              <a:t>písmo</a:t>
            </a:r>
          </a:p>
          <a:p>
            <a:pPr lvl="1"/>
            <a:r>
              <a:rPr lang="cs-CZ" sz="1600" dirty="0"/>
              <a:t>hebrejské písmo</a:t>
            </a:r>
          </a:p>
          <a:p>
            <a:pPr lvl="1"/>
            <a:r>
              <a:rPr lang="cs-CZ" sz="1600" dirty="0"/>
              <a:t>latinka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17F5D0A4-3F88-786F-5213-DFD1648F30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5750" y="2724944"/>
            <a:ext cx="3810000" cy="2981325"/>
          </a:xfr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DC54482-77CB-9D33-C466-31C0EC795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104" y="805069"/>
            <a:ext cx="3535792" cy="52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5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4E879A-EC1F-7FEC-21D2-B9E620329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Ukázky</a:t>
            </a:r>
            <a:endParaRPr lang="en-US" dirty="0"/>
          </a:p>
        </p:txBody>
      </p:sp>
      <p:pic>
        <p:nvPicPr>
          <p:cNvPr id="5" name="Multimedia online 4" title="WIKITONGUES: Jack speaking Ladino">
            <a:hlinkClick r:id="" action="ppaction://media"/>
            <a:extLst>
              <a:ext uri="{FF2B5EF4-FFF2-40B4-BE49-F238E27FC236}">
                <a16:creationId xmlns:a16="http://schemas.microsoft.com/office/drawing/2014/main" id="{1F5EFDCC-90E9-47A1-E486-1AF6C123DAD3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8575" y="2882900"/>
            <a:ext cx="4718050" cy="2665413"/>
          </a:xfrm>
          <a:prstGeom prst="rect">
            <a:avLst/>
          </a:prstGeom>
        </p:spPr>
      </p:pic>
      <p:pic>
        <p:nvPicPr>
          <p:cNvPr id="6" name="Multimedia online 5" title="Why don't we speak Ladino? - Judeo-Spanish Collection">
            <a:hlinkClick r:id="" action="ppaction://media"/>
            <a:extLst>
              <a:ext uri="{FF2B5EF4-FFF2-40B4-BE49-F238E27FC236}">
                <a16:creationId xmlns:a16="http://schemas.microsoft.com/office/drawing/2014/main" id="{9C7DEF89-49A1-1269-110C-EEE24D350AD9}"/>
              </a:ext>
            </a:extLst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181725" y="2882900"/>
            <a:ext cx="4718050" cy="266541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37AD075-F5E6-A140-9098-F140EE535D35}"/>
              </a:ext>
            </a:extLst>
          </p:cNvPr>
          <p:cNvSpPr txBox="1"/>
          <p:nvPr/>
        </p:nvSpPr>
        <p:spPr>
          <a:xfrm>
            <a:off x="6276764" y="5548313"/>
            <a:ext cx="452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(ortografie použitá ve videu se běžně nepoužívá)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5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F0D43-4510-6E16-7C84-182694C1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4373" cy="13253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err="1"/>
              <a:t>Čerkeština</a:t>
            </a:r>
            <a:endParaRPr lang="cs-CZ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DB9E9-482E-A970-446E-3849EF034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562446"/>
            <a:ext cx="4010486" cy="35699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/>
              <a:t>klasifikace</a:t>
            </a:r>
          </a:p>
          <a:p>
            <a:pPr lvl="1"/>
            <a:r>
              <a:rPr lang="cs-CZ" sz="1600" dirty="0" err="1"/>
              <a:t>adygejština</a:t>
            </a:r>
            <a:r>
              <a:rPr lang="cs-CZ" sz="1600" dirty="0"/>
              <a:t>, </a:t>
            </a:r>
            <a:r>
              <a:rPr lang="cs-CZ" sz="1600" dirty="0" err="1"/>
              <a:t>kabardo-čerkeština</a:t>
            </a:r>
            <a:endParaRPr lang="cs-CZ" sz="1600" dirty="0"/>
          </a:p>
          <a:p>
            <a:r>
              <a:rPr lang="cs-CZ" sz="2000" dirty="0"/>
              <a:t>geografické vymezení</a:t>
            </a:r>
          </a:p>
          <a:p>
            <a:r>
              <a:rPr lang="cs-CZ" sz="2000" dirty="0"/>
              <a:t>Čerkesové</a:t>
            </a:r>
          </a:p>
          <a:p>
            <a:r>
              <a:rPr lang="cs-CZ" sz="2000" dirty="0"/>
              <a:t>základní vlastnosti</a:t>
            </a:r>
          </a:p>
          <a:p>
            <a:r>
              <a:rPr lang="cs-CZ" sz="2000" dirty="0"/>
              <a:t>písmo</a:t>
            </a:r>
          </a:p>
          <a:p>
            <a:pPr lvl="1"/>
            <a:r>
              <a:rPr lang="cs-CZ" sz="1600" dirty="0"/>
              <a:t>arabské písmo</a:t>
            </a:r>
          </a:p>
          <a:p>
            <a:pPr lvl="1"/>
            <a:r>
              <a:rPr lang="cs-CZ" sz="1600" dirty="0"/>
              <a:t>cyrilice</a:t>
            </a:r>
            <a:endParaRPr lang="cs-CZ" sz="2000" dirty="0"/>
          </a:p>
          <a:p>
            <a:endParaRPr lang="cs-CZ" sz="20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937AFDE-448F-2692-EAD8-1BC4BDC695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562446"/>
            <a:ext cx="4718050" cy="330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658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6D4079-26CB-8216-AF96-B780D9069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Ukázky</a:t>
            </a:r>
            <a:endParaRPr lang="en-US" dirty="0"/>
          </a:p>
        </p:txBody>
      </p:sp>
      <p:pic>
        <p:nvPicPr>
          <p:cNvPr id="6" name="Multimedia online 5" title="WIKITONGUES: Inna speaking Adyghe">
            <a:hlinkClick r:id="" action="ppaction://media"/>
            <a:extLst>
              <a:ext uri="{FF2B5EF4-FFF2-40B4-BE49-F238E27FC236}">
                <a16:creationId xmlns:a16="http://schemas.microsoft.com/office/drawing/2014/main" id="{B79C562B-234D-A0B6-0BF2-1BAD7DFC418D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8575" y="2882900"/>
            <a:ext cx="4718050" cy="2665413"/>
          </a:xfrm>
          <a:prstGeom prst="rect">
            <a:avLst/>
          </a:prstGeom>
        </p:spPr>
      </p:pic>
      <p:pic>
        <p:nvPicPr>
          <p:cNvPr id="5" name="Multimedia online 4" title="WIKITONGUES: Yenal speaking Circassian">
            <a:hlinkClick r:id="" action="ppaction://media"/>
            <a:extLst>
              <a:ext uri="{FF2B5EF4-FFF2-40B4-BE49-F238E27FC236}">
                <a16:creationId xmlns:a16="http://schemas.microsoft.com/office/drawing/2014/main" id="{E3DCF642-48BF-457D-BDF2-FF0D443918C5}"/>
              </a:ext>
            </a:extLst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181725" y="2882900"/>
            <a:ext cx="4718050" cy="266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0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F0D43-4510-6E16-7C84-182694C1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6596268" cy="13253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Arabština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DB9E9-482E-A970-446E-3849EF034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1174" y="2493774"/>
            <a:ext cx="6340904" cy="33820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klasifikace</a:t>
            </a:r>
          </a:p>
          <a:p>
            <a:r>
              <a:rPr lang="cs-CZ" dirty="0"/>
              <a:t>geografické vymezení</a:t>
            </a:r>
          </a:p>
          <a:p>
            <a:pPr lvl="1"/>
            <a:r>
              <a:rPr lang="cs-CZ" sz="2400" dirty="0"/>
              <a:t>nářečí v Turecku</a:t>
            </a:r>
          </a:p>
          <a:p>
            <a:r>
              <a:rPr lang="cs-CZ" dirty="0"/>
              <a:t>písmo</a:t>
            </a:r>
          </a:p>
          <a:p>
            <a:pPr lvl="1"/>
            <a:r>
              <a:rPr lang="cs-CZ" sz="1800" dirty="0"/>
              <a:t>arabské písmo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E6A9F34-4A7A-27C9-0D53-849FA19CA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078" y="694801"/>
            <a:ext cx="3114520" cy="546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32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18468</TotalTime>
  <Words>122</Words>
  <Application>Microsoft Office PowerPoint</Application>
  <PresentationFormat>Panoramiczny</PresentationFormat>
  <Paragraphs>61</Paragraphs>
  <Slides>10</Slides>
  <Notes>0</Notes>
  <HiddenSlides>0</HiddenSlides>
  <MMClips>8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Segoe UI</vt:lpstr>
      <vt:lpstr>Organiczny</vt:lpstr>
      <vt:lpstr>„Nepůvodní“ moderní jazyky regionu</vt:lpstr>
      <vt:lpstr>Turečtina</vt:lpstr>
      <vt:lpstr>Turečtina - fonologie &amp; morfologie</vt:lpstr>
      <vt:lpstr>Ukázky</vt:lpstr>
      <vt:lpstr>Judeošpanělština</vt:lpstr>
      <vt:lpstr>Ukázky</vt:lpstr>
      <vt:lpstr>Čerkeština</vt:lpstr>
      <vt:lpstr>Ukázky</vt:lpstr>
      <vt:lpstr>Arabština</vt:lpstr>
      <vt:lpstr>Ukázky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LgV04 Jazyky Malé Asie</dc:title>
  <dc:creator>Matyáš Foltýn</dc:creator>
  <cp:lastModifiedBy>Matyáš Foltýn</cp:lastModifiedBy>
  <cp:revision>187</cp:revision>
  <dcterms:created xsi:type="dcterms:W3CDTF">2022-09-12T14:47:54Z</dcterms:created>
  <dcterms:modified xsi:type="dcterms:W3CDTF">2024-11-15T12:40:54Z</dcterms:modified>
</cp:coreProperties>
</file>