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4"/>
  </p:notesMasterIdLst>
  <p:sldIdLst>
    <p:sldId id="256" r:id="rId2"/>
    <p:sldId id="258" r:id="rId3"/>
    <p:sldId id="257" r:id="rId4"/>
    <p:sldId id="356" r:id="rId5"/>
    <p:sldId id="357" r:id="rId6"/>
    <p:sldId id="358" r:id="rId7"/>
    <p:sldId id="361" r:id="rId8"/>
    <p:sldId id="362" r:id="rId9"/>
    <p:sldId id="364" r:id="rId10"/>
    <p:sldId id="363" r:id="rId11"/>
    <p:sldId id="360" r:id="rId12"/>
    <p:sldId id="35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AE379-6FEC-4DA8-8BEE-A4D88FF7D4B1}" type="datetimeFigureOut">
              <a:rPr lang="en-US" smtClean="0"/>
              <a:t>24/10/03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55A0C-5EA8-4C84-9F94-61C497DAD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8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B10FF7-BCA3-47DD-BBD2-5FB1DB60C18B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811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478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029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603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410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541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413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47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91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32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75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6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74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74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1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31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B10FF7-BCA3-47DD-BBD2-5FB1DB60C18B}" type="datetimeFigureOut">
              <a:rPr lang="cs-CZ" smtClean="0"/>
              <a:t>03.10.2024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8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4CB6C-4A33-4E1B-B72F-F94C472A3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1606" y="1560006"/>
            <a:ext cx="9108786" cy="186899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cs-CZ" sz="4000" dirty="0"/>
              <a:t>LgV34 </a:t>
            </a:r>
            <a:r>
              <a:rPr lang="cs-CZ" sz="4000" dirty="0" err="1"/>
              <a:t>Pidžiny</a:t>
            </a:r>
            <a:r>
              <a:rPr lang="cs-CZ" sz="4000" dirty="0"/>
              <a:t>, kreoly </a:t>
            </a:r>
            <a:br>
              <a:rPr lang="cs-CZ" sz="4000" dirty="0"/>
            </a:br>
            <a:r>
              <a:rPr lang="cs-CZ" sz="4000" dirty="0"/>
              <a:t>a smíšené jazyky</a:t>
            </a:r>
            <a:br>
              <a:rPr lang="cs-CZ" sz="4400" dirty="0"/>
            </a:br>
            <a:r>
              <a:rPr lang="cs-CZ" sz="2700" dirty="0"/>
              <a:t>(Kontaktní jazyky)</a:t>
            </a:r>
            <a:endParaRPr lang="cs-CZ" sz="4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FF2EDB-ABAB-44AF-8652-65FE156E4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5098" y="3685233"/>
            <a:ext cx="2701801" cy="533400"/>
          </a:xfrm>
        </p:spPr>
        <p:txBody>
          <a:bodyPr/>
          <a:lstStyle/>
          <a:p>
            <a:r>
              <a:rPr lang="cs-CZ" dirty="0"/>
              <a:t>Mgr. Matyáš Foltýn</a:t>
            </a:r>
          </a:p>
        </p:txBody>
      </p:sp>
    </p:spTree>
    <p:extLst>
      <p:ext uri="{BB962C8B-B14F-4D97-AF65-F5344CB8AC3E}">
        <p14:creationId xmlns:p14="http://schemas.microsoft.com/office/powerpoint/2010/main" val="1374283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EA2E0A-186B-97AC-B0EA-F5213D1B2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Code-switching</a:t>
            </a:r>
            <a:r>
              <a:rPr lang="cs-CZ" dirty="0"/>
              <a:t> (tj. střídaní kódů)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46E120-B48A-63E5-FCF0-37815B97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8261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alternace mezi 2+ jazykovými systémy v jednom komunikačním projevu</a:t>
            </a:r>
          </a:p>
          <a:p>
            <a:pPr lvl="1"/>
            <a:r>
              <a:rPr lang="cs-CZ" dirty="0"/>
              <a:t>alternace na úrovni vět (</a:t>
            </a:r>
            <a:r>
              <a:rPr lang="cs-CZ" i="1" dirty="0"/>
              <a:t>inter- </a:t>
            </a:r>
            <a:r>
              <a:rPr lang="cs-CZ" dirty="0"/>
              <a:t>/</a:t>
            </a:r>
            <a:r>
              <a:rPr lang="cs-CZ" i="1" dirty="0"/>
              <a:t> </a:t>
            </a:r>
            <a:r>
              <a:rPr lang="cs-CZ" i="1" dirty="0" err="1"/>
              <a:t>extrasentential</a:t>
            </a:r>
            <a:r>
              <a:rPr lang="cs-CZ" i="1" dirty="0"/>
              <a:t> </a:t>
            </a:r>
            <a:r>
              <a:rPr lang="cs-CZ" i="1" dirty="0" err="1"/>
              <a:t>switching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alternace vně věty (</a:t>
            </a:r>
            <a:r>
              <a:rPr lang="cs-CZ" i="1" dirty="0" err="1"/>
              <a:t>intrasentential</a:t>
            </a:r>
            <a:r>
              <a:rPr lang="cs-CZ" i="1" dirty="0"/>
              <a:t> </a:t>
            </a:r>
            <a:r>
              <a:rPr lang="cs-CZ" i="1" dirty="0" err="1"/>
              <a:t>switching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alternace na úrovni lexémů (</a:t>
            </a:r>
            <a:r>
              <a:rPr lang="cs-CZ" i="1" dirty="0"/>
              <a:t>tag-</a:t>
            </a:r>
            <a:r>
              <a:rPr lang="cs-CZ" i="1" dirty="0" err="1"/>
              <a:t>switching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alternace vně lexémů </a:t>
            </a:r>
            <a:r>
              <a:rPr lang="cs-CZ" i="1" dirty="0"/>
              <a:t>(intra-</a:t>
            </a:r>
            <a:r>
              <a:rPr lang="cs-CZ" i="1" dirty="0" err="1"/>
              <a:t>word</a:t>
            </a:r>
            <a:r>
              <a:rPr lang="cs-CZ" i="1" dirty="0"/>
              <a:t> </a:t>
            </a:r>
            <a:r>
              <a:rPr lang="cs-CZ" i="1" dirty="0" err="1"/>
              <a:t>switching</a:t>
            </a:r>
            <a:r>
              <a:rPr lang="cs-CZ" i="1" dirty="0"/>
              <a:t>)</a:t>
            </a:r>
          </a:p>
          <a:p>
            <a:pPr marL="914400" lvl="2" indent="0" algn="ctr">
              <a:buNone/>
            </a:pPr>
            <a:endParaRPr lang="cs-CZ" sz="1200" dirty="0"/>
          </a:p>
          <a:p>
            <a:pPr marL="914400" lvl="2" indent="0" algn="ctr">
              <a:buNone/>
            </a:pPr>
            <a:r>
              <a:rPr lang="cs-CZ" dirty="0"/>
              <a:t>„</a:t>
            </a:r>
            <a:r>
              <a:rPr lang="en-US" dirty="0" err="1"/>
              <a:t>Dala</a:t>
            </a:r>
            <a:r>
              <a:rPr lang="en-US" dirty="0"/>
              <a:t> ka ng </a:t>
            </a:r>
            <a:r>
              <a:rPr lang="en-US" dirty="0">
                <a:solidFill>
                  <a:srgbClr val="FF0000"/>
                </a:solidFill>
              </a:rPr>
              <a:t>cash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just in case </a:t>
            </a:r>
            <a:r>
              <a:rPr lang="en-US" dirty="0"/>
              <a:t>di mag-</a:t>
            </a:r>
            <a:r>
              <a:rPr lang="en-US" dirty="0">
                <a:solidFill>
                  <a:srgbClr val="FF0000"/>
                </a:solidFill>
              </a:rPr>
              <a:t>work</a:t>
            </a:r>
            <a:r>
              <a:rPr lang="en-US" dirty="0"/>
              <a:t> </a:t>
            </a:r>
            <a:r>
              <a:rPr lang="en-US" dirty="0" err="1"/>
              <a:t>yung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ATM</a:t>
            </a:r>
            <a:r>
              <a:rPr lang="en-US" dirty="0"/>
              <a:t>.</a:t>
            </a:r>
            <a:r>
              <a:rPr lang="cs-CZ" dirty="0"/>
              <a:t>“</a:t>
            </a:r>
            <a:endParaRPr lang="cs-CZ" i="1" dirty="0"/>
          </a:p>
          <a:p>
            <a:pPr marL="914400" lvl="2" indent="0" algn="ctr">
              <a:buNone/>
            </a:pPr>
            <a:r>
              <a:rPr lang="cs-CZ" dirty="0"/>
              <a:t>„</a:t>
            </a:r>
            <a:r>
              <a:rPr lang="cs-CZ" dirty="0" err="1"/>
              <a:t>Ngubani</a:t>
            </a:r>
            <a:r>
              <a:rPr lang="cs-CZ" dirty="0"/>
              <a:t> </a:t>
            </a:r>
            <a:r>
              <a:rPr lang="cs-CZ" dirty="0" err="1"/>
              <a:t>o</a:t>
            </a:r>
            <a:r>
              <a:rPr lang="cs-CZ" dirty="0" err="1">
                <a:solidFill>
                  <a:srgbClr val="FF0000"/>
                </a:solidFill>
              </a:rPr>
              <a:t>wrong</a:t>
            </a:r>
            <a:r>
              <a:rPr lang="cs-CZ" dirty="0" err="1"/>
              <a:t>o</a:t>
            </a:r>
            <a:r>
              <a:rPr lang="cs-CZ" dirty="0"/>
              <a:t>, </a:t>
            </a:r>
            <a:r>
              <a:rPr lang="cs-CZ" dirty="0" err="1"/>
              <a:t>ufe</a:t>
            </a:r>
            <a:r>
              <a:rPr lang="cs-CZ" dirty="0"/>
              <a:t> </a:t>
            </a:r>
            <a:r>
              <a:rPr lang="cs-CZ" dirty="0" err="1"/>
              <a:t>wena</a:t>
            </a:r>
            <a:r>
              <a:rPr lang="cs-CZ" dirty="0"/>
              <a:t> </a:t>
            </a:r>
            <a:r>
              <a:rPr lang="cs-CZ" dirty="0" err="1"/>
              <a:t>umuntu</a:t>
            </a:r>
            <a:r>
              <a:rPr lang="cs-CZ" dirty="0"/>
              <a:t> </a:t>
            </a:r>
            <a:r>
              <a:rPr lang="cs-CZ" dirty="0" err="1"/>
              <a:t>omi</a:t>
            </a:r>
            <a:r>
              <a:rPr lang="cs-CZ" dirty="0"/>
              <a:t> </a:t>
            </a:r>
            <a:r>
              <a:rPr lang="cs-CZ" dirty="0" err="1"/>
              <a:t>lapha</a:t>
            </a:r>
            <a:r>
              <a:rPr lang="cs-CZ" dirty="0"/>
              <a:t> </a:t>
            </a:r>
            <a:r>
              <a:rPr lang="cs-CZ" dirty="0" err="1"/>
              <a:t>eceleni</a:t>
            </a:r>
            <a:r>
              <a:rPr lang="cs-CZ" dirty="0"/>
              <a:t>, </a:t>
            </a:r>
            <a:r>
              <a:rPr lang="cs-CZ" dirty="0" err="1"/>
              <a:t>bese</a:t>
            </a:r>
            <a:r>
              <a:rPr lang="cs-CZ" dirty="0"/>
              <a:t> </a:t>
            </a:r>
            <a:r>
              <a:rPr lang="cs-CZ" dirty="0" err="1"/>
              <a:t>uthi</a:t>
            </a:r>
            <a:r>
              <a:rPr lang="cs-CZ" dirty="0"/>
              <a:t> </a:t>
            </a:r>
            <a:r>
              <a:rPr lang="cs-CZ" dirty="0" err="1"/>
              <a:t>ngu</a:t>
            </a:r>
            <a:r>
              <a:rPr lang="cs-CZ" dirty="0" err="1">
                <a:solidFill>
                  <a:srgbClr val="FF0000"/>
                </a:solidFill>
              </a:rPr>
              <a:t>driver</a:t>
            </a:r>
            <a:r>
              <a:rPr lang="cs-CZ" dirty="0"/>
              <a:t> </a:t>
            </a:r>
            <a:r>
              <a:rPr lang="cs-CZ" dirty="0" err="1"/>
              <a:t>o</a:t>
            </a:r>
            <a:r>
              <a:rPr lang="cs-CZ" dirty="0" err="1">
                <a:solidFill>
                  <a:srgbClr val="FF0000"/>
                </a:solidFill>
              </a:rPr>
              <a:t>wrong</a:t>
            </a:r>
            <a:r>
              <a:rPr lang="cs-CZ" dirty="0" err="1"/>
              <a:t>o</a:t>
            </a:r>
            <a:r>
              <a:rPr lang="cs-CZ" dirty="0"/>
              <a:t>, </a:t>
            </a:r>
            <a:r>
              <a:rPr lang="cs-CZ" dirty="0">
                <a:solidFill>
                  <a:srgbClr val="FF0000"/>
                </a:solidFill>
              </a:rPr>
              <a:t>so</a:t>
            </a:r>
            <a:r>
              <a:rPr lang="cs-CZ" dirty="0"/>
              <a:t>-ke </a:t>
            </a:r>
            <a:r>
              <a:rPr lang="cs-CZ" dirty="0" err="1">
                <a:solidFill>
                  <a:srgbClr val="FF0000"/>
                </a:solidFill>
              </a:rPr>
              <a:t>that’s</a:t>
            </a:r>
            <a:r>
              <a:rPr lang="cs-CZ" dirty="0">
                <a:solidFill>
                  <a:srgbClr val="FF0000"/>
                </a:solidFill>
              </a:rPr>
              <a:t> a part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life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/>
              <a:t>yimpilo</a:t>
            </a:r>
            <a:r>
              <a:rPr lang="cs-CZ" dirty="0"/>
              <a:t> </a:t>
            </a:r>
            <a:r>
              <a:rPr lang="cs-CZ" dirty="0" err="1"/>
              <a:t>ephilwa</a:t>
            </a:r>
            <a:r>
              <a:rPr lang="cs-CZ" dirty="0"/>
              <a:t> </a:t>
            </a:r>
            <a:r>
              <a:rPr lang="cs-CZ" dirty="0" err="1"/>
              <a:t>lapha</a:t>
            </a:r>
            <a:r>
              <a:rPr lang="cs-CZ" dirty="0"/>
              <a:t> </a:t>
            </a:r>
            <a:r>
              <a:rPr lang="cs-CZ" dirty="0" err="1"/>
              <a:t>emgwaqweni</a:t>
            </a:r>
            <a:r>
              <a:rPr lang="cs-CZ" dirty="0"/>
              <a:t> </a:t>
            </a:r>
            <a:r>
              <a:rPr lang="cs-CZ" dirty="0" err="1"/>
              <a:t>uma</a:t>
            </a:r>
            <a:r>
              <a:rPr lang="cs-CZ" dirty="0"/>
              <a:t> </a:t>
            </a:r>
            <a:r>
              <a:rPr lang="cs-CZ" dirty="0" err="1"/>
              <a:t>ngabe</a:t>
            </a:r>
            <a:r>
              <a:rPr lang="cs-CZ" dirty="0"/>
              <a:t> </a:t>
            </a:r>
            <a:r>
              <a:rPr lang="cs-CZ" dirty="0" err="1"/>
              <a:t>ungumshayeli</a:t>
            </a:r>
            <a:r>
              <a:rPr lang="cs-CZ" dirty="0"/>
              <a:t> </a:t>
            </a:r>
            <a:r>
              <a:rPr lang="cs-CZ" dirty="0" err="1"/>
              <a:t>uzokwazi</a:t>
            </a:r>
            <a:r>
              <a:rPr lang="cs-CZ" dirty="0"/>
              <a:t> </a:t>
            </a:r>
            <a:r>
              <a:rPr lang="cs-CZ" dirty="0" err="1"/>
              <a:t>ukuthi</a:t>
            </a:r>
            <a:r>
              <a:rPr lang="cs-CZ" dirty="0"/>
              <a:t> </a:t>
            </a:r>
            <a:r>
              <a:rPr lang="cs-CZ" dirty="0" err="1"/>
              <a:t>yi</a:t>
            </a:r>
            <a:r>
              <a:rPr lang="cs-CZ" dirty="0" err="1">
                <a:solidFill>
                  <a:srgbClr val="FF0000"/>
                </a:solidFill>
              </a:rPr>
              <a:t>risk</a:t>
            </a:r>
            <a:r>
              <a:rPr lang="cs-CZ" dirty="0"/>
              <a:t> </a:t>
            </a:r>
            <a:r>
              <a:rPr lang="cs-CZ" dirty="0" err="1"/>
              <a:t>yethu</a:t>
            </a:r>
            <a:r>
              <a:rPr lang="cs-CZ" dirty="0"/>
              <a:t> </a:t>
            </a: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ndaba</a:t>
            </a:r>
            <a:r>
              <a:rPr lang="cs-CZ" dirty="0"/>
              <a:t> </a:t>
            </a:r>
            <a:r>
              <a:rPr lang="cs-CZ" dirty="0" err="1"/>
              <a:t>yasemgwaqweni</a:t>
            </a:r>
            <a:r>
              <a:rPr lang="cs-CZ" dirty="0"/>
              <a:t>.“ </a:t>
            </a:r>
          </a:p>
          <a:p>
            <a:pPr lvl="2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166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99C111-0D81-38A2-81FA-14AF863D7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Jazykový posun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EA90FE-285D-8CBD-A693-1F14477E2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záměna jednoho obvykle užívaného jazyka za jiný</a:t>
            </a:r>
          </a:p>
          <a:p>
            <a:pPr lvl="1"/>
            <a:r>
              <a:rPr lang="cs-CZ" dirty="0"/>
              <a:t>zpravidla se týká </a:t>
            </a:r>
            <a:r>
              <a:rPr lang="cs-CZ" dirty="0" err="1"/>
              <a:t>multilingvních</a:t>
            </a:r>
            <a:r>
              <a:rPr lang="cs-CZ" dirty="0"/>
              <a:t> menšin pod tlakem jazyka společensky dominantního</a:t>
            </a:r>
          </a:p>
          <a:p>
            <a:pPr lvl="1"/>
            <a:r>
              <a:rPr lang="cs-CZ" dirty="0"/>
              <a:t>příklad: keltské národy, Židé, </a:t>
            </a:r>
            <a:r>
              <a:rPr lang="cs-CZ" dirty="0" err="1"/>
              <a:t>Aboridžinci</a:t>
            </a:r>
            <a:r>
              <a:rPr lang="cs-CZ" dirty="0"/>
              <a:t>, Koptové, </a:t>
            </a:r>
            <a:r>
              <a:rPr lang="cs-CZ" dirty="0" err="1"/>
              <a:t>Livonci</a:t>
            </a:r>
            <a:r>
              <a:rPr lang="cs-CZ" dirty="0"/>
              <a:t>, </a:t>
            </a:r>
            <a:r>
              <a:rPr lang="cs-CZ" dirty="0" err="1"/>
              <a:t>Jiholužičtí</a:t>
            </a:r>
            <a:r>
              <a:rPr lang="cs-CZ" dirty="0"/>
              <a:t> Srbové…</a:t>
            </a:r>
          </a:p>
          <a:p>
            <a:r>
              <a:rPr lang="cs-CZ" b="1" dirty="0"/>
              <a:t>jazyková smrt</a:t>
            </a:r>
          </a:p>
          <a:p>
            <a:pPr lvl="1"/>
            <a:r>
              <a:rPr lang="cs-CZ" dirty="0"/>
              <a:t>jazykový posun, zúžení domén užívání, vymření mluvčích</a:t>
            </a:r>
          </a:p>
          <a:p>
            <a:pPr lvl="1"/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055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82000"/>
                <a:lumOff val="18000"/>
              </a:schemeClr>
            </a:gs>
            <a:gs pos="100000">
              <a:schemeClr val="accent1"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239C2C-571C-4567-8CC9-3DEECC233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A5B991-5EC2-4BD6-9C3B-238D6B879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E99C111-0D81-38A2-81FA-14AF863D7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825" y="1148793"/>
            <a:ext cx="9863639" cy="3375525"/>
          </a:xfrm>
        </p:spPr>
        <p:txBody>
          <a:bodyPr anchor="ctr">
            <a:normAutofit/>
          </a:bodyPr>
          <a:lstStyle/>
          <a:p>
            <a:r>
              <a:rPr lang="cs-CZ" sz="6000" dirty="0">
                <a:solidFill>
                  <a:srgbClr val="212121"/>
                </a:solidFill>
              </a:rPr>
              <a:t>Kontaktní jazyky</a:t>
            </a:r>
            <a:endParaRPr lang="en-US" sz="6000" dirty="0">
              <a:solidFill>
                <a:srgbClr val="212121"/>
              </a:solidFill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2765C0D-BA0B-5221-9679-2E3F72AF1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825" y="5083532"/>
            <a:ext cx="9863639" cy="738427"/>
          </a:xfrm>
        </p:spPr>
        <p:txBody>
          <a:bodyPr>
            <a:normAutofit/>
          </a:bodyPr>
          <a:lstStyle/>
          <a:p>
            <a:r>
              <a:rPr lang="cs-CZ" sz="2400" dirty="0" err="1">
                <a:solidFill>
                  <a:srgbClr val="212121"/>
                </a:solidFill>
              </a:rPr>
              <a:t>Pidžiny</a:t>
            </a:r>
            <a:r>
              <a:rPr lang="cs-CZ" sz="2400" dirty="0">
                <a:solidFill>
                  <a:srgbClr val="212121"/>
                </a:solidFill>
              </a:rPr>
              <a:t>, kreoly </a:t>
            </a:r>
            <a:r>
              <a:rPr lang="cs-CZ" sz="2400">
                <a:solidFill>
                  <a:srgbClr val="212121"/>
                </a:solidFill>
              </a:rPr>
              <a:t>a smíšené </a:t>
            </a:r>
            <a:r>
              <a:rPr lang="cs-CZ" sz="2400" dirty="0">
                <a:solidFill>
                  <a:srgbClr val="212121"/>
                </a:solidFill>
              </a:rPr>
              <a:t>jazyky</a:t>
            </a:r>
            <a:endParaRPr lang="en-US" sz="2400" dirty="0">
              <a:solidFill>
                <a:srgbClr val="21212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79E7FF-00E7-4390-BFFA-3909D074A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l="5622" t="32929" r="5622" b="21272"/>
          <a:stretch/>
        </p:blipFill>
        <p:spPr>
          <a:xfrm>
            <a:off x="5414212" y="4551031"/>
            <a:ext cx="1363576" cy="4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75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ABE7E38-EC61-45DA-B6CA-DA4F3730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informace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91FE620-42E7-4E7C-8CCB-019300A80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náplň předmětu</a:t>
            </a:r>
          </a:p>
          <a:p>
            <a:r>
              <a:rPr lang="cs-CZ" sz="2800" dirty="0"/>
              <a:t>absence</a:t>
            </a:r>
          </a:p>
          <a:p>
            <a:r>
              <a:rPr lang="cs-CZ" sz="2800" dirty="0"/>
              <a:t>zakončení</a:t>
            </a:r>
          </a:p>
          <a:p>
            <a:r>
              <a:rPr lang="cs-CZ" sz="2800" dirty="0"/>
              <a:t>konzultace</a:t>
            </a:r>
          </a:p>
        </p:txBody>
      </p:sp>
    </p:spTree>
    <p:extLst>
      <p:ext uri="{BB962C8B-B14F-4D97-AF65-F5344CB8AC3E}">
        <p14:creationId xmlns:p14="http://schemas.microsoft.com/office/powerpoint/2010/main" val="4151641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335EF2-24BF-46D9-AFA8-F6829A23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Orientační rozložení semestru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FBE433-9336-4B3C-837C-E5444C39E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673332"/>
          </a:xfrm>
        </p:spPr>
        <p:txBody>
          <a:bodyPr>
            <a:normAutofit/>
          </a:bodyPr>
          <a:lstStyle/>
          <a:p>
            <a:r>
              <a:rPr lang="cs-CZ" dirty="0"/>
              <a:t>25.09. – úvod, úvod do j. kontaktu</a:t>
            </a:r>
          </a:p>
          <a:p>
            <a:r>
              <a:rPr lang="cs-CZ" dirty="0"/>
              <a:t>02.10. – klasifikace kontaktních </a:t>
            </a:r>
            <a:r>
              <a:rPr lang="cs-CZ" dirty="0" err="1"/>
              <a:t>jj</a:t>
            </a:r>
            <a:r>
              <a:rPr lang="cs-CZ" dirty="0"/>
              <a:t>.</a:t>
            </a:r>
          </a:p>
          <a:p>
            <a:r>
              <a:rPr lang="cs-CZ" dirty="0"/>
              <a:t>09.10. – </a:t>
            </a:r>
            <a:r>
              <a:rPr lang="cs-CZ" dirty="0" err="1"/>
              <a:t>pidžiny</a:t>
            </a:r>
            <a:endParaRPr lang="cs-CZ" dirty="0"/>
          </a:p>
          <a:p>
            <a:r>
              <a:rPr lang="cs-CZ" dirty="0"/>
              <a:t>16.10. – </a:t>
            </a:r>
            <a:r>
              <a:rPr lang="cs-CZ" dirty="0" err="1"/>
              <a:t>pidžiny</a:t>
            </a:r>
            <a:endParaRPr lang="cs-CZ" dirty="0"/>
          </a:p>
          <a:p>
            <a:r>
              <a:rPr lang="cs-CZ" dirty="0"/>
              <a:t>23.10. – kreoly</a:t>
            </a:r>
          </a:p>
          <a:p>
            <a:r>
              <a:rPr lang="cs-CZ" dirty="0"/>
              <a:t>30.10. – kreoly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06C6E90-A7EB-46B6-9215-7CC08D151B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06.11. – kreoly</a:t>
            </a:r>
          </a:p>
          <a:p>
            <a:r>
              <a:rPr lang="cs-CZ" dirty="0"/>
              <a:t>13.11. – kreoly</a:t>
            </a:r>
          </a:p>
          <a:p>
            <a:r>
              <a:rPr lang="cs-CZ" dirty="0"/>
              <a:t>27.11. – smíšené jazyky</a:t>
            </a:r>
          </a:p>
          <a:p>
            <a:r>
              <a:rPr lang="cs-CZ" dirty="0"/>
              <a:t>04.12. – ×</a:t>
            </a:r>
          </a:p>
          <a:p>
            <a:r>
              <a:rPr lang="cs-CZ" dirty="0"/>
              <a:t>11.12. – smíšené jazyky</a:t>
            </a:r>
          </a:p>
          <a:p>
            <a:r>
              <a:rPr lang="cs-CZ" dirty="0"/>
              <a:t>18.12. – shrnutí</a:t>
            </a:r>
          </a:p>
        </p:txBody>
      </p:sp>
    </p:spTree>
    <p:extLst>
      <p:ext uri="{BB962C8B-B14F-4D97-AF65-F5344CB8AC3E}">
        <p14:creationId xmlns:p14="http://schemas.microsoft.com/office/powerpoint/2010/main" val="3710882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14B5DC-458B-0237-215B-0E4FF37CE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 do jazykového kontaktu</a:t>
            </a:r>
            <a:endParaRPr lang="en-US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67A1EC9D-F6C6-289E-7A3F-1862AD7AF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b="1" dirty="0"/>
              <a:t>Co je to jazykový kontakt?</a:t>
            </a:r>
            <a:endParaRPr lang="en-US" b="1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7945BBE-DE0A-07BD-4FFD-4FFCE0E80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694" y="3140458"/>
            <a:ext cx="5012610" cy="25855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A8E53ED-14AA-B92A-2EB3-D2EDB0732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882" y="4215677"/>
            <a:ext cx="7186234" cy="135290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1E9B332-FB31-2605-D597-5D14F1160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996" y="3640446"/>
            <a:ext cx="8632006" cy="29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38F2DD-0304-F988-FADE-BC453EC9F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vedoucí k jazykovému kontaktu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245B49-E792-6BE1-2A6E-C471E4986F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/>
              <a:t>Kde je jazykový kontakt?</a:t>
            </a:r>
          </a:p>
          <a:p>
            <a:pPr marL="0" indent="0" algn="ctr">
              <a:buNone/>
            </a:pPr>
            <a:r>
              <a:rPr lang="cs-CZ" dirty="0"/>
              <a:t>Všude,</a:t>
            </a:r>
          </a:p>
          <a:p>
            <a:pPr marL="0" indent="0" algn="ctr">
              <a:buNone/>
            </a:pPr>
            <a:r>
              <a:rPr lang="cs-CZ" dirty="0"/>
              <a:t>ale…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0BE2CE4-9509-874B-C6A7-297B3877B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19"/>
            <a:ext cx="4718304" cy="35892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/>
              <a:t>Kdy je jazykový kontakt?</a:t>
            </a:r>
            <a:endParaRPr lang="en-US" b="1" dirty="0"/>
          </a:p>
          <a:p>
            <a:pPr marL="0" indent="0" algn="ctr">
              <a:buNone/>
            </a:pPr>
            <a:r>
              <a:rPr lang="cs-CZ" sz="2000" dirty="0"/>
              <a:t>Při koexistenci dvou a více jazyků či variet </a:t>
            </a:r>
            <a:br>
              <a:rPr lang="cs-CZ" sz="2000" dirty="0"/>
            </a:br>
            <a:r>
              <a:rPr lang="cs-CZ" sz="2000" dirty="0"/>
              <a:t>v rámci jednoho sociálního nebo mentálního prostoru.</a:t>
            </a:r>
          </a:p>
          <a:p>
            <a:pPr marL="0" indent="0" algn="ctr">
              <a:buNone/>
            </a:pPr>
            <a:r>
              <a:rPr lang="cs-CZ" sz="2000" dirty="0"/>
              <a:t>Stěhování národů, expanze (kulturní kontakt, obchodní styky, kolonialismus), exogamie/migrace, mnohojazyčné společnosti (odvíjí se od jazykové politiky, </a:t>
            </a:r>
            <a:br>
              <a:rPr lang="cs-CZ" sz="2000" dirty="0"/>
            </a:br>
            <a:r>
              <a:rPr lang="cs-CZ" sz="2000" dirty="0" err="1"/>
              <a:t>cf</a:t>
            </a:r>
            <a:r>
              <a:rPr lang="cs-CZ" sz="2000" dirty="0"/>
              <a:t>. Švýcarsko × Kanada × Sovětský svaz), bilingvismus nebo </a:t>
            </a:r>
            <a:r>
              <a:rPr lang="cs-CZ" sz="2000" dirty="0" err="1"/>
              <a:t>diglosie</a:t>
            </a:r>
            <a:r>
              <a:rPr lang="cs-CZ" sz="2000" dirty="0"/>
              <a:t>.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31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99C111-0D81-38A2-81FA-14AF863D7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Důsledky jazykového kontaktu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EA90FE-285D-8CBD-A693-1F14477E2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679706"/>
          </a:xfrm>
        </p:spPr>
        <p:txBody>
          <a:bodyPr>
            <a:normAutofit fontScale="77500" lnSpcReduction="20000"/>
          </a:bodyPr>
          <a:lstStyle/>
          <a:p>
            <a:r>
              <a:rPr lang="cs-CZ" sz="3100" dirty="0"/>
              <a:t>jazyková změna (</a:t>
            </a:r>
            <a:r>
              <a:rPr lang="cs-CZ" sz="3100" i="1" dirty="0" err="1"/>
              <a:t>language</a:t>
            </a:r>
            <a:r>
              <a:rPr lang="cs-CZ" sz="3100" i="1" dirty="0"/>
              <a:t> </a:t>
            </a:r>
            <a:r>
              <a:rPr lang="cs-CZ" sz="3100" i="1" dirty="0" err="1"/>
              <a:t>change</a:t>
            </a:r>
            <a:r>
              <a:rPr lang="cs-CZ" sz="3100" dirty="0"/>
              <a:t>)</a:t>
            </a:r>
          </a:p>
          <a:p>
            <a:pPr lvl="1"/>
            <a:r>
              <a:rPr lang="cs-CZ" sz="2600" dirty="0"/>
              <a:t>přejímání, interference</a:t>
            </a:r>
          </a:p>
          <a:p>
            <a:pPr lvl="2"/>
            <a:r>
              <a:rPr lang="cs-CZ" sz="2300" dirty="0"/>
              <a:t>jazykový svaz (</a:t>
            </a:r>
            <a:r>
              <a:rPr lang="cs-CZ" sz="2300" i="1" dirty="0"/>
              <a:t>Sprachbund</a:t>
            </a:r>
            <a:r>
              <a:rPr lang="cs-CZ" sz="2300" dirty="0"/>
              <a:t>)</a:t>
            </a:r>
          </a:p>
          <a:p>
            <a:pPr lvl="2"/>
            <a:r>
              <a:rPr lang="cs-CZ" sz="2300" dirty="0"/>
              <a:t>jazykový purismus</a:t>
            </a:r>
          </a:p>
          <a:p>
            <a:r>
              <a:rPr lang="cs-CZ" sz="3100" dirty="0"/>
              <a:t>jazykový posun (</a:t>
            </a:r>
            <a:r>
              <a:rPr lang="cs-CZ" sz="3100" i="1" dirty="0" err="1"/>
              <a:t>language</a:t>
            </a:r>
            <a:r>
              <a:rPr lang="cs-CZ" sz="3100" i="1" dirty="0"/>
              <a:t> shift</a:t>
            </a:r>
            <a:r>
              <a:rPr lang="cs-CZ" sz="3100" dirty="0"/>
              <a:t>)</a:t>
            </a:r>
          </a:p>
          <a:p>
            <a:pPr lvl="1"/>
            <a:r>
              <a:rPr lang="cs-CZ" sz="2600" dirty="0"/>
              <a:t>jazyková smrt (</a:t>
            </a:r>
            <a:r>
              <a:rPr lang="cs-CZ" sz="2600" i="1" dirty="0" err="1"/>
              <a:t>language</a:t>
            </a:r>
            <a:r>
              <a:rPr lang="cs-CZ" sz="2600" i="1" dirty="0"/>
              <a:t> </a:t>
            </a:r>
            <a:r>
              <a:rPr lang="cs-CZ" sz="2600" i="1" dirty="0" err="1"/>
              <a:t>death</a:t>
            </a:r>
            <a:r>
              <a:rPr lang="cs-CZ" sz="2600" dirty="0"/>
              <a:t>)</a:t>
            </a:r>
          </a:p>
          <a:p>
            <a:r>
              <a:rPr lang="cs-CZ" sz="3100" dirty="0"/>
              <a:t>kontaktní jazyky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2765C0D-BA0B-5221-9679-2E3F72AF1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19"/>
            <a:ext cx="4718304" cy="3679706"/>
          </a:xfrm>
        </p:spPr>
        <p:txBody>
          <a:bodyPr>
            <a:normAutofit fontScale="77500" lnSpcReduction="20000"/>
          </a:bodyPr>
          <a:lstStyle/>
          <a:p>
            <a:r>
              <a:rPr lang="cs-CZ" sz="3100" dirty="0"/>
              <a:t>intenzita jazykového kontaktu</a:t>
            </a:r>
          </a:p>
          <a:p>
            <a:pPr lvl="1"/>
            <a:r>
              <a:rPr lang="cs-CZ" dirty="0"/>
              <a:t>slabá intenzita</a:t>
            </a:r>
          </a:p>
          <a:p>
            <a:pPr lvl="2"/>
            <a:r>
              <a:rPr lang="cs-CZ" dirty="0"/>
              <a:t>pouze nahodilé výpůjčky</a:t>
            </a:r>
          </a:p>
          <a:p>
            <a:pPr lvl="1"/>
            <a:r>
              <a:rPr lang="cs-CZ" dirty="0"/>
              <a:t>slabá, ale trvala</a:t>
            </a:r>
          </a:p>
          <a:p>
            <a:pPr lvl="2"/>
            <a:r>
              <a:rPr lang="cs-CZ" dirty="0"/>
              <a:t>menší </a:t>
            </a:r>
            <a:r>
              <a:rPr lang="cs-CZ" dirty="0" err="1"/>
              <a:t>morfosyntaktické</a:t>
            </a:r>
            <a:r>
              <a:rPr lang="cs-CZ" dirty="0"/>
              <a:t> prvky</a:t>
            </a:r>
          </a:p>
          <a:p>
            <a:pPr lvl="1"/>
            <a:r>
              <a:rPr lang="cs-CZ" dirty="0"/>
              <a:t>intenzivnější kontakt</a:t>
            </a:r>
          </a:p>
          <a:p>
            <a:pPr lvl="2"/>
            <a:r>
              <a:rPr lang="cs-CZ" dirty="0"/>
              <a:t>rozšíření lexikálních výpůjček a abstrakce jejich komponentů; prosodické a </a:t>
            </a:r>
            <a:r>
              <a:rPr lang="cs-CZ" dirty="0" err="1"/>
              <a:t>fonotaktické</a:t>
            </a:r>
            <a:r>
              <a:rPr lang="cs-CZ" dirty="0"/>
              <a:t> rysy</a:t>
            </a:r>
          </a:p>
          <a:p>
            <a:pPr lvl="1"/>
            <a:r>
              <a:rPr lang="cs-CZ" dirty="0"/>
              <a:t>silný kulturní tlak</a:t>
            </a:r>
          </a:p>
          <a:p>
            <a:pPr lvl="2"/>
            <a:r>
              <a:rPr lang="cs-CZ" dirty="0"/>
              <a:t>vyrovnání fonetických systémů, paradigmat atd.</a:t>
            </a:r>
          </a:p>
          <a:p>
            <a:pPr lvl="1"/>
            <a:r>
              <a:rPr lang="cs-CZ" dirty="0"/>
              <a:t>velmi silný kulturní tlak</a:t>
            </a:r>
          </a:p>
          <a:p>
            <a:pPr lvl="2"/>
            <a:r>
              <a:rPr lang="cs-CZ" dirty="0"/>
              <a:t>významné typologické změny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72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99C111-0D81-38A2-81FA-14AF863D7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Jazyková změna</a:t>
            </a:r>
            <a:endParaRPr lang="en-US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0AFD141-D925-CADF-27E4-630FCFE8F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9601196" cy="416263"/>
          </a:xfrm>
        </p:spPr>
        <p:txBody>
          <a:bodyPr/>
          <a:lstStyle/>
          <a:p>
            <a:pPr algn="ctr"/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ztráta / přidání / nahrazení rysů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EA90FE-285D-8CBD-A693-1F14477E2B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přejímání</a:t>
            </a:r>
          </a:p>
          <a:p>
            <a:pPr lvl="1"/>
            <a:r>
              <a:rPr lang="cs-CZ" dirty="0"/>
              <a:t>lexikální přejímky / výpůjčky</a:t>
            </a:r>
          </a:p>
          <a:p>
            <a:pPr lvl="2"/>
            <a:r>
              <a:rPr lang="cs-CZ" dirty="0"/>
              <a:t>mezery v lexiku a stylistické vrstvy</a:t>
            </a:r>
          </a:p>
          <a:p>
            <a:pPr lvl="1"/>
            <a:r>
              <a:rPr lang="cs-CZ" dirty="0"/>
              <a:t>kalky</a:t>
            </a:r>
          </a:p>
          <a:p>
            <a:pPr lvl="2"/>
            <a:r>
              <a:rPr lang="cs-CZ" dirty="0"/>
              <a:t>gramatické (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dirty="0"/>
              <a:t> hybridní) / sémantické / frazeologické</a:t>
            </a:r>
          </a:p>
          <a:p>
            <a:pPr lvl="2"/>
            <a:endParaRPr lang="cs-CZ" dirty="0"/>
          </a:p>
          <a:p>
            <a:pPr lvl="2"/>
            <a:endParaRPr lang="cs-CZ" dirty="0"/>
          </a:p>
          <a:p>
            <a:endParaRPr lang="cs-CZ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2765C0D-BA0B-5221-9679-2E3F72AF143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interference</a:t>
            </a:r>
          </a:p>
          <a:p>
            <a:pPr lvl="1"/>
            <a:r>
              <a:rPr lang="cs-CZ" dirty="0"/>
              <a:t>fonologická / </a:t>
            </a:r>
            <a:r>
              <a:rPr lang="cs-CZ" dirty="0" err="1"/>
              <a:t>morfosyntaktická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46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E854E9-9496-DE99-F1C6-C21ACEA2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400" dirty="0"/>
              <a:t>Jazyková změna: </a:t>
            </a:r>
            <a:br>
              <a:rPr lang="cs-CZ" dirty="0"/>
            </a:br>
            <a:r>
              <a:rPr lang="cs-CZ" dirty="0"/>
              <a:t>Jazykový svaz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7B0BFE-347A-B7E7-A649-58FDB0276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1780568"/>
          </a:xfrm>
        </p:spPr>
        <p:txBody>
          <a:bodyPr>
            <a:normAutofit/>
          </a:bodyPr>
          <a:lstStyle/>
          <a:p>
            <a:r>
              <a:rPr lang="cs-CZ" dirty="0"/>
              <a:t>seskupení min. tří nepříbuzných* jazyků sblíživších se v důsledku vzájemného působení v areálu</a:t>
            </a:r>
          </a:p>
          <a:p>
            <a:pPr lvl="1"/>
            <a:r>
              <a:rPr lang="cs-CZ" dirty="0"/>
              <a:t>jádro × periferie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4963815-7F50-BCC8-6997-73C5FBE15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1780568"/>
          </a:xfrm>
        </p:spPr>
        <p:txBody>
          <a:bodyPr>
            <a:normAutofit/>
          </a:bodyPr>
          <a:lstStyle/>
          <a:p>
            <a:r>
              <a:rPr lang="cs-CZ" dirty="0"/>
              <a:t>příklady Balkán, Indický subkontinent, pevninská jihovýchodní Asie, JAR, </a:t>
            </a:r>
            <a:br>
              <a:rPr lang="cs-CZ" dirty="0"/>
            </a:br>
            <a:r>
              <a:rPr lang="cs-CZ" dirty="0"/>
              <a:t>Standard </a:t>
            </a:r>
            <a:r>
              <a:rPr lang="cs-CZ" dirty="0" err="1"/>
              <a:t>Average</a:t>
            </a:r>
            <a:r>
              <a:rPr lang="cs-CZ" dirty="0"/>
              <a:t> </a:t>
            </a:r>
            <a:r>
              <a:rPr lang="cs-CZ" dirty="0" err="1"/>
              <a:t>European</a:t>
            </a:r>
            <a:r>
              <a:rPr lang="cs-CZ" dirty="0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64FA8899-9CE0-FA32-5D8B-1737ECE5FD76}"/>
              </a:ext>
            </a:extLst>
          </p:cNvPr>
          <p:cNvSpPr txBox="1">
            <a:spLocks/>
          </p:cNvSpPr>
          <p:nvPr/>
        </p:nvSpPr>
        <p:spPr>
          <a:xfrm>
            <a:off x="2491990" y="4340888"/>
            <a:ext cx="7204669" cy="1780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balkánský jazykový svaz</a:t>
            </a:r>
          </a:p>
          <a:p>
            <a:pPr lvl="1"/>
            <a:r>
              <a:rPr lang="cs-CZ" dirty="0"/>
              <a:t>alb., </a:t>
            </a:r>
            <a:r>
              <a:rPr lang="cs-CZ" dirty="0" err="1"/>
              <a:t>bulh</a:t>
            </a:r>
            <a:r>
              <a:rPr lang="cs-CZ" dirty="0"/>
              <a:t>., </a:t>
            </a:r>
            <a:r>
              <a:rPr lang="cs-CZ" dirty="0" err="1"/>
              <a:t>mak</a:t>
            </a:r>
            <a:r>
              <a:rPr lang="cs-CZ" dirty="0"/>
              <a:t>., rum.; </a:t>
            </a:r>
            <a:r>
              <a:rPr lang="cs-CZ" dirty="0" err="1"/>
              <a:t>balkán</a:t>
            </a:r>
            <a:r>
              <a:rPr lang="cs-CZ" dirty="0"/>
              <a:t>. </a:t>
            </a:r>
            <a:r>
              <a:rPr lang="cs-CZ" dirty="0" err="1"/>
              <a:t>rom</a:t>
            </a:r>
            <a:r>
              <a:rPr lang="cs-CZ" dirty="0"/>
              <a:t>., řečtina, </a:t>
            </a:r>
            <a:r>
              <a:rPr lang="cs-CZ" dirty="0" err="1"/>
              <a:t>srb-chorv</a:t>
            </a:r>
            <a:r>
              <a:rPr lang="cs-CZ" dirty="0"/>
              <a:t>.</a:t>
            </a:r>
          </a:p>
          <a:p>
            <a:pPr lvl="1"/>
            <a:r>
              <a:rPr lang="cs-CZ" i="1" dirty="0" err="1"/>
              <a:t>grua-ja</a:t>
            </a:r>
            <a:r>
              <a:rPr lang="cs-CZ" dirty="0"/>
              <a:t>, </a:t>
            </a:r>
            <a:r>
              <a:rPr lang="mk-MK" i="1" dirty="0"/>
              <a:t>жена</a:t>
            </a:r>
            <a:r>
              <a:rPr lang="cs-CZ" i="1" dirty="0"/>
              <a:t>-</a:t>
            </a:r>
            <a:r>
              <a:rPr lang="mk-MK" i="1" dirty="0"/>
              <a:t>та</a:t>
            </a:r>
            <a:r>
              <a:rPr lang="cs-CZ" dirty="0"/>
              <a:t>, </a:t>
            </a:r>
            <a:r>
              <a:rPr lang="cs-CZ" i="1" dirty="0" err="1"/>
              <a:t>muiere</a:t>
            </a:r>
            <a:r>
              <a:rPr lang="cs-CZ" i="1" dirty="0"/>
              <a:t>-a</a:t>
            </a:r>
            <a:r>
              <a:rPr lang="cs-CZ" dirty="0"/>
              <a:t>; </a:t>
            </a:r>
            <a:r>
              <a:rPr lang="cs-CZ" i="1" dirty="0" err="1"/>
              <a:t>një-mbë-dhjetë</a:t>
            </a:r>
            <a:r>
              <a:rPr lang="cs-CZ" dirty="0"/>
              <a:t>, </a:t>
            </a:r>
            <a:r>
              <a:rPr lang="mk-MK" i="1" dirty="0"/>
              <a:t>еди</a:t>
            </a:r>
            <a:r>
              <a:rPr lang="cs-CZ" i="1" dirty="0"/>
              <a:t>-</a:t>
            </a:r>
            <a:r>
              <a:rPr lang="mk-MK" i="1" dirty="0"/>
              <a:t>на</a:t>
            </a:r>
            <a:r>
              <a:rPr lang="cs-CZ" i="1" dirty="0"/>
              <a:t>-</a:t>
            </a:r>
            <a:r>
              <a:rPr lang="mk-MK" i="1" dirty="0"/>
              <a:t>десет</a:t>
            </a:r>
            <a:r>
              <a:rPr lang="cs-CZ" dirty="0"/>
              <a:t>, </a:t>
            </a:r>
            <a:r>
              <a:rPr lang="cs-CZ" i="1" dirty="0" err="1"/>
              <a:t>un-spre-zece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56086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E854E9-9496-DE99-F1C6-C21ACEA2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400" dirty="0"/>
              <a:t>Jazyková změna: </a:t>
            </a:r>
            <a:br>
              <a:rPr lang="cs-CZ" dirty="0"/>
            </a:br>
            <a:r>
              <a:rPr lang="cs-CZ" dirty="0"/>
              <a:t>Jazykový purismus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7B0BFE-347A-B7E7-A649-58FDB0276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snaha</a:t>
            </a:r>
            <a:r>
              <a:rPr lang="en-US" dirty="0"/>
              <a:t> o </a:t>
            </a:r>
            <a:r>
              <a:rPr lang="cs-CZ" dirty="0"/>
              <a:t>kulturu jazyka ve shodě s ideálním modelem „čistého“ jazyka</a:t>
            </a:r>
          </a:p>
          <a:p>
            <a:pPr lvl="1"/>
            <a:r>
              <a:rPr lang="cs-CZ" dirty="0"/>
              <a:t>odstranění cizích prvků a barbarismů</a:t>
            </a:r>
          </a:p>
          <a:p>
            <a:pPr lvl="1"/>
            <a:r>
              <a:rPr lang="cs-CZ" dirty="0"/>
              <a:t>zpravidla zaměřen lexikum během vytváření standardu</a:t>
            </a:r>
          </a:p>
          <a:p>
            <a:pPr lvl="2"/>
            <a:r>
              <a:rPr lang="cs-CZ" dirty="0"/>
              <a:t>historicky většinou zastával funkci obrannou, obrozeneckou</a:t>
            </a:r>
          </a:p>
        </p:txBody>
      </p:sp>
    </p:spTree>
    <p:extLst>
      <p:ext uri="{BB962C8B-B14F-4D97-AF65-F5344CB8AC3E}">
        <p14:creationId xmlns:p14="http://schemas.microsoft.com/office/powerpoint/2010/main" val="385857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48035</TotalTime>
  <Words>550</Words>
  <Application>Microsoft Office PowerPoint</Application>
  <PresentationFormat>Panoramiczny</PresentationFormat>
  <Paragraphs>88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Garamond</vt:lpstr>
      <vt:lpstr>Organiczny</vt:lpstr>
      <vt:lpstr>LgV34 Pidžiny, kreoly  a smíšené jazyky (Kontaktní jazyky)</vt:lpstr>
      <vt:lpstr>Organizační informace</vt:lpstr>
      <vt:lpstr>Orientační rozložení semestru</vt:lpstr>
      <vt:lpstr>Úvod do jazykového kontaktu</vt:lpstr>
      <vt:lpstr>Situace vedoucí k jazykovému kontaktu</vt:lpstr>
      <vt:lpstr>Důsledky jazykového kontaktu</vt:lpstr>
      <vt:lpstr>Jazyková změna</vt:lpstr>
      <vt:lpstr>Jazyková změna:  Jazykový svaz</vt:lpstr>
      <vt:lpstr>Jazyková změna:  Jazykový purismus</vt:lpstr>
      <vt:lpstr>Code-switching (tj. střídaní kódů)</vt:lpstr>
      <vt:lpstr>Jazykový posun</vt:lpstr>
      <vt:lpstr>Kontaktní jazyky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Semitské jazyky</dc:title>
  <dc:creator>Matyáš Foltýn</dc:creator>
  <cp:lastModifiedBy>Matyáš Foltýn</cp:lastModifiedBy>
  <cp:revision>408</cp:revision>
  <dcterms:created xsi:type="dcterms:W3CDTF">2022-08-13T13:52:51Z</dcterms:created>
  <dcterms:modified xsi:type="dcterms:W3CDTF">2024-10-03T11:16:13Z</dcterms:modified>
</cp:coreProperties>
</file>