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6"/>
  </p:notesMasterIdLst>
  <p:sldIdLst>
    <p:sldId id="359" r:id="rId2"/>
    <p:sldId id="367" r:id="rId3"/>
    <p:sldId id="365" r:id="rId4"/>
    <p:sldId id="3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Bakker</a:t>
            </a:r>
            <a:r>
              <a:rPr lang="cs-CZ" dirty="0"/>
              <a:t> &amp; </a:t>
            </a:r>
            <a:r>
              <a:rPr lang="cs-CZ" dirty="0" err="1"/>
              <a:t>Papen</a:t>
            </a:r>
            <a:r>
              <a:rPr lang="cs-CZ" dirty="0"/>
              <a:t> (1996), </a:t>
            </a:r>
            <a:r>
              <a:rPr lang="cs-CZ" dirty="0" err="1"/>
              <a:t>Kortlandt</a:t>
            </a:r>
            <a:r>
              <a:rPr lang="cs-CZ" dirty="0"/>
              <a:t> (2000)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1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1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E99C111-0D81-38A2-81FA-14AF863D7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>
                <a:solidFill>
                  <a:srgbClr val="212121"/>
                </a:solidFill>
              </a:rPr>
              <a:t>Kontaktní jazyky</a:t>
            </a:r>
            <a:endParaRPr lang="en-US" sz="6000" dirty="0">
              <a:solidFill>
                <a:srgbClr val="21212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765C0D-BA0B-5221-9679-2E3F72AF1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rgbClr val="212121"/>
                </a:solidFill>
              </a:rPr>
              <a:t>Pidžiny</a:t>
            </a:r>
            <a:r>
              <a:rPr lang="cs-CZ" sz="2400" dirty="0">
                <a:solidFill>
                  <a:srgbClr val="212121"/>
                </a:solidFill>
              </a:rPr>
              <a:t>, kreoly </a:t>
            </a:r>
            <a:r>
              <a:rPr lang="cs-CZ" sz="2400">
                <a:solidFill>
                  <a:srgbClr val="212121"/>
                </a:solidFill>
              </a:rPr>
              <a:t>a smíšené </a:t>
            </a:r>
            <a:r>
              <a:rPr lang="cs-CZ" sz="2400" dirty="0">
                <a:solidFill>
                  <a:srgbClr val="212121"/>
                </a:solidFill>
              </a:rPr>
              <a:t>jazyky</a:t>
            </a:r>
            <a:endParaRPr lang="en-US" sz="24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89C271-D992-E1D3-8DF8-1AD2469A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88F8E-99A0-2E36-3F1D-7F3A680BEF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co je to kontaktní jazyk?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770F15-BC6E-E22E-6565-78E168676A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kdy a kde vzniká?</a:t>
            </a:r>
          </a:p>
          <a:p>
            <a:pPr lvl="1"/>
            <a:r>
              <a:rPr lang="cs-CZ" dirty="0"/>
              <a:t>jako provizorium, když se 2+ skupin potřebuje domluvit, ale nesdílí jazyk </a:t>
            </a:r>
            <a:br>
              <a:rPr lang="cs-CZ" dirty="0"/>
            </a:br>
            <a:r>
              <a:rPr lang="cs-CZ" dirty="0"/>
              <a:t>a z nějakého důvodu se nemohou naučit jazyk druhé skupiny</a:t>
            </a:r>
          </a:p>
          <a:p>
            <a:pPr lvl="1"/>
            <a:r>
              <a:rPr lang="cs-CZ" dirty="0"/>
              <a:t>jako tajný jazyk, příp. společenský identifikátor (často etnické) skupiny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DF9F7DB-B596-E286-CCE6-E0A7FEF05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43" y="3065539"/>
            <a:ext cx="4679709" cy="57196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13F006E-2408-EFB8-E0D4-4C33A8695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92" y="3863754"/>
            <a:ext cx="4696466" cy="61743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4493250-7BBE-8D84-D1D1-CF06DD18C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30" y="4689538"/>
            <a:ext cx="5124810" cy="118091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D16BBBC-B138-4141-C757-F221D3C31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54" y="461832"/>
            <a:ext cx="11033091" cy="593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2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A502AC-6AB3-417B-ED35-34394AA0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Vnější lingvistická klasifikace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6A6E34-96CC-616E-F9D4-4508D68D60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genetická klasifikace</a:t>
            </a:r>
          </a:p>
          <a:p>
            <a:pPr lvl="1"/>
            <a:r>
              <a:rPr lang="cs-CZ" dirty="0"/>
              <a:t>příbuznost jazyků znamená, že pomocí běžného mezigeneračního přenosu primárně vychází ze společného základu</a:t>
            </a:r>
          </a:p>
          <a:p>
            <a:pPr lvl="2"/>
            <a:r>
              <a:rPr lang="cs-CZ" dirty="0"/>
              <a:t>kontaktní jazyky už z definice nemohou být součástí genetické klasifikace jazyků, jelikož nevznikly běžným přenosem a primárně nevychází z pouze jednoho jazyka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86D24B-68FE-B75A-6C8E-837EDF1184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typologická</a:t>
            </a:r>
          </a:p>
          <a:p>
            <a:pPr lvl="1"/>
            <a:r>
              <a:rPr lang="cs-CZ" dirty="0"/>
              <a:t>morfologická</a:t>
            </a:r>
          </a:p>
          <a:p>
            <a:pPr lvl="1"/>
            <a:r>
              <a:rPr lang="cs-CZ" dirty="0"/>
              <a:t>syntaktická</a:t>
            </a:r>
          </a:p>
          <a:p>
            <a:pPr lvl="1"/>
            <a:r>
              <a:rPr lang="cs-CZ" dirty="0"/>
              <a:t>…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2BCDDD9-C6B4-7BEE-9D6B-C0045280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36" y="3043271"/>
            <a:ext cx="4718304" cy="169590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63ED6E-2B88-4EC7-AF09-1970BF90B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236" y="5040396"/>
            <a:ext cx="5166004" cy="9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2BD2D-A72A-8CA2-4539-20B30A2C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klasifikace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E11F84-B07D-BADF-8644-A29EA893D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kontaktní jazyky se vnitřně dělí primárně na tři kategorie</a:t>
            </a:r>
            <a:br>
              <a:rPr lang="cs-CZ" dirty="0"/>
            </a:br>
            <a:r>
              <a:rPr lang="cs-CZ" dirty="0"/>
              <a:t>v závislosti na funkci (příp. genezi) daného jazyka</a:t>
            </a:r>
          </a:p>
          <a:p>
            <a:pPr lvl="1"/>
            <a:r>
              <a:rPr lang="cs-CZ" sz="2400" b="1" dirty="0" err="1"/>
              <a:t>pidžiny</a:t>
            </a:r>
            <a:r>
              <a:rPr lang="cs-CZ" sz="2400" b="1" dirty="0"/>
              <a:t>, kreoly; smíšené jazyky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8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48378</TotalTime>
  <Words>146</Words>
  <Application>Microsoft Office PowerPoint</Application>
  <PresentationFormat>Panoramiczny</PresentationFormat>
  <Paragraphs>21</Paragraphs>
  <Slides>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Organiczny</vt:lpstr>
      <vt:lpstr>Kontaktní jazyky</vt:lpstr>
      <vt:lpstr>Kontaktní jazyky</vt:lpstr>
      <vt:lpstr>Vnější lingvistická klasifikace</vt:lpstr>
      <vt:lpstr>Vnitřní klasifikace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417</cp:revision>
  <dcterms:created xsi:type="dcterms:W3CDTF">2022-08-13T13:52:51Z</dcterms:created>
  <dcterms:modified xsi:type="dcterms:W3CDTF">2024-10-17T16:00:49Z</dcterms:modified>
</cp:coreProperties>
</file>