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7"/>
  </p:notesMasterIdLst>
  <p:sldIdLst>
    <p:sldId id="368" r:id="rId2"/>
    <p:sldId id="369" r:id="rId3"/>
    <p:sldId id="370" r:id="rId4"/>
    <p:sldId id="371" r:id="rId5"/>
    <p:sldId id="37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Glottolog</a:t>
            </a:r>
            <a:r>
              <a:rPr lang="cs-CZ" dirty="0"/>
              <a:t> https://glottolog.org/resource/languoid/id/pidg1258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4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1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7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29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03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1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4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1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7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91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2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5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4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74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31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8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239C2C-571C-4567-8CC9-3DEECC233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E99C111-0D81-38A2-81FA-14AF863D7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25" y="1148793"/>
            <a:ext cx="9863639" cy="3375525"/>
          </a:xfrm>
        </p:spPr>
        <p:txBody>
          <a:bodyPr anchor="ctr">
            <a:normAutofit/>
          </a:bodyPr>
          <a:lstStyle/>
          <a:p>
            <a:r>
              <a:rPr lang="cs-CZ" sz="6000" dirty="0" err="1">
                <a:solidFill>
                  <a:srgbClr val="212121"/>
                </a:solidFill>
              </a:rPr>
              <a:t>Pidžiny</a:t>
            </a:r>
            <a:endParaRPr lang="en-US" sz="6000" dirty="0">
              <a:solidFill>
                <a:srgbClr val="21212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83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E37887-34A6-A34A-9FDC-67B721992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Pidžiny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1DEF2F-40AD-70EE-3647-E74AB7D2B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/>
              <a:t>Co je to </a:t>
            </a:r>
            <a:r>
              <a:rPr lang="cs-CZ" b="1" dirty="0" err="1"/>
              <a:t>pidžin</a:t>
            </a:r>
            <a:r>
              <a:rPr lang="cs-CZ" b="1" dirty="0"/>
              <a:t>?</a:t>
            </a:r>
            <a:endParaRPr lang="en-US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F8B58D5-7BD2-F90C-0974-52AAC81B5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5" y="3127807"/>
            <a:ext cx="5260866" cy="141162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072B21E-F67D-3A3A-7330-20FB80248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471816"/>
            <a:ext cx="5209233" cy="84905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4762534-FB6C-9329-05C9-170BA9521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34" y="4810369"/>
            <a:ext cx="10477498" cy="6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F47642-C087-E2D5-770F-A32AB06E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Geneze </a:t>
            </a:r>
            <a:r>
              <a:rPr lang="cs-CZ" dirty="0" err="1"/>
              <a:t>pidžinů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6A9030-4DD0-0C5B-B4F1-3B738F884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54907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základní kritéria:</a:t>
            </a:r>
          </a:p>
          <a:p>
            <a:pPr lvl="1"/>
            <a:r>
              <a:rPr lang="cs-CZ" dirty="0"/>
              <a:t>déletrvající kontakt</a:t>
            </a:r>
          </a:p>
          <a:p>
            <a:pPr lvl="1"/>
            <a:r>
              <a:rPr lang="cs-CZ" dirty="0"/>
              <a:t>mluvčí blízce nepříbuzných jazyků</a:t>
            </a:r>
          </a:p>
          <a:p>
            <a:pPr lvl="2"/>
            <a:r>
              <a:rPr lang="cs-CZ" dirty="0"/>
              <a:t>udržující si vzájemný sociální odstup</a:t>
            </a:r>
          </a:p>
          <a:p>
            <a:pPr lvl="2"/>
            <a:endParaRPr lang="cs-CZ" sz="1050" dirty="0"/>
          </a:p>
          <a:p>
            <a:r>
              <a:rPr lang="cs-CZ" b="1" dirty="0"/>
              <a:t>proces vzniku</a:t>
            </a:r>
            <a:r>
              <a:rPr lang="cs-CZ" dirty="0"/>
              <a:t> - </a:t>
            </a:r>
            <a:r>
              <a:rPr lang="cs-CZ" b="1" dirty="0" err="1"/>
              <a:t>pidžinizace</a:t>
            </a:r>
            <a:endParaRPr lang="cs-CZ" b="1" dirty="0"/>
          </a:p>
          <a:p>
            <a:pPr lvl="1"/>
            <a:r>
              <a:rPr lang="cs-CZ" dirty="0"/>
              <a:t>baby-talk, nezávislý vznik, námořnický žargon, </a:t>
            </a:r>
            <a:r>
              <a:rPr lang="cs-CZ" dirty="0" err="1"/>
              <a:t>Sabir</a:t>
            </a:r>
            <a:r>
              <a:rPr lang="cs-CZ" dirty="0"/>
              <a:t> - portugalský </a:t>
            </a:r>
            <a:r>
              <a:rPr lang="cs-CZ" dirty="0" err="1"/>
              <a:t>pidžin</a:t>
            </a:r>
            <a:r>
              <a:rPr lang="cs-CZ" dirty="0"/>
              <a:t>, univerzální proces zjednodušení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72D23CB0-E4E6-699E-D39E-6BE8109C13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nevyvážený </a:t>
            </a:r>
            <a:r>
              <a:rPr lang="cs-CZ" dirty="0"/>
              <a:t>× </a:t>
            </a:r>
            <a:r>
              <a:rPr lang="cs-CZ" b="1" dirty="0"/>
              <a:t>vyvážený</a:t>
            </a:r>
            <a:r>
              <a:rPr lang="cs-CZ" dirty="0"/>
              <a:t> </a:t>
            </a:r>
            <a:r>
              <a:rPr lang="cs-CZ" dirty="0" err="1"/>
              <a:t>pidžin</a:t>
            </a:r>
            <a:endParaRPr lang="cs-CZ" dirty="0"/>
          </a:p>
          <a:p>
            <a:pPr lvl="1"/>
            <a:r>
              <a:rPr lang="cs-CZ" dirty="0"/>
              <a:t>mluvčí </a:t>
            </a:r>
            <a:r>
              <a:rPr lang="cs-CZ" i="1" dirty="0"/>
              <a:t>superstrátu </a:t>
            </a:r>
            <a:r>
              <a:rPr lang="cs-CZ" dirty="0"/>
              <a:t>(dominantní)</a:t>
            </a:r>
          </a:p>
          <a:p>
            <a:pPr lvl="2"/>
            <a:r>
              <a:rPr lang="cs-CZ" dirty="0"/>
              <a:t>plnovýznamové lexikum (</a:t>
            </a:r>
            <a:r>
              <a:rPr lang="cs-CZ" dirty="0" err="1"/>
              <a:t>lexifikátor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zjednodušená gramatika</a:t>
            </a:r>
          </a:p>
          <a:p>
            <a:pPr lvl="1"/>
            <a:r>
              <a:rPr lang="cs-CZ" dirty="0"/>
              <a:t>mluvčí </a:t>
            </a:r>
            <a:r>
              <a:rPr lang="cs-CZ" i="1" dirty="0"/>
              <a:t>substrátu </a:t>
            </a:r>
            <a:r>
              <a:rPr lang="cs-CZ" dirty="0"/>
              <a:t>(nedominantní)</a:t>
            </a:r>
          </a:p>
          <a:p>
            <a:pPr lvl="2"/>
            <a:r>
              <a:rPr lang="cs-CZ" dirty="0"/>
              <a:t>zjednodušená gramatika</a:t>
            </a:r>
          </a:p>
          <a:p>
            <a:pPr marL="1371600" lvl="3" indent="0">
              <a:buNone/>
            </a:pPr>
            <a:r>
              <a:rPr lang="cs-CZ" dirty="0"/>
              <a:t>		×</a:t>
            </a:r>
          </a:p>
          <a:p>
            <a:pPr lvl="1"/>
            <a:r>
              <a:rPr lang="cs-CZ" dirty="0"/>
              <a:t>mluvčí dvou sobě rovných jazyků</a:t>
            </a:r>
          </a:p>
          <a:p>
            <a:pPr lvl="2"/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821C620-68D6-4616-E47B-20C30F319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32" y="2429446"/>
            <a:ext cx="87820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EA91E3-3738-93A4-0747-860D6DEE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Lingvistická specifika </a:t>
            </a:r>
            <a:r>
              <a:rPr lang="cs-CZ" dirty="0" err="1"/>
              <a:t>pidžinů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4A4C3E-A8E9-489E-7A67-2A30A2B73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70985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redukce jazykového systému</a:t>
            </a:r>
          </a:p>
          <a:p>
            <a:pPr lvl="1"/>
            <a:r>
              <a:rPr lang="cs-CZ" dirty="0"/>
              <a:t>redukce fonologie</a:t>
            </a:r>
          </a:p>
          <a:p>
            <a:pPr lvl="1"/>
            <a:r>
              <a:rPr lang="cs-CZ" dirty="0"/>
              <a:t>výraznější redukce morfologie</a:t>
            </a:r>
          </a:p>
          <a:p>
            <a:pPr lvl="2"/>
            <a:r>
              <a:rPr lang="cs-CZ" dirty="0"/>
              <a:t>tendence k analytičnosti</a:t>
            </a:r>
          </a:p>
          <a:p>
            <a:pPr lvl="2"/>
            <a:r>
              <a:rPr lang="cs-CZ" dirty="0"/>
              <a:t>vzácnost pádů, čísla, času, spony</a:t>
            </a:r>
          </a:p>
          <a:p>
            <a:pPr lvl="3"/>
            <a:r>
              <a:rPr lang="cs-CZ" dirty="0"/>
              <a:t>absence shody</a:t>
            </a:r>
          </a:p>
          <a:p>
            <a:pPr lvl="1"/>
            <a:r>
              <a:rPr lang="cs-CZ" dirty="0"/>
              <a:t>jednoduchá větná struktura</a:t>
            </a:r>
          </a:p>
          <a:p>
            <a:pPr lvl="2"/>
            <a:r>
              <a:rPr lang="cs-CZ" dirty="0"/>
              <a:t>často ustálený slovosled</a:t>
            </a:r>
          </a:p>
          <a:p>
            <a:pPr lvl="2"/>
            <a:r>
              <a:rPr lang="cs-CZ" dirty="0"/>
              <a:t>vzácnost vedlejších vět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6F1569E-A9A4-D5C9-2D49-F9B1FA1A8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7098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jednoduchý lexikon</a:t>
            </a:r>
          </a:p>
          <a:p>
            <a:pPr lvl="1"/>
            <a:r>
              <a:rPr lang="cs-CZ" dirty="0"/>
              <a:t>relevance ke kontaktní situaci</a:t>
            </a:r>
          </a:p>
          <a:p>
            <a:pPr lvl="1"/>
            <a:r>
              <a:rPr lang="cs-CZ" dirty="0"/>
              <a:t>redukce počtu funkčních slov</a:t>
            </a:r>
          </a:p>
          <a:p>
            <a:pPr lvl="1"/>
            <a:r>
              <a:rPr lang="cs-CZ" dirty="0"/>
              <a:t>absence </a:t>
            </a:r>
            <a:r>
              <a:rPr lang="cs-CZ" dirty="0" err="1"/>
              <a:t>alomorfie</a:t>
            </a:r>
            <a:r>
              <a:rPr lang="cs-CZ" dirty="0"/>
              <a:t> / </a:t>
            </a:r>
            <a:r>
              <a:rPr lang="cs-CZ" dirty="0" err="1"/>
              <a:t>supletismu</a:t>
            </a:r>
            <a:endParaRPr lang="cs-CZ" dirty="0"/>
          </a:p>
          <a:p>
            <a:r>
              <a:rPr lang="cs-CZ" dirty="0"/>
              <a:t>sociolingvistické vlastnosti</a:t>
            </a:r>
          </a:p>
          <a:p>
            <a:pPr lvl="1"/>
            <a:r>
              <a:rPr lang="cs-CZ" dirty="0"/>
              <a:t>omezení na konkrétní doménu</a:t>
            </a:r>
          </a:p>
          <a:p>
            <a:pPr lvl="1"/>
            <a:r>
              <a:rPr lang="cs-CZ" dirty="0"/>
              <a:t>nízká prestiž</a:t>
            </a:r>
          </a:p>
          <a:p>
            <a:pPr lvl="1"/>
            <a:r>
              <a:rPr lang="cs-CZ" dirty="0"/>
              <a:t>L2 a cizost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657EF67-1B28-FE93-9913-D3416DBD2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72" y="2560319"/>
            <a:ext cx="9423135" cy="30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8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923CBC-5A1F-5102-056B-8AB817B2AD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625475"/>
            <a:ext cx="9601200" cy="785813"/>
          </a:xfrm>
        </p:spPr>
        <p:txBody>
          <a:bodyPr/>
          <a:lstStyle/>
          <a:p>
            <a:r>
              <a:rPr lang="cs-CZ" dirty="0"/>
              <a:t>Distribuce </a:t>
            </a:r>
            <a:r>
              <a:rPr lang="cs-CZ" dirty="0" err="1"/>
              <a:t>pidžinů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74FEA69-B436-937B-76E4-FC6F08A73DE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663700" y="1522413"/>
            <a:ext cx="8864600" cy="47101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4441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50197</TotalTime>
  <Words>149</Words>
  <Application>Microsoft Office PowerPoint</Application>
  <PresentationFormat>Panoramiczny</PresentationFormat>
  <Paragraphs>40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Organiczny</vt:lpstr>
      <vt:lpstr>Pidžiny</vt:lpstr>
      <vt:lpstr>Pidžiny</vt:lpstr>
      <vt:lpstr>Geneze pidžinů</vt:lpstr>
      <vt:lpstr>Lingvistická specifika pidžinů</vt:lpstr>
      <vt:lpstr>Distribuce pidžinů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423</cp:revision>
  <dcterms:created xsi:type="dcterms:W3CDTF">2022-08-13T13:52:51Z</dcterms:created>
  <dcterms:modified xsi:type="dcterms:W3CDTF">2024-10-17T16:01:15Z</dcterms:modified>
</cp:coreProperties>
</file>