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9"/>
  </p:notesMasterIdLst>
  <p:sldIdLst>
    <p:sldId id="375" r:id="rId2"/>
    <p:sldId id="379" r:id="rId3"/>
    <p:sldId id="377" r:id="rId4"/>
    <p:sldId id="392" r:id="rId5"/>
    <p:sldId id="393" r:id="rId6"/>
    <p:sldId id="394" r:id="rId7"/>
    <p:sldId id="39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Čili o jaký typ </a:t>
            </a:r>
            <a:r>
              <a:rPr lang="cs-CZ" b="1" dirty="0" err="1"/>
              <a:t>pidžinu</a:t>
            </a:r>
            <a:r>
              <a:rPr lang="cs-CZ" b="1" dirty="0"/>
              <a:t> se jedná?</a:t>
            </a:r>
            <a:r>
              <a:rPr lang="cs-CZ" dirty="0"/>
              <a:t> Vyvážený.</a:t>
            </a:r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8A6C7-1DA5-61A8-F273-46D499EE4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A9C6A14-4F14-2E7B-CC2E-3FC5A90E9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05B1B99-800A-9AC6-60C4-F6A576EEA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Čili o jaký typ </a:t>
            </a:r>
            <a:r>
              <a:rPr lang="cs-CZ" b="1" dirty="0" err="1"/>
              <a:t>pidžinu</a:t>
            </a:r>
            <a:r>
              <a:rPr lang="cs-CZ" b="1" dirty="0"/>
              <a:t> se jedná?</a:t>
            </a:r>
            <a:r>
              <a:rPr lang="cs-CZ" dirty="0"/>
              <a:t> Nevyvážený.</a:t>
            </a:r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3808F09-6C82-8568-079C-144C47675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78149-7496-9D83-8F7C-DF9886CB3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AAC2755-D983-6F03-0960-D7BB6AFEB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27262A5-AC50-BA7E-87AD-60BD5F3DE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Čili o jaký typ </a:t>
            </a:r>
            <a:r>
              <a:rPr lang="cs-CZ" b="1" dirty="0" err="1"/>
              <a:t>pidžinu</a:t>
            </a:r>
            <a:r>
              <a:rPr lang="cs-CZ" b="1" dirty="0"/>
              <a:t> se jedná?</a:t>
            </a:r>
            <a:r>
              <a:rPr lang="cs-CZ" dirty="0"/>
              <a:t> Nevyvážený.</a:t>
            </a:r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BF9F91-0D81-A72B-D747-B76927B8D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0A0AC-26EF-3C1B-9CC9-4E7A1085E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1C50064-EA09-A872-27C6-94D61F903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8138345-0E72-B0E0-6145-ABFFCD096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Čili o jaký typ </a:t>
            </a:r>
            <a:r>
              <a:rPr lang="cs-CZ" b="1" dirty="0" err="1"/>
              <a:t>pidžinu</a:t>
            </a:r>
            <a:r>
              <a:rPr lang="cs-CZ" b="1" dirty="0"/>
              <a:t> se jedná?</a:t>
            </a:r>
            <a:r>
              <a:rPr lang="cs-CZ" dirty="0"/>
              <a:t> Nevyvážený.</a:t>
            </a:r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0FF604-B281-C54E-B25D-AD6DA9503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27006-2422-08B4-1627-28CFD7850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C0BEEE1-8FFE-B631-3392-C3C303BED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453FA81-E44D-A288-D023-B007ECF2F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Čili o jaký typ </a:t>
            </a:r>
            <a:r>
              <a:rPr lang="cs-CZ" b="1" dirty="0" err="1"/>
              <a:t>pidžinu</a:t>
            </a:r>
            <a:r>
              <a:rPr lang="cs-CZ" b="1" dirty="0"/>
              <a:t> se jedná?</a:t>
            </a:r>
            <a:r>
              <a:rPr lang="cs-CZ" dirty="0"/>
              <a:t> Nevyvážený.</a:t>
            </a:r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E41A488-174E-7395-EFE9-D2FA26969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1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7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2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0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1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4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7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2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7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E99C111-0D81-38A2-81FA-14AF863D7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cs-CZ" sz="6000" dirty="0" err="1">
                <a:solidFill>
                  <a:srgbClr val="212121"/>
                </a:solidFill>
              </a:rPr>
              <a:t>Pidžiny</a:t>
            </a:r>
            <a:endParaRPr lang="en-US" sz="6000" dirty="0">
              <a:solidFill>
                <a:srgbClr val="212121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765C0D-BA0B-5221-9679-2E3F72AF1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212121"/>
                </a:solidFill>
              </a:rPr>
              <a:t>Ukázky konkrétních jazyků</a:t>
            </a:r>
            <a:endParaRPr lang="en-US" sz="2400" dirty="0">
              <a:solidFill>
                <a:srgbClr val="21212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39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FA4FA-34A2-D809-C689-C0076274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latin typeface="Georgia" panose="02040502050405020303" pitchFamily="18" charset="0"/>
              </a:rPr>
              <a:t>Russenorsk</a:t>
            </a:r>
            <a:r>
              <a:rPr lang="cs-CZ" sz="4000" i="1" dirty="0">
                <a:latin typeface="Georgia" panose="02040502050405020303" pitchFamily="18" charset="0"/>
              </a:rPr>
              <a:t> </a:t>
            </a:r>
            <a:r>
              <a:rPr lang="cs-CZ" sz="4000" dirty="0">
                <a:latin typeface="Georgia" panose="02040502050405020303" pitchFamily="18" charset="0"/>
              </a:rPr>
              <a:t>/ </a:t>
            </a:r>
            <a:r>
              <a:rPr lang="mk-MK" sz="4000" i="1" dirty="0">
                <a:latin typeface="Georgia" panose="02040502050405020303" pitchFamily="18" charset="0"/>
              </a:rPr>
              <a:t>Руссенорск</a:t>
            </a:r>
            <a:endParaRPr lang="en-US" sz="4000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94EB60-5CBC-D3E2-A4D6-A9217656C2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rusko-norský </a:t>
            </a:r>
            <a:r>
              <a:rPr lang="cs-CZ" b="1" dirty="0" err="1"/>
              <a:t>pidžin</a:t>
            </a:r>
            <a:endParaRPr lang="cs-CZ" b="1" dirty="0"/>
          </a:p>
          <a:p>
            <a:pPr lvl="1"/>
            <a:r>
              <a:rPr lang="cs-CZ" dirty="0"/>
              <a:t>používaný na severu Skandinávie</a:t>
            </a:r>
          </a:p>
          <a:p>
            <a:pPr lvl="2"/>
            <a:r>
              <a:rPr lang="cs-CZ" dirty="0"/>
              <a:t>v 18.-19. stol.</a:t>
            </a:r>
          </a:p>
          <a:p>
            <a:pPr lvl="2"/>
            <a:r>
              <a:rPr lang="cs-CZ" dirty="0"/>
              <a:t>mezi norskými rybáři a ruskými obchodníky při výměnném obchodu</a:t>
            </a:r>
          </a:p>
          <a:p>
            <a:pPr lvl="1"/>
            <a:r>
              <a:rPr lang="cs-CZ" dirty="0"/>
              <a:t>vyvážený </a:t>
            </a:r>
            <a:r>
              <a:rPr lang="cs-CZ" dirty="0" err="1"/>
              <a:t>pidžin</a:t>
            </a:r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D15853-638A-6FA8-F7BF-75F8542811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lingvistický systém</a:t>
            </a:r>
          </a:p>
          <a:p>
            <a:pPr lvl="1"/>
            <a:r>
              <a:rPr lang="cs-CZ" dirty="0"/>
              <a:t>většinově nivelizovaná fonologie</a:t>
            </a:r>
          </a:p>
          <a:p>
            <a:pPr lvl="1"/>
            <a:r>
              <a:rPr lang="cs-CZ" dirty="0"/>
              <a:t>absence flexe</a:t>
            </a:r>
          </a:p>
          <a:p>
            <a:pPr lvl="1"/>
            <a:r>
              <a:rPr lang="cs-CZ" dirty="0"/>
              <a:t>primárně </a:t>
            </a:r>
            <a:r>
              <a:rPr lang="cs-CZ" dirty="0" err="1"/>
              <a:t>SVO</a:t>
            </a:r>
            <a:r>
              <a:rPr lang="cs-CZ" dirty="0"/>
              <a:t>, sekundárně SOV</a:t>
            </a:r>
          </a:p>
          <a:p>
            <a:r>
              <a:rPr lang="cs-CZ" dirty="0"/>
              <a:t>zvláštnosti</a:t>
            </a:r>
          </a:p>
          <a:p>
            <a:pPr lvl="1"/>
            <a:r>
              <a:rPr lang="cs-CZ" dirty="0"/>
              <a:t>půl druhého století ve fázi </a:t>
            </a:r>
            <a:r>
              <a:rPr lang="cs-CZ" dirty="0" err="1"/>
              <a:t>pidžinu</a:t>
            </a:r>
            <a:endParaRPr lang="cs-CZ" dirty="0"/>
          </a:p>
          <a:p>
            <a:pPr lvl="1"/>
            <a:r>
              <a:rPr lang="cs-CZ" dirty="0"/>
              <a:t>akceptibilita mimo původní situaci</a:t>
            </a:r>
          </a:p>
          <a:p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55914C6-870B-6D31-A8D8-35F30430F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26" y="683181"/>
            <a:ext cx="8878148" cy="54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E21AA-AA38-C930-C776-5EF4C3AC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Kjachtský</a:t>
            </a:r>
            <a:r>
              <a:rPr lang="cs-CZ" dirty="0"/>
              <a:t> </a:t>
            </a:r>
            <a:r>
              <a:rPr lang="cs-CZ" dirty="0" err="1"/>
              <a:t>pidžin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8FEF76-3A38-23AC-6843-032815D8A0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rusko-čínský </a:t>
            </a:r>
            <a:r>
              <a:rPr lang="cs-CZ" b="1" dirty="0" err="1"/>
              <a:t>pidžin</a:t>
            </a:r>
            <a:endParaRPr lang="cs-CZ" b="1" dirty="0"/>
          </a:p>
          <a:p>
            <a:pPr lvl="1"/>
            <a:r>
              <a:rPr lang="cs-CZ" dirty="0"/>
              <a:t>používaný v </a:t>
            </a:r>
            <a:r>
              <a:rPr lang="cs-CZ" dirty="0" err="1"/>
              <a:t>RU-MN-CN</a:t>
            </a:r>
            <a:r>
              <a:rPr lang="cs-CZ" dirty="0"/>
              <a:t> pohraničí</a:t>
            </a:r>
          </a:p>
          <a:p>
            <a:pPr lvl="2"/>
            <a:r>
              <a:rPr lang="cs-CZ" dirty="0"/>
              <a:t>v pozdním 18. až 20. století</a:t>
            </a:r>
          </a:p>
          <a:p>
            <a:pPr lvl="2"/>
            <a:r>
              <a:rPr lang="cs-CZ" dirty="0"/>
              <a:t>používaný mezi Rusy a asijskými národy v oblasti k administrativním úkonům a obchodu</a:t>
            </a:r>
          </a:p>
          <a:p>
            <a:pPr lvl="1"/>
            <a:r>
              <a:rPr lang="cs-CZ" dirty="0"/>
              <a:t>nevyvážený </a:t>
            </a:r>
            <a:r>
              <a:rPr lang="cs-CZ" dirty="0" err="1"/>
              <a:t>pidžin</a:t>
            </a:r>
            <a:endParaRPr lang="cs-CZ" dirty="0"/>
          </a:p>
          <a:p>
            <a:pPr lvl="2"/>
            <a:r>
              <a:rPr lang="cs-CZ" dirty="0" err="1"/>
              <a:t>lexifikátor</a:t>
            </a:r>
            <a:r>
              <a:rPr lang="cs-CZ" dirty="0"/>
              <a:t> - ruština</a:t>
            </a:r>
          </a:p>
          <a:p>
            <a:pPr lvl="1"/>
            <a:endParaRPr lang="cs-CZ" dirty="0"/>
          </a:p>
          <a:p>
            <a:pPr lvl="2"/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941EF4D-1566-3164-BE25-488FE12D41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lingvistický systém</a:t>
            </a:r>
          </a:p>
          <a:p>
            <a:pPr lvl="1"/>
            <a:r>
              <a:rPr lang="cs-CZ" dirty="0" err="1"/>
              <a:t>sinifikovaná</a:t>
            </a:r>
            <a:r>
              <a:rPr lang="cs-CZ" dirty="0"/>
              <a:t> fonologie s variací</a:t>
            </a:r>
          </a:p>
          <a:p>
            <a:pPr lvl="1"/>
            <a:r>
              <a:rPr lang="cs-CZ" dirty="0"/>
              <a:t>absence flexe, systém částic</a:t>
            </a:r>
          </a:p>
          <a:p>
            <a:pPr lvl="1"/>
            <a:r>
              <a:rPr lang="cs-CZ" dirty="0"/>
              <a:t>primárně SOV, sekundárně </a:t>
            </a:r>
            <a:r>
              <a:rPr lang="cs-CZ" dirty="0" err="1"/>
              <a:t>OSV</a:t>
            </a:r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C886BA7-8AAF-32BC-738F-F0656EA8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59" y="2226353"/>
            <a:ext cx="11203374" cy="34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C393C-6023-6011-265F-8F0E1B3C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69ACC-1FB2-AC38-11F3-BFFAC880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>
                <a:latin typeface="Georgia" panose="02040502050405020303" pitchFamily="18" charset="0"/>
              </a:rPr>
              <a:t>Lingua Franca</a:t>
            </a:r>
            <a:br>
              <a:rPr lang="cs-CZ" sz="4000" i="1" dirty="0">
                <a:latin typeface="Georgia" panose="02040502050405020303" pitchFamily="18" charset="0"/>
              </a:rPr>
            </a:br>
            <a:r>
              <a:rPr lang="cs-CZ" sz="2000" i="1" dirty="0" err="1">
                <a:latin typeface="Georgia" panose="02040502050405020303" pitchFamily="18" charset="0"/>
              </a:rPr>
              <a:t>Sabir</a:t>
            </a:r>
            <a:r>
              <a:rPr lang="cs-CZ" sz="2000" i="1" dirty="0">
                <a:latin typeface="Georgia" panose="02040502050405020303" pitchFamily="18" charset="0"/>
              </a:rPr>
              <a:t> </a:t>
            </a:r>
            <a:r>
              <a:rPr lang="cs-CZ" sz="2000" dirty="0">
                <a:latin typeface="Georgia" panose="02040502050405020303" pitchFamily="18" charset="0"/>
              </a:rPr>
              <a:t>/ </a:t>
            </a:r>
            <a:r>
              <a:rPr lang="cs-CZ" sz="2000" i="1" dirty="0">
                <a:latin typeface="Georgia" panose="02040502050405020303" pitchFamily="18" charset="0"/>
              </a:rPr>
              <a:t>Petit </a:t>
            </a:r>
            <a:r>
              <a:rPr lang="cs-CZ" sz="2000" i="1" dirty="0" err="1">
                <a:latin typeface="Georgia" panose="02040502050405020303" pitchFamily="18" charset="0"/>
              </a:rPr>
              <a:t>Mauresque</a:t>
            </a:r>
            <a:endParaRPr lang="en-US" sz="4000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F79255-CFE2-9EE8-1012-B8AB84D81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primárně románský </a:t>
            </a:r>
            <a:r>
              <a:rPr lang="cs-CZ" b="1" dirty="0" err="1"/>
              <a:t>pidžin</a:t>
            </a:r>
            <a:endParaRPr lang="cs-CZ" b="1" dirty="0"/>
          </a:p>
          <a:p>
            <a:pPr lvl="1"/>
            <a:r>
              <a:rPr lang="cs-CZ" dirty="0"/>
              <a:t>používaný napříč Středomořím</a:t>
            </a:r>
          </a:p>
          <a:p>
            <a:pPr lvl="2"/>
            <a:r>
              <a:rPr lang="cs-CZ" dirty="0"/>
              <a:t>někdy před 16. do 19. stol.</a:t>
            </a:r>
          </a:p>
          <a:p>
            <a:pPr lvl="2"/>
            <a:r>
              <a:rPr lang="cs-CZ" dirty="0"/>
              <a:t>mezi Evropany a Araby při obchodu, diplomacii a komunikaci s otroky</a:t>
            </a:r>
          </a:p>
          <a:p>
            <a:pPr lvl="1"/>
            <a:r>
              <a:rPr lang="cs-CZ" dirty="0"/>
              <a:t>nevyvážený </a:t>
            </a:r>
            <a:r>
              <a:rPr lang="cs-CZ" dirty="0" err="1"/>
              <a:t>pidžin</a:t>
            </a:r>
            <a:endParaRPr lang="cs-CZ" dirty="0"/>
          </a:p>
          <a:p>
            <a:pPr lvl="2"/>
            <a:r>
              <a:rPr lang="cs-CZ" dirty="0"/>
              <a:t>španělský základ</a:t>
            </a:r>
          </a:p>
          <a:p>
            <a:pPr lvl="2"/>
            <a:r>
              <a:rPr lang="cs-CZ" dirty="0"/>
              <a:t>italský základ</a:t>
            </a:r>
          </a:p>
          <a:p>
            <a:pPr lvl="2"/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3F92E2-46FD-CA66-0325-C5DE50BAF7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doklady</a:t>
            </a:r>
          </a:p>
          <a:p>
            <a:pPr lvl="1"/>
            <a:r>
              <a:rPr lang="cs-CZ" dirty="0"/>
              <a:t>většinou anekdotické, zkreslené</a:t>
            </a:r>
          </a:p>
          <a:p>
            <a:r>
              <a:rPr lang="cs-CZ" dirty="0"/>
              <a:t>lingvistický systém</a:t>
            </a:r>
          </a:p>
          <a:p>
            <a:pPr lvl="1"/>
            <a:r>
              <a:rPr lang="cs-CZ" dirty="0"/>
              <a:t>částečně nivelizovaná fonologie</a:t>
            </a:r>
          </a:p>
          <a:p>
            <a:pPr lvl="1"/>
            <a:r>
              <a:rPr lang="cs-CZ" dirty="0"/>
              <a:t>absence flexe</a:t>
            </a:r>
            <a:r>
              <a:rPr lang="cs-CZ" baseline="30000" dirty="0"/>
              <a:t>?</a:t>
            </a:r>
          </a:p>
          <a:p>
            <a:pPr lvl="1"/>
            <a:r>
              <a:rPr lang="cs-CZ" dirty="0"/>
              <a:t>primárně </a:t>
            </a:r>
            <a:r>
              <a:rPr lang="cs-CZ" dirty="0" err="1"/>
              <a:t>SVO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43138A-CA59-FF3A-A89B-670A12ED3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52" y="582133"/>
            <a:ext cx="9601196" cy="56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8601B-7913-5AE4-AFFC-8B3FDF1DF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155A96-E930-4210-F4B0-DE523288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latin typeface="Georgia" panose="02040502050405020303" pitchFamily="18" charset="0"/>
              </a:rPr>
              <a:t>Chinese</a:t>
            </a:r>
            <a:r>
              <a:rPr lang="cs-CZ" sz="4000" i="1" dirty="0">
                <a:latin typeface="Georgia" panose="02040502050405020303" pitchFamily="18" charset="0"/>
              </a:rPr>
              <a:t> Pidgin </a:t>
            </a:r>
            <a:r>
              <a:rPr lang="cs-CZ" sz="4000" i="1" dirty="0" err="1">
                <a:latin typeface="Georgia" panose="02040502050405020303" pitchFamily="18" charset="0"/>
              </a:rPr>
              <a:t>English</a:t>
            </a:r>
            <a:endParaRPr lang="en-US" sz="4000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85D9F-971C-451B-CCFC-CA336CC2E0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anglicko-kantonský </a:t>
            </a:r>
            <a:r>
              <a:rPr lang="cs-CZ" b="1" dirty="0" err="1">
                <a:solidFill>
                  <a:schemeClr val="tx1"/>
                </a:solidFill>
              </a:rPr>
              <a:t>pidžin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používaný v Kantonu (</a:t>
            </a:r>
            <a:r>
              <a:rPr lang="cs-CZ" dirty="0" err="1">
                <a:solidFill>
                  <a:schemeClr val="tx1"/>
                </a:solidFill>
              </a:rPr>
              <a:t>JV</a:t>
            </a:r>
            <a:r>
              <a:rPr lang="cs-CZ" dirty="0">
                <a:solidFill>
                  <a:schemeClr val="tx1"/>
                </a:solidFill>
              </a:rPr>
              <a:t> Čína)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cca od konce 17. do 20. stol.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mezi Evropany a Číňany při obchodu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nevyvážený </a:t>
            </a:r>
            <a:r>
              <a:rPr lang="cs-CZ" dirty="0" err="1">
                <a:solidFill>
                  <a:schemeClr val="tx1"/>
                </a:solidFill>
              </a:rPr>
              <a:t>pidžin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lexifikátor</a:t>
            </a:r>
            <a:r>
              <a:rPr lang="cs-CZ" dirty="0">
                <a:solidFill>
                  <a:schemeClr val="tx1"/>
                </a:solidFill>
              </a:rPr>
              <a:t> - angličtina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9DA284-A00C-8C80-14A6-AA6010771B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 systém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částečně nivelizovaná fonologie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možné tóny v čínském </a:t>
            </a:r>
            <a:r>
              <a:rPr lang="cs-CZ" dirty="0" err="1">
                <a:solidFill>
                  <a:schemeClr val="tx1"/>
                </a:solidFill>
              </a:rPr>
              <a:t>lektu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absence flexe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primárně </a:t>
            </a:r>
            <a:r>
              <a:rPr lang="cs-CZ" dirty="0" err="1">
                <a:solidFill>
                  <a:schemeClr val="tx1"/>
                </a:solidFill>
              </a:rPr>
              <a:t>SVO</a:t>
            </a:r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34BDD99-00F7-7C93-2602-BBE898EB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81025"/>
            <a:ext cx="96012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F04E6-5640-36D3-FF5B-C084158B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1F773D-8973-AA4C-98CA-CD9C299E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>
                <a:latin typeface="Georgia" panose="02040502050405020303" pitchFamily="18" charset="0"/>
              </a:rPr>
              <a:t>Pidgin </a:t>
            </a:r>
            <a:r>
              <a:rPr lang="cs-CZ" sz="4000" i="1" dirty="0" err="1">
                <a:latin typeface="Georgia" panose="02040502050405020303" pitchFamily="18" charset="0"/>
              </a:rPr>
              <a:t>Hawaiian</a:t>
            </a:r>
            <a:r>
              <a:rPr lang="cs-CZ" sz="4000" i="1" dirty="0">
                <a:latin typeface="Georgia" panose="02040502050405020303" pitchFamily="18" charset="0"/>
              </a:rPr>
              <a:t> </a:t>
            </a:r>
            <a:r>
              <a:rPr lang="cs-CZ" sz="4000" dirty="0">
                <a:latin typeface="Georgia" panose="02040502050405020303" pitchFamily="18" charset="0"/>
              </a:rPr>
              <a:t>/ </a:t>
            </a:r>
            <a:r>
              <a:rPr lang="cs-CZ" sz="4000" i="1" dirty="0" err="1">
                <a:latin typeface="Georgia" panose="02040502050405020303" pitchFamily="18" charset="0"/>
              </a:rPr>
              <a:t>ʻŌlelo</a:t>
            </a:r>
            <a:r>
              <a:rPr lang="cs-CZ" sz="4000" i="1" dirty="0">
                <a:latin typeface="Georgia" panose="02040502050405020303" pitchFamily="18" charset="0"/>
              </a:rPr>
              <a:t> </a:t>
            </a:r>
            <a:r>
              <a:rPr lang="cs-CZ" sz="4000" i="1" dirty="0" err="1">
                <a:latin typeface="Georgia" panose="02040502050405020303" pitchFamily="18" charset="0"/>
              </a:rPr>
              <a:t>paʻi</a:t>
            </a:r>
            <a:r>
              <a:rPr lang="cs-CZ" sz="4000" i="1" dirty="0">
                <a:latin typeface="Georgia" panose="02040502050405020303" pitchFamily="18" charset="0"/>
              </a:rPr>
              <a:t> </a:t>
            </a:r>
            <a:r>
              <a:rPr lang="cs-CZ" sz="4000" i="1" dirty="0" err="1">
                <a:latin typeface="Georgia" panose="02040502050405020303" pitchFamily="18" charset="0"/>
              </a:rPr>
              <a:t>ʻai</a:t>
            </a:r>
            <a:endParaRPr lang="en-US" sz="4000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31A378-6D26-9301-E676-D29BCF0518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primárně havajský </a:t>
            </a:r>
            <a:r>
              <a:rPr lang="cs-CZ" b="1" dirty="0" err="1">
                <a:solidFill>
                  <a:schemeClr val="tx1"/>
                </a:solidFill>
              </a:rPr>
              <a:t>pidžin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používaný na Havajských ostrovech*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od začátku 19. do poloviny 20. stol.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mezi Havajci a </a:t>
            </a:r>
            <a:r>
              <a:rPr lang="cs-CZ" dirty="0" err="1">
                <a:solidFill>
                  <a:schemeClr val="tx1"/>
                </a:solidFill>
              </a:rPr>
              <a:t>neHavajci</a:t>
            </a:r>
            <a:r>
              <a:rPr lang="cs-CZ" dirty="0">
                <a:solidFill>
                  <a:schemeClr val="tx1"/>
                </a:solidFill>
              </a:rPr>
              <a:t>, zejména když se následně usadili na ostrovech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nevyvážený </a:t>
            </a:r>
            <a:r>
              <a:rPr lang="cs-CZ" dirty="0" err="1">
                <a:solidFill>
                  <a:schemeClr val="tx1"/>
                </a:solidFill>
              </a:rPr>
              <a:t>pidžin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lexifikátor</a:t>
            </a:r>
            <a:r>
              <a:rPr lang="cs-CZ" dirty="0">
                <a:solidFill>
                  <a:schemeClr val="tx1"/>
                </a:solidFill>
              </a:rPr>
              <a:t> - havajština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776121-83BE-897C-BEB2-580C498C22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 systém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havajský fonologický inventář*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absence flexe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primárně </a:t>
            </a:r>
            <a:r>
              <a:rPr lang="cs-CZ" dirty="0" err="1">
                <a:solidFill>
                  <a:schemeClr val="tx1"/>
                </a:solidFill>
              </a:rPr>
              <a:t>SVO</a:t>
            </a:r>
            <a:r>
              <a:rPr lang="cs-CZ" dirty="0">
                <a:solidFill>
                  <a:schemeClr val="tx1"/>
                </a:solidFill>
              </a:rPr>
              <a:t>, sekundárně </a:t>
            </a:r>
            <a:r>
              <a:rPr lang="cs-CZ" dirty="0" err="1">
                <a:solidFill>
                  <a:schemeClr val="tx1"/>
                </a:solidFill>
              </a:rPr>
              <a:t>VSO</a:t>
            </a:r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78CFB3A-A0D7-2A56-481D-CD929E560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81025"/>
            <a:ext cx="96012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B0E6F-1FE5-269D-BE8C-F79275772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65B1AF-1318-AA38-5E9D-5E253925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 err="1">
                <a:latin typeface="Georgia" panose="02040502050405020303" pitchFamily="18" charset="0"/>
              </a:rPr>
              <a:t>Fanakalo</a:t>
            </a:r>
            <a:r>
              <a:rPr lang="cs-CZ" sz="4000" i="1" dirty="0">
                <a:latin typeface="Georgia" panose="02040502050405020303" pitchFamily="18" charset="0"/>
              </a:rPr>
              <a:t> </a:t>
            </a:r>
            <a:r>
              <a:rPr lang="cs-CZ" sz="4000" dirty="0">
                <a:latin typeface="Georgia" panose="02040502050405020303" pitchFamily="18" charset="0"/>
              </a:rPr>
              <a:t>/ </a:t>
            </a:r>
            <a:r>
              <a:rPr lang="cs-CZ" sz="4000" i="1" dirty="0" err="1">
                <a:latin typeface="Georgia" panose="02040502050405020303" pitchFamily="18" charset="0"/>
              </a:rPr>
              <a:t>Fanagalo</a:t>
            </a:r>
            <a:endParaRPr lang="en-US" sz="4000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8282E5-2919-6EE1-F93D-06D4E8653A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primárně zuluský </a:t>
            </a:r>
            <a:r>
              <a:rPr lang="cs-CZ" b="1" dirty="0" err="1">
                <a:solidFill>
                  <a:schemeClr val="tx1"/>
                </a:solidFill>
              </a:rPr>
              <a:t>pidžin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používaný na jihu Afriky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od začátku 19. stol. až dosud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mezi v oblasti vzniku dominantními </a:t>
            </a:r>
            <a:r>
              <a:rPr lang="cs-CZ" dirty="0" err="1">
                <a:solidFill>
                  <a:schemeClr val="tx1"/>
                </a:solidFill>
              </a:rPr>
              <a:t>Zuluy</a:t>
            </a:r>
            <a:r>
              <a:rPr lang="cs-CZ" dirty="0">
                <a:solidFill>
                  <a:schemeClr val="tx1"/>
                </a:solidFill>
              </a:rPr>
              <a:t> a britskými* přistěhovalci zejména v pracovním kontextu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nevyvážený </a:t>
            </a:r>
            <a:r>
              <a:rPr lang="cs-CZ" dirty="0" err="1">
                <a:solidFill>
                  <a:schemeClr val="tx1"/>
                </a:solidFill>
              </a:rPr>
              <a:t>pidžin</a:t>
            </a:r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lexifikátor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zuluština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CADF4BD-B049-EF14-8C07-33B87646BE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 systém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většinově nivelizovaná fonologie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znatelně redukovaná flexe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posun směrem k analytičnosti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primárně </a:t>
            </a:r>
            <a:r>
              <a:rPr lang="cs-CZ" dirty="0" err="1">
                <a:solidFill>
                  <a:schemeClr val="tx1"/>
                </a:solidFill>
              </a:rPr>
              <a:t>SVO</a:t>
            </a:r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2B9CF4-447D-AC00-F7AA-B9256B9B3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81025"/>
            <a:ext cx="96012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53420</TotalTime>
  <Words>366</Words>
  <Application>Microsoft Office PowerPoint</Application>
  <PresentationFormat>Panoramiczny</PresentationFormat>
  <Paragraphs>85</Paragraphs>
  <Slides>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Georgia</vt:lpstr>
      <vt:lpstr>Organiczny</vt:lpstr>
      <vt:lpstr>Pidžiny</vt:lpstr>
      <vt:lpstr>Russenorsk / Руссенорск</vt:lpstr>
      <vt:lpstr>Kjachtský pidžin</vt:lpstr>
      <vt:lpstr>Lingua Franca Sabir / Petit Mauresque</vt:lpstr>
      <vt:lpstr>Chinese Pidgin English</vt:lpstr>
      <vt:lpstr>Pidgin Hawaiian / ʻŌlelo paʻi ʻai</vt:lpstr>
      <vt:lpstr>Fanakalo / Fanagalo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446</cp:revision>
  <dcterms:created xsi:type="dcterms:W3CDTF">2022-08-13T13:52:51Z</dcterms:created>
  <dcterms:modified xsi:type="dcterms:W3CDTF">2024-10-28T19:06:01Z</dcterms:modified>
</cp:coreProperties>
</file>