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9"/>
  </p:notesMasterIdLst>
  <p:sldIdLst>
    <p:sldId id="382" r:id="rId2"/>
    <p:sldId id="383" r:id="rId3"/>
    <p:sldId id="384" r:id="rId4"/>
    <p:sldId id="412" r:id="rId5"/>
    <p:sldId id="411" r:id="rId6"/>
    <p:sldId id="390" r:id="rId7"/>
    <p:sldId id="40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E379-6FEC-4DA8-8BEE-A4D88FF7D4B1}" type="datetimeFigureOut">
              <a:rPr lang="en-US" smtClean="0"/>
              <a:t>24/10/31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55A0C-5EA8-4C84-9F94-61C497DAD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8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72DA7-94B7-B32C-AE4C-E5B358FE2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73BEBC7-26A7-054F-2C40-09ACFF93F6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ABFAAD3-ABF4-1B67-CDAD-FEBB86836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Glottolog</a:t>
            </a:r>
            <a:r>
              <a:rPr lang="cs-CZ" dirty="0"/>
              <a:t> https://glottolog.org/resource/languoid/id/pidg1258 </a:t>
            </a:r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7B8D2F-EE17-945E-61BF-384DFAB6DA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55A0C-5EA8-4C84-9F94-61C497DADB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16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B10FF7-BCA3-47DD-BBD2-5FB1DB60C18B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81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478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029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603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410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541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413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47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91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32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75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6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74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74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1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31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B10FF7-BCA3-47DD-BBD2-5FB1DB60C18B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8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82000"/>
                <a:lumOff val="18000"/>
              </a:schemeClr>
            </a:gs>
            <a:gs pos="100000">
              <a:schemeClr val="accent1"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66C73A-64B3-A543-5D06-DC8A17249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399DE9-E268-F343-A79F-FD656DAFB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27E724-5288-9FA3-9413-02A441373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8A0008C-F858-3544-2B45-F357D9A84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825" y="1148793"/>
            <a:ext cx="9863639" cy="3375525"/>
          </a:xfrm>
        </p:spPr>
        <p:txBody>
          <a:bodyPr anchor="ctr">
            <a:normAutofit/>
          </a:bodyPr>
          <a:lstStyle/>
          <a:p>
            <a:r>
              <a:rPr lang="cs-CZ" sz="6000" dirty="0">
                <a:solidFill>
                  <a:srgbClr val="212121"/>
                </a:solidFill>
              </a:rPr>
              <a:t>Kreoly</a:t>
            </a:r>
            <a:endParaRPr lang="en-US" sz="6000" dirty="0">
              <a:solidFill>
                <a:srgbClr val="21212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55777F-4073-9808-691A-E5A09049E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/>
          <a:srcRect l="5622" t="32929" r="5622" b="21272"/>
          <a:stretch/>
        </p:blipFill>
        <p:spPr>
          <a:xfrm>
            <a:off x="5414212" y="4551031"/>
            <a:ext cx="1363576" cy="4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5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5433AC-61B6-36A4-6D7A-663F47CD2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Kreoly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64DBBC-30BB-B965-F8EA-9B5A70370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b="1" dirty="0"/>
              <a:t>Co je to kreol(</a:t>
            </a:r>
            <a:r>
              <a:rPr lang="cs-CZ" b="1" dirty="0" err="1"/>
              <a:t>ština</a:t>
            </a:r>
            <a:r>
              <a:rPr lang="cs-CZ" b="1" dirty="0"/>
              <a:t>)?</a:t>
            </a:r>
            <a:endParaRPr lang="en-US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F1663C4-5849-9461-A703-A0B695547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041" y="3100280"/>
            <a:ext cx="6490319" cy="72382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1E47889-1078-015A-81C3-983CDAB30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708" y="4267191"/>
            <a:ext cx="7618582" cy="116559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5CAEE9C-6DCF-69AE-087F-9B6D9265E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720" y="3100280"/>
            <a:ext cx="3800033" cy="90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DF31D-CC9E-A969-8D0F-887D364AD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DB4D1F-AB87-BCA6-D747-44C20D437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Geneze kreolů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6B3AD6-9E44-72C1-B658-4918D43E4D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549078"/>
          </a:xfrm>
        </p:spPr>
        <p:txBody>
          <a:bodyPr>
            <a:normAutofit/>
          </a:bodyPr>
          <a:lstStyle/>
          <a:p>
            <a:r>
              <a:rPr lang="cs-CZ" b="1" dirty="0" err="1"/>
              <a:t>kreolizace</a:t>
            </a:r>
            <a:endParaRPr lang="cs-CZ" b="1" dirty="0"/>
          </a:p>
          <a:p>
            <a:pPr lvl="1"/>
            <a:r>
              <a:rPr lang="cs-CZ" dirty="0"/>
              <a:t>nabytí L1 mluvčích</a:t>
            </a:r>
          </a:p>
          <a:p>
            <a:pPr lvl="1"/>
            <a:r>
              <a:rPr lang="cs-CZ" dirty="0"/>
              <a:t>rozšíření a rozvinutí (</a:t>
            </a:r>
            <a:r>
              <a:rPr lang="cs-CZ" dirty="0" err="1"/>
              <a:t>reanalýza</a:t>
            </a:r>
            <a:r>
              <a:rPr lang="cs-CZ" dirty="0"/>
              <a:t>)</a:t>
            </a:r>
          </a:p>
          <a:p>
            <a:pPr lvl="1"/>
            <a:r>
              <a:rPr lang="cs-CZ" b="1" dirty="0"/>
              <a:t>tradiční pojetí</a:t>
            </a:r>
          </a:p>
          <a:p>
            <a:pPr lvl="2"/>
            <a:r>
              <a:rPr lang="cs-CZ" dirty="0"/>
              <a:t>vznik z </a:t>
            </a:r>
            <a:r>
              <a:rPr lang="cs-CZ" dirty="0" err="1"/>
              <a:t>pidžinů</a:t>
            </a:r>
            <a:endParaRPr lang="cs-CZ" dirty="0"/>
          </a:p>
          <a:p>
            <a:pPr lvl="1"/>
            <a:r>
              <a:rPr lang="cs-CZ" b="1" dirty="0"/>
              <a:t>širší pojetí</a:t>
            </a:r>
          </a:p>
          <a:p>
            <a:pPr lvl="2"/>
            <a:r>
              <a:rPr lang="cs-CZ" dirty="0"/>
              <a:t>vznik bez nutnosti </a:t>
            </a:r>
            <a:r>
              <a:rPr lang="cs-CZ" dirty="0" err="1"/>
              <a:t>pidžinu</a:t>
            </a:r>
            <a:endParaRPr lang="cs-CZ" dirty="0"/>
          </a:p>
          <a:p>
            <a:pPr lvl="2"/>
            <a:r>
              <a:rPr lang="cs-CZ" dirty="0" err="1"/>
              <a:t>relexifikace</a:t>
            </a:r>
            <a:r>
              <a:rPr lang="cs-CZ" dirty="0"/>
              <a:t> substrátu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0FD8B753-1E3A-AC32-1F2F-08264CB2A1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rozšířený </a:t>
            </a:r>
            <a:r>
              <a:rPr lang="cs-CZ" b="1" dirty="0" err="1"/>
              <a:t>pidžin</a:t>
            </a:r>
            <a:r>
              <a:rPr lang="cs-CZ" b="1" dirty="0"/>
              <a:t> (</a:t>
            </a:r>
            <a:r>
              <a:rPr lang="cs-CZ" b="1" dirty="0" err="1"/>
              <a:t>pidžinkreol</a:t>
            </a:r>
            <a:r>
              <a:rPr lang="cs-CZ" b="1" dirty="0"/>
              <a:t>)</a:t>
            </a:r>
            <a:endParaRPr lang="en-US" b="1" dirty="0"/>
          </a:p>
          <a:p>
            <a:pPr lvl="1"/>
            <a:r>
              <a:rPr lang="cs-CZ" dirty="0"/>
              <a:t>prošel rozšířením a rozvinutím, </a:t>
            </a:r>
            <a:br>
              <a:rPr lang="cs-CZ" dirty="0"/>
            </a:br>
            <a:r>
              <a:rPr lang="cs-CZ" dirty="0"/>
              <a:t>ale nemá L1 komunitu mluvčích</a:t>
            </a:r>
          </a:p>
          <a:p>
            <a:pPr lvl="1"/>
            <a:endParaRPr lang="cs-CZ" b="1" dirty="0"/>
          </a:p>
          <a:p>
            <a:r>
              <a:rPr lang="cs-CZ" b="1" dirty="0" err="1"/>
              <a:t>kreoloid</a:t>
            </a:r>
            <a:r>
              <a:rPr lang="cs-CZ" b="1" dirty="0"/>
              <a:t> (</a:t>
            </a:r>
            <a:r>
              <a:rPr lang="cs-CZ" b="1" dirty="0" err="1"/>
              <a:t>polokreol</a:t>
            </a:r>
            <a:r>
              <a:rPr lang="cs-CZ" b="1" dirty="0"/>
              <a:t>)</a:t>
            </a:r>
          </a:p>
          <a:p>
            <a:pPr lvl="1"/>
            <a:r>
              <a:rPr lang="cs-CZ" dirty="0"/>
              <a:t>rysově </a:t>
            </a:r>
            <a:r>
              <a:rPr lang="cs-CZ" dirty="0" err="1"/>
              <a:t>kreolopodobné</a:t>
            </a:r>
            <a:r>
              <a:rPr lang="cs-CZ" dirty="0"/>
              <a:t> jazyky zachovávající velkou část flexe</a:t>
            </a:r>
          </a:p>
        </p:txBody>
      </p:sp>
    </p:spTree>
    <p:extLst>
      <p:ext uri="{BB962C8B-B14F-4D97-AF65-F5344CB8AC3E}">
        <p14:creationId xmlns:p14="http://schemas.microsoft.com/office/powerpoint/2010/main" val="357742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EBCE8B-576B-2151-F1ED-E66290E5C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Vnitřní klasifikace kreolů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C87C6A-F91F-F2A3-939B-CD95898A36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err="1"/>
              <a:t>sociohistorická</a:t>
            </a:r>
            <a:r>
              <a:rPr lang="cs-CZ" b="1" dirty="0"/>
              <a:t> klasifikace</a:t>
            </a:r>
          </a:p>
          <a:p>
            <a:pPr lvl="1"/>
            <a:r>
              <a:rPr lang="cs-CZ" dirty="0"/>
              <a:t>podle okolností vzniku</a:t>
            </a:r>
          </a:p>
          <a:p>
            <a:pPr lvl="2"/>
            <a:r>
              <a:rPr lang="cs-CZ" dirty="0"/>
              <a:t>plantážní kreoly</a:t>
            </a:r>
          </a:p>
          <a:p>
            <a:pPr lvl="2"/>
            <a:r>
              <a:rPr lang="cs-CZ" dirty="0"/>
              <a:t>pevnostní kreoly</a:t>
            </a:r>
          </a:p>
          <a:p>
            <a:pPr lvl="2"/>
            <a:r>
              <a:rPr lang="cs-CZ" dirty="0" err="1"/>
              <a:t>maronské</a:t>
            </a:r>
            <a:r>
              <a:rPr lang="cs-CZ" dirty="0"/>
              <a:t> kreoly</a:t>
            </a:r>
          </a:p>
          <a:p>
            <a:pPr lvl="2"/>
            <a:r>
              <a:rPr lang="cs-CZ" dirty="0"/>
              <a:t>kreoly vzniknuvší z </a:t>
            </a:r>
            <a:r>
              <a:rPr lang="cs-CZ" dirty="0" err="1"/>
              <a:t>pidžinů</a:t>
            </a:r>
            <a:endParaRPr lang="cs-CZ" dirty="0"/>
          </a:p>
          <a:p>
            <a:pPr lvl="1"/>
            <a:r>
              <a:rPr lang="cs-CZ" dirty="0"/>
              <a:t>podle místa vzniku</a:t>
            </a:r>
          </a:p>
          <a:p>
            <a:pPr lvl="2"/>
            <a:r>
              <a:rPr lang="cs-CZ" dirty="0" err="1"/>
              <a:t>endo</a:t>
            </a:r>
            <a:r>
              <a:rPr lang="cs-CZ" dirty="0"/>
              <a:t>- × exogenní kreoly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CA96FED-9123-6F46-0D34-B4CF747459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„genetická“ klasifikace</a:t>
            </a:r>
          </a:p>
          <a:p>
            <a:pPr lvl="1"/>
            <a:r>
              <a:rPr lang="cs-CZ" dirty="0"/>
              <a:t>podle super- (/ substrátu)</a:t>
            </a:r>
          </a:p>
          <a:p>
            <a:pPr lvl="2"/>
            <a:r>
              <a:rPr lang="cs-CZ" dirty="0"/>
              <a:t>založené na angličtině</a:t>
            </a:r>
          </a:p>
          <a:p>
            <a:pPr lvl="2"/>
            <a:r>
              <a:rPr lang="cs-CZ" dirty="0"/>
              <a:t>založené na francouzštině</a:t>
            </a:r>
          </a:p>
          <a:p>
            <a:pPr lvl="2"/>
            <a:r>
              <a:rPr lang="cs-CZ" dirty="0"/>
              <a:t>založené na němčině</a:t>
            </a:r>
          </a:p>
          <a:p>
            <a:pPr lvl="2"/>
            <a:r>
              <a:rPr lang="cs-CZ" dirty="0"/>
              <a:t>založené na španělštině</a:t>
            </a:r>
          </a:p>
          <a:p>
            <a:pPr lvl="2"/>
            <a:r>
              <a:rPr lang="cs-CZ" dirty="0"/>
              <a:t>založené na arabštině</a:t>
            </a:r>
          </a:p>
          <a:p>
            <a:pPr lvl="2"/>
            <a:r>
              <a:rPr lang="cs-CZ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2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DF4FB-BD15-37E0-F9FA-C220DCFB9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0AA7D3-3798-8886-231A-44CDB9ABA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Lingvistická specifika kreolů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6C910B-04B7-474F-E16A-EB0889A6E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19"/>
            <a:ext cx="4718304" cy="3709851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chemeClr val="tx1"/>
                </a:solidFill>
              </a:rPr>
              <a:t>reanalýza</a:t>
            </a:r>
            <a:r>
              <a:rPr lang="cs-CZ" dirty="0">
                <a:solidFill>
                  <a:schemeClr val="tx1"/>
                </a:solidFill>
              </a:rPr>
              <a:t> jazykového systému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redukce fonologického inventáře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fonetická či fonémická ortografie</a:t>
            </a: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reanalýza</a:t>
            </a:r>
            <a:r>
              <a:rPr lang="cs-CZ" dirty="0">
                <a:solidFill>
                  <a:schemeClr val="tx1"/>
                </a:solidFill>
              </a:rPr>
              <a:t> a zpravidelnění morfologie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tendence k analytičnosti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volitelnost značení gram. čísla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absence shody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primárně </a:t>
            </a:r>
            <a:r>
              <a:rPr lang="cs-CZ" dirty="0" err="1">
                <a:solidFill>
                  <a:schemeClr val="tx1"/>
                </a:solidFill>
              </a:rPr>
              <a:t>SVO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C212F9F-016C-B626-4D01-5E4EDE1B0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70985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komplexní lexikon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zpravidla absence stylistických vrstev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reduplikace / ustálené opisné fráze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absence sém. neprůhledných formací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absence </a:t>
            </a:r>
            <a:r>
              <a:rPr lang="cs-CZ" dirty="0" err="1">
                <a:solidFill>
                  <a:schemeClr val="tx1"/>
                </a:solidFill>
              </a:rPr>
              <a:t>alomorfie</a:t>
            </a:r>
            <a:r>
              <a:rPr lang="cs-CZ" dirty="0">
                <a:solidFill>
                  <a:schemeClr val="tx1"/>
                </a:solidFill>
              </a:rPr>
              <a:t> / </a:t>
            </a:r>
            <a:r>
              <a:rPr lang="cs-CZ" dirty="0" err="1">
                <a:solidFill>
                  <a:schemeClr val="tx1"/>
                </a:solidFill>
              </a:rPr>
              <a:t>supletismu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sociolingvistické vlastnosti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nízká prestiž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L1</a:t>
            </a:r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92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864025-DF0A-454B-B186-F3616C138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8CC2EF2-10A6-4461-BA41-3697D04FD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0C637C-DE70-432E-88A0-528B247D3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E1EDB12-E823-499E-955C-286265B42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A4A9656-D163-59EC-CDA7-A22BBC7A3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1245998"/>
            <a:ext cx="4802185" cy="10400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Dekreoliza</a:t>
            </a:r>
            <a:r>
              <a:rPr lang="cs-CZ" dirty="0" err="1"/>
              <a:t>ce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9F2028-BF4D-4B49-AFE1-8A9503C37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D97D546-D16A-7B54-FD9A-8DA779AE1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205" y="874212"/>
            <a:ext cx="4880827" cy="5509729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60A346C-FF2B-A083-A68A-88C5A14989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328219" y="681103"/>
            <a:ext cx="4281433" cy="54940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0E929BF-D26E-44D4-89D4-6E7400575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F69627-9BFF-EB38-4834-FE845F1DA7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4412" y="2556932"/>
            <a:ext cx="480218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proces sbližování se superstrátem</a:t>
            </a:r>
          </a:p>
          <a:p>
            <a:r>
              <a:rPr lang="cs-CZ" b="1" dirty="0" err="1"/>
              <a:t>dekreolizační</a:t>
            </a:r>
            <a:r>
              <a:rPr lang="cs-CZ" b="1" dirty="0"/>
              <a:t> kontinuum</a:t>
            </a:r>
          </a:p>
          <a:p>
            <a:pPr lvl="1"/>
            <a:r>
              <a:rPr lang="cs-CZ" dirty="0" err="1"/>
              <a:t>akrolekt</a:t>
            </a:r>
            <a:r>
              <a:rPr lang="cs-CZ" dirty="0"/>
              <a:t> (lokální standard)</a:t>
            </a:r>
          </a:p>
          <a:p>
            <a:pPr lvl="1"/>
            <a:r>
              <a:rPr lang="cs-CZ" dirty="0" err="1"/>
              <a:t>mezolekt</a:t>
            </a:r>
            <a:endParaRPr lang="cs-CZ" dirty="0"/>
          </a:p>
          <a:p>
            <a:pPr lvl="1"/>
            <a:r>
              <a:rPr lang="cs-CZ" dirty="0" err="1"/>
              <a:t>bazilekt</a:t>
            </a:r>
            <a:r>
              <a:rPr lang="cs-CZ" dirty="0"/>
              <a:t> (kreol)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972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74A56-35EC-31A8-DF42-5FF262035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E1FD93-AAB3-1477-D8E9-A7AD02C465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5400" y="625475"/>
            <a:ext cx="9601200" cy="785813"/>
          </a:xfrm>
        </p:spPr>
        <p:txBody>
          <a:bodyPr/>
          <a:lstStyle/>
          <a:p>
            <a:r>
              <a:rPr lang="cs-CZ" dirty="0"/>
              <a:t>Distribuce kreolů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929489-F5CC-17B8-7AC9-408F66AC9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1"/>
          <a:stretch/>
        </p:blipFill>
        <p:spPr bwMode="auto">
          <a:xfrm>
            <a:off x="1114878" y="1474886"/>
            <a:ext cx="9962243" cy="47576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537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53864</TotalTime>
  <Words>200</Words>
  <Application>Microsoft Office PowerPoint</Application>
  <PresentationFormat>Panoramiczny</PresentationFormat>
  <Paragraphs>60</Paragraphs>
  <Slides>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Organiczny</vt:lpstr>
      <vt:lpstr>Kreoly</vt:lpstr>
      <vt:lpstr>Kreoly</vt:lpstr>
      <vt:lpstr>Geneze kreolů</vt:lpstr>
      <vt:lpstr>Vnitřní klasifikace kreolů</vt:lpstr>
      <vt:lpstr>Lingvistická specifika kreolů</vt:lpstr>
      <vt:lpstr>Dekreolizace</vt:lpstr>
      <vt:lpstr>Distribuce kreolů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Semitské jazyky</dc:title>
  <dc:creator>Matyáš Foltýn</dc:creator>
  <cp:lastModifiedBy>Matyáš Foltýn</cp:lastModifiedBy>
  <cp:revision>468</cp:revision>
  <dcterms:created xsi:type="dcterms:W3CDTF">2022-08-13T13:52:51Z</dcterms:created>
  <dcterms:modified xsi:type="dcterms:W3CDTF">2024-10-31T12:10:12Z</dcterms:modified>
</cp:coreProperties>
</file>