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2"/>
  </p:notesMasterIdLst>
  <p:sldIdLst>
    <p:sldId id="385" r:id="rId2"/>
    <p:sldId id="410" r:id="rId3"/>
    <p:sldId id="409" r:id="rId4"/>
    <p:sldId id="414" r:id="rId5"/>
    <p:sldId id="419" r:id="rId6"/>
    <p:sldId id="418" r:id="rId7"/>
    <p:sldId id="420" r:id="rId8"/>
    <p:sldId id="417" r:id="rId9"/>
    <p:sldId id="421" r:id="rId10"/>
    <p:sldId id="41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FFD70-764B-1229-F460-A408B35C8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E2EE053-DC18-DC0B-040A-E0A046DFB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5B4D045-974B-1CDC-4904-B5DA1BDE5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Čili o jaký typ </a:t>
            </a:r>
            <a:r>
              <a:rPr lang="cs-CZ" b="1" dirty="0" err="1"/>
              <a:t>pidžinu</a:t>
            </a:r>
            <a:r>
              <a:rPr lang="cs-CZ" b="1" dirty="0"/>
              <a:t> se jedná?</a:t>
            </a:r>
            <a:r>
              <a:rPr lang="cs-CZ" dirty="0"/>
              <a:t> Nevyvážený.</a:t>
            </a:r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2584252-DE74-F7AE-6B5D-791558F55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2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F9903-20D4-CF39-1ED0-BA9669E48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03DCAC9-5FF4-578F-B93C-FDEBBD729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4C083F8-2C1E-6736-7E5F-77E8F6AFE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BC5986-9193-7DC3-735A-807EA0752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0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9B633-B49F-1D6D-7434-0EDFD5B1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908C0E6-8A0F-1492-8A5E-4640692A6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5E07358-6558-C7CE-A227-66FEED989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41C7F5-16EB-BCAF-7E2F-D2B089C0A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F2F37-851E-00C1-98E1-E77F12647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91E4647-7B4E-51EB-5128-BE566F7C9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ED0B0CB-B9D6-1C82-AE15-74DDAA1D2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Čili o jaký typ </a:t>
            </a:r>
            <a:r>
              <a:rPr lang="cs-CZ" b="1" dirty="0" err="1"/>
              <a:t>pidžinu</a:t>
            </a:r>
            <a:r>
              <a:rPr lang="cs-CZ" b="1" dirty="0"/>
              <a:t> se jedná?</a:t>
            </a:r>
            <a:r>
              <a:rPr lang="cs-CZ" dirty="0"/>
              <a:t> Nevyvážený.</a:t>
            </a:r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34A9DD-147D-1287-00E8-9C622429C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6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2E866-27C3-ECE1-B983-A83752DD4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1EB1809-9EF2-2270-22E9-BA355BAFA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A9AF53F-F05D-FDD4-D6E0-66CA321DD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Čili o jaký typ </a:t>
            </a:r>
            <a:r>
              <a:rPr lang="cs-CZ" b="1" dirty="0" err="1"/>
              <a:t>pidžinu</a:t>
            </a:r>
            <a:r>
              <a:rPr lang="cs-CZ" b="1" dirty="0"/>
              <a:t> se jedná?</a:t>
            </a:r>
            <a:r>
              <a:rPr lang="cs-CZ" dirty="0"/>
              <a:t> Nevyvážený.</a:t>
            </a:r>
          </a:p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CD63450-AFEB-6800-9502-5C1E0155C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2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7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2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0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1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4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7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2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7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9S1KcKrThA?start=8&amp;feature=oembed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kcg4QjB008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FoIGW7FLUk?start=316&amp;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8FFFA5-1702-77B4-4FF4-8953A90A2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B08497-35E3-A8EF-0D0B-0A9455176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A7898-A05D-6DD0-4420-A79DCAE7D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1CD1EF2-4C95-89FB-991F-80E3E8A54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cs-CZ" sz="6000" dirty="0" err="1">
                <a:solidFill>
                  <a:srgbClr val="212121"/>
                </a:solidFill>
              </a:rPr>
              <a:t>Kreoloidy</a:t>
            </a:r>
            <a:endParaRPr lang="en-US" sz="6000" dirty="0">
              <a:solidFill>
                <a:srgbClr val="212121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DD9F1EC-450F-48E0-5A67-0E9413A4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212121"/>
                </a:solidFill>
              </a:rPr>
              <a:t>Ukázky konkrétních jazyků</a:t>
            </a:r>
            <a:endParaRPr lang="en-US" sz="2400" dirty="0">
              <a:solidFill>
                <a:srgbClr val="21212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31D136-2D6D-BAD1-8593-1A0D8031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62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690B6-095E-37D4-2086-9843AE0BB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3C3004-6420-76C8-A3A6-362EEC1E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 dirty="0" err="1"/>
              <a:t>Saramakanština</a:t>
            </a:r>
            <a:br>
              <a:rPr lang="cs-CZ" dirty="0"/>
            </a:br>
            <a:r>
              <a:rPr lang="cs-CZ" sz="2400" i="1" dirty="0" err="1">
                <a:latin typeface="Georgia" panose="02040502050405020303" pitchFamily="18" charset="0"/>
              </a:rPr>
              <a:t>Saamáka</a:t>
            </a:r>
            <a:endParaRPr lang="en-US" sz="2400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024CCA-EABA-CC4D-3480-F7BF92ADA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882896" cy="331012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kreol s (angl.-)port. </a:t>
            </a:r>
            <a:r>
              <a:rPr lang="cs-CZ" b="1" dirty="0" err="1">
                <a:solidFill>
                  <a:schemeClr val="tx1"/>
                </a:solidFill>
              </a:rPr>
              <a:t>lexifikátorem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používaný v Surinamu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od začátku 18. stol. až dosud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jeho předchůdce </a:t>
            </a:r>
            <a:r>
              <a:rPr lang="cs-CZ" sz="1400" i="1" dirty="0" err="1">
                <a:solidFill>
                  <a:schemeClr val="tx1"/>
                </a:solidFill>
                <a:latin typeface="Georgia" panose="02040502050405020303" pitchFamily="18" charset="0"/>
              </a:rPr>
              <a:t>sranan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vznikl jako plantážní angličtinou </a:t>
            </a:r>
            <a:r>
              <a:rPr lang="cs-CZ" dirty="0" err="1">
                <a:solidFill>
                  <a:schemeClr val="tx1"/>
                </a:solidFill>
              </a:rPr>
              <a:t>lexifikovaný</a:t>
            </a:r>
            <a:r>
              <a:rPr lang="cs-CZ" dirty="0">
                <a:solidFill>
                  <a:schemeClr val="tx1"/>
                </a:solidFill>
              </a:rPr>
              <a:t> kreol, později došlo k částečně </a:t>
            </a:r>
            <a:r>
              <a:rPr lang="cs-CZ" dirty="0" err="1">
                <a:solidFill>
                  <a:schemeClr val="tx1"/>
                </a:solidFill>
              </a:rPr>
              <a:t>relexifikaci</a:t>
            </a:r>
            <a:r>
              <a:rPr lang="cs-CZ" dirty="0">
                <a:solidFill>
                  <a:schemeClr val="tx1"/>
                </a:solidFill>
              </a:rPr>
              <a:t> vlivem portugalštiny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dnes nejistá situace, </a:t>
            </a:r>
            <a:r>
              <a:rPr lang="cs-CZ" dirty="0" err="1">
                <a:solidFill>
                  <a:schemeClr val="tx1"/>
                </a:solidFill>
              </a:rPr>
              <a:t>Saramakové</a:t>
            </a:r>
            <a:r>
              <a:rPr lang="cs-CZ" dirty="0">
                <a:solidFill>
                  <a:schemeClr val="tx1"/>
                </a:solidFill>
              </a:rPr>
              <a:t> se stěhují do měst nebo emigrují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2EE35132-939D-8CDA-3ECE-48AA32075EA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chemeClr val="tx1"/>
                    </a:solidFill>
                  </a:rPr>
                  <a:t>lingvistický systém</a:t>
                </a:r>
              </a:p>
              <a:p>
                <a:pPr lvl="1"/>
                <a:r>
                  <a:rPr lang="cs-CZ" dirty="0">
                    <a:solidFill>
                      <a:schemeClr val="tx1"/>
                    </a:solidFill>
                  </a:rPr>
                  <a:t>silně </a:t>
                </a:r>
                <a:r>
                  <a:rPr lang="cs-CZ" dirty="0" err="1">
                    <a:solidFill>
                      <a:schemeClr val="tx1"/>
                    </a:solidFill>
                  </a:rPr>
                  <a:t>substratizovaná</a:t>
                </a:r>
                <a:r>
                  <a:rPr lang="cs-CZ" dirty="0">
                    <a:solidFill>
                      <a:schemeClr val="tx1"/>
                    </a:solidFill>
                  </a:rPr>
                  <a:t> fonologie</a:t>
                </a:r>
              </a:p>
              <a:p>
                <a:pPr lvl="1"/>
                <a:r>
                  <a:rPr lang="cs-CZ" dirty="0">
                    <a:solidFill>
                      <a:schemeClr val="tx1"/>
                    </a:solidFill>
                  </a:rPr>
                  <a:t>absence flexe</a:t>
                </a:r>
              </a:p>
              <a:p>
                <a:pPr lvl="1"/>
                <a:r>
                  <a:rPr lang="cs-CZ" dirty="0">
                    <a:solidFill>
                      <a:schemeClr val="tx1"/>
                    </a:solidFill>
                  </a:rPr>
                  <a:t>primárně </a:t>
                </a:r>
                <a:r>
                  <a:rPr lang="cs-CZ" dirty="0" err="1">
                    <a:solidFill>
                      <a:schemeClr val="tx1"/>
                    </a:solidFill>
                  </a:rPr>
                  <a:t>SVO</a:t>
                </a:r>
                <a:endParaRPr lang="cs-CZ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cs-CZ" dirty="0">
                    <a:solidFill>
                      <a:schemeClr val="tx1"/>
                    </a:solidFill>
                  </a:rPr>
                  <a:t>atypický lexikon</a:t>
                </a:r>
              </a:p>
              <a:p>
                <a:pPr lvl="2"/>
                <a:r>
                  <a:rPr lang="cs-CZ" dirty="0" err="1">
                    <a:solidFill>
                      <a:schemeClr val="tx1"/>
                    </a:solidFill>
                  </a:rPr>
                  <a:t>circa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angl.,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port.,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dirty="0" err="1">
                    <a:solidFill>
                      <a:schemeClr val="tx1"/>
                    </a:solidFill>
                  </a:rPr>
                  <a:t>afr</a:t>
                </a:r>
                <a:r>
                  <a:rPr lang="cs-CZ" dirty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Symbol zastępczy zawartości 3">
                <a:extLst>
                  <a:ext uri="{FF2B5EF4-FFF2-40B4-BE49-F238E27FC236}">
                    <a16:creationId xmlns:a16="http://schemas.microsoft.com/office/drawing/2014/main" id="{2EE35132-939D-8CDA-3ECE-48AA32075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326" t="-2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BE1990C3-07E6-BA9C-69B3-C14D53A4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81025"/>
            <a:ext cx="96012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C55A5-C5BC-4BAD-0665-6F1CDF447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FF60E7-D3AB-B57D-0A23-FE96A334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Afrikánština</a:t>
            </a:r>
            <a:br>
              <a:rPr lang="cs-CZ" dirty="0"/>
            </a:br>
            <a:r>
              <a:rPr lang="cs-CZ" sz="2400" i="1" dirty="0" err="1">
                <a:latin typeface="Georgia" panose="02040502050405020303" pitchFamily="18" charset="0"/>
              </a:rPr>
              <a:t>Afrikaans</a:t>
            </a:r>
            <a:endParaRPr lang="en-US" sz="2700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E3AE37-D143-5512-67F8-67894AAD1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5270" y="2560319"/>
            <a:ext cx="4921482" cy="357922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nizozemský </a:t>
            </a:r>
            <a:r>
              <a:rPr lang="cs-CZ" b="1" dirty="0" err="1">
                <a:solidFill>
                  <a:schemeClr val="tx1"/>
                </a:solidFill>
              </a:rPr>
              <a:t>kreoloid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užívaný v západní polovině JAR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od 19. stol. až dosud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oficiálně uznaná roku 1925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dnes třetí největší </a:t>
            </a:r>
            <a:r>
              <a:rPr lang="cs-CZ" dirty="0" err="1">
                <a:solidFill>
                  <a:schemeClr val="tx1"/>
                </a:solidFill>
              </a:rPr>
              <a:t>JA</a:t>
            </a:r>
            <a:r>
              <a:rPr lang="cs-CZ" dirty="0">
                <a:solidFill>
                  <a:schemeClr val="tx1"/>
                </a:solidFill>
              </a:rPr>
              <a:t> jazyk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komunikace napříč jazykovými doménami v heterogenní společnosti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dialekty - </a:t>
            </a:r>
            <a:r>
              <a:rPr lang="cs-CZ" i="1" dirty="0">
                <a:solidFill>
                  <a:schemeClr val="tx1"/>
                </a:solidFill>
              </a:rPr>
              <a:t>Cape, Orange River, </a:t>
            </a:r>
            <a:r>
              <a:rPr lang="cs-CZ" i="1" dirty="0" err="1">
                <a:solidFill>
                  <a:schemeClr val="tx1"/>
                </a:solidFill>
              </a:rPr>
              <a:t>Eastern</a:t>
            </a:r>
            <a:r>
              <a:rPr lang="cs-CZ" i="1" dirty="0">
                <a:solidFill>
                  <a:schemeClr val="tx1"/>
                </a:solidFill>
              </a:rPr>
              <a:t> Cape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47D8E2-F2F7-6AFF-A44B-C316626B93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 systém × nizozemština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menší redukční změny ve fonologii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zjednodušená flexe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ztráta gramatického rodu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ztráta genitivu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jen plné tvary zájmen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zjednodušení verbální flexe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897EC92-C3C3-A26B-4AE6-72729E1B1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70" y="656619"/>
            <a:ext cx="10229222" cy="55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38B49-0243-E28A-DAC1-19574CF9C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BB942B-03F7-AEAF-4258-497398C91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9D5D7C-BD20-3CC3-5576-7BD167483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C4AC2ED-2E0D-39EE-1608-C4DB31B6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cs-CZ" sz="6000" dirty="0">
                <a:solidFill>
                  <a:srgbClr val="212121"/>
                </a:solidFill>
              </a:rPr>
              <a:t>Kreoly</a:t>
            </a:r>
            <a:endParaRPr lang="en-US" sz="6000" dirty="0">
              <a:solidFill>
                <a:srgbClr val="212121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0C1A645-F208-C953-3E84-0C591DC06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825" y="5083532"/>
            <a:ext cx="9863639" cy="73842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212121"/>
                </a:solidFill>
              </a:rPr>
              <a:t>Ukázky konkrétních jazyků</a:t>
            </a:r>
            <a:endParaRPr lang="en-US" sz="2400" dirty="0">
              <a:solidFill>
                <a:srgbClr val="21212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64A261-3C7A-40DA-EE4C-E5840251F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4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2FAE8-5BE4-68C0-A003-84EC562BA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A5954C-941B-960A-2CFA-E145D349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6783473" cy="1303867"/>
          </a:xfrm>
        </p:spPr>
        <p:txBody>
          <a:bodyPr>
            <a:normAutofit/>
          </a:bodyPr>
          <a:lstStyle/>
          <a:p>
            <a:r>
              <a:rPr lang="cs-CZ" sz="3600" i="1" dirty="0">
                <a:latin typeface="Georgia" panose="02040502050405020303" pitchFamily="18" charset="0"/>
              </a:rPr>
              <a:t>Tok </a:t>
            </a:r>
            <a:r>
              <a:rPr lang="cs-CZ" sz="3600" i="1" dirty="0" err="1">
                <a:latin typeface="Georgia" panose="02040502050405020303" pitchFamily="18" charset="0"/>
              </a:rPr>
              <a:t>pisin</a:t>
            </a:r>
            <a:r>
              <a:rPr lang="cs-CZ" sz="3600" dirty="0"/>
              <a:t>,</a:t>
            </a:r>
            <a:r>
              <a:rPr lang="cs-CZ" sz="4000" i="1" dirty="0">
                <a:latin typeface="Georgia" panose="02040502050405020303" pitchFamily="18" charset="0"/>
              </a:rPr>
              <a:t> </a:t>
            </a:r>
            <a:r>
              <a:rPr lang="cs-CZ" sz="3600" i="1" dirty="0" err="1">
                <a:latin typeface="Georgia" panose="02040502050405020303" pitchFamily="18" charset="0"/>
              </a:rPr>
              <a:t>bislama</a:t>
            </a:r>
            <a:br>
              <a:rPr lang="cs-CZ" sz="3600" i="1" dirty="0">
                <a:latin typeface="Georgia" panose="02040502050405020303" pitchFamily="18" charset="0"/>
              </a:rPr>
            </a:br>
            <a:r>
              <a:rPr lang="cs-CZ" sz="2700" dirty="0"/>
              <a:t>a další kreoly vycházející z melanéského </a:t>
            </a:r>
            <a:r>
              <a:rPr lang="cs-CZ" sz="2700" dirty="0" err="1"/>
              <a:t>pidžinu</a:t>
            </a:r>
            <a:endParaRPr lang="en-US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73B5AA-6CA5-F456-40B0-66371F7A80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kreoly s anglickým </a:t>
            </a:r>
            <a:r>
              <a:rPr lang="cs-CZ" b="1" dirty="0" err="1">
                <a:solidFill>
                  <a:schemeClr val="tx1"/>
                </a:solidFill>
              </a:rPr>
              <a:t>lexifikátorem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používané v oblasti Melanésie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od přelomu 19./20. stol. až dodnes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původně primárně pracovní </a:t>
            </a:r>
            <a:r>
              <a:rPr lang="cs-CZ" dirty="0" err="1">
                <a:solidFill>
                  <a:schemeClr val="tx1"/>
                </a:solidFill>
              </a:rPr>
              <a:t>pidžin</a:t>
            </a:r>
            <a:endParaRPr lang="cs-CZ" dirty="0">
              <a:solidFill>
                <a:schemeClr val="tx1"/>
              </a:solidFill>
            </a:endParaRPr>
          </a:p>
          <a:p>
            <a:pPr lvl="3"/>
            <a:r>
              <a:rPr lang="cs-CZ" dirty="0" err="1">
                <a:solidFill>
                  <a:schemeClr val="tx1"/>
                </a:solidFill>
              </a:rPr>
              <a:t>kreolizace</a:t>
            </a:r>
            <a:r>
              <a:rPr lang="cs-CZ" dirty="0">
                <a:solidFill>
                  <a:schemeClr val="tx1"/>
                </a:solidFill>
              </a:rPr>
              <a:t> v důsledku užívaní jako lingua franca ve výrazně lingvisticky heterogenních oblastech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dnes různé postoje ke kreolům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7B54EA3-BA2C-0B83-8C55-D5E5B30B0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560319"/>
            <a:ext cx="5344115" cy="382038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 systém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obecně relativně silný vliv substrátu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většinově nivelizovaná fonologie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 výraznější </a:t>
            </a:r>
            <a:r>
              <a:rPr lang="cs-CZ" dirty="0" err="1">
                <a:solidFill>
                  <a:schemeClr val="tx1"/>
                </a:solidFill>
              </a:rPr>
              <a:t>interspeaker</a:t>
            </a:r>
            <a:r>
              <a:rPr lang="cs-CZ" dirty="0">
                <a:solidFill>
                  <a:schemeClr val="tx1"/>
                </a:solidFill>
              </a:rPr>
              <a:t> variací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minimum morfologie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mírný návrat s vlivem angličtiny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superstrátové časy, substrátová morfologie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primárně </a:t>
            </a:r>
            <a:r>
              <a:rPr lang="cs-CZ" dirty="0" err="1">
                <a:solidFill>
                  <a:schemeClr val="tx1"/>
                </a:solidFill>
              </a:rPr>
              <a:t>SVO</a:t>
            </a:r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59AB9C43-5180-024F-9175-53F4B0BE1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30495" r="25244" b="28744"/>
          <a:stretch/>
        </p:blipFill>
        <p:spPr bwMode="auto">
          <a:xfrm>
            <a:off x="8159261" y="723130"/>
            <a:ext cx="2540188" cy="1562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244B1B0-7336-069C-EC84-E037274EF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676275"/>
            <a:ext cx="10229850" cy="55054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E5E2ABF-A586-8EAC-A736-D061FD1ED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676275"/>
            <a:ext cx="102298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ultimedia online 6" title="13 Mas | EMTV Nesenel Nius Long Tok Pisin">
            <a:hlinkClick r:id="" action="ppaction://media"/>
            <a:extLst>
              <a:ext uri="{FF2B5EF4-FFF2-40B4-BE49-F238E27FC236}">
                <a16:creationId xmlns:a16="http://schemas.microsoft.com/office/drawing/2014/main" id="{B9387B35-01F9-4BEE-87EC-8F436C1CFB41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9028" y="784088"/>
            <a:ext cx="7053943" cy="5289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988B11A-3EA4-D2D1-AAFD-140297CEA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2" y="1947862"/>
            <a:ext cx="9439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CCD27-9403-7C3A-F818-2208EE92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B64DD0-0821-EDC7-E406-E8D0EA82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Haitská kreolština a seychelská kreolština</a:t>
            </a:r>
            <a:br>
              <a:rPr lang="cs-CZ" dirty="0"/>
            </a:br>
            <a:r>
              <a:rPr lang="cs-CZ" sz="2700" i="1" dirty="0" err="1">
                <a:latin typeface="Georgia" panose="02040502050405020303" pitchFamily="18" charset="0"/>
              </a:rPr>
              <a:t>Kreyòl</a:t>
            </a:r>
            <a:r>
              <a:rPr lang="cs-CZ" sz="2700" i="1" dirty="0">
                <a:latin typeface="Georgia" panose="02040502050405020303" pitchFamily="18" charset="0"/>
              </a:rPr>
              <a:t> </a:t>
            </a:r>
            <a:r>
              <a:rPr lang="cs-CZ" sz="2700" dirty="0"/>
              <a:t>(</a:t>
            </a:r>
            <a:r>
              <a:rPr lang="cs-CZ" sz="2700" i="1" dirty="0" err="1">
                <a:latin typeface="Georgia" panose="02040502050405020303" pitchFamily="18" charset="0"/>
              </a:rPr>
              <a:t>ayisyen</a:t>
            </a:r>
            <a:r>
              <a:rPr lang="cs-CZ" sz="2700" dirty="0"/>
              <a:t>) &amp; </a:t>
            </a:r>
            <a:r>
              <a:rPr lang="cs-CZ" sz="2700" i="1" dirty="0">
                <a:latin typeface="Georgia" panose="02040502050405020303" pitchFamily="18" charset="0"/>
              </a:rPr>
              <a:t>Kreol</a:t>
            </a:r>
            <a:r>
              <a:rPr lang="cs-CZ" sz="2700" dirty="0"/>
              <a:t> (</a:t>
            </a:r>
            <a:r>
              <a:rPr lang="cs-CZ" sz="2700" i="1" dirty="0" err="1">
                <a:latin typeface="Georgia" panose="02040502050405020303" pitchFamily="18" charset="0"/>
              </a:rPr>
              <a:t>seselwa</a:t>
            </a:r>
            <a:r>
              <a:rPr lang="cs-CZ" sz="2700" dirty="0"/>
              <a:t>)</a:t>
            </a:r>
            <a:endParaRPr lang="en-US" sz="2700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1B68E4-A503-C760-CB82-E72B29F448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kreoly s fr. </a:t>
            </a:r>
            <a:r>
              <a:rPr lang="cs-CZ" b="1" dirty="0" err="1">
                <a:solidFill>
                  <a:schemeClr val="tx1"/>
                </a:solidFill>
              </a:rPr>
              <a:t>lexifikátorem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používaný na Haiti a Seychelách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od 18. stol. až dodnes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náhlý vznik v důsledku otrokářství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 dotčených oblastech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dnes kreoly zastávají funkci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úředního jazyka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9BA5757-6863-3484-5548-9BE12DCD9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7772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 systém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nivelizovaná fonologie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viditelné rozdíly v substrátu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absence flexe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většinou formálně podobné částice, ale jiný slovosled ve frázích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primárně </a:t>
            </a:r>
            <a:r>
              <a:rPr lang="cs-CZ" dirty="0" err="1">
                <a:solidFill>
                  <a:schemeClr val="tx1"/>
                </a:solidFill>
              </a:rPr>
              <a:t>SVO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v lexiku rozdíly v míře </a:t>
            </a:r>
            <a:r>
              <a:rPr lang="cs-CZ" dirty="0" err="1">
                <a:solidFill>
                  <a:schemeClr val="tx1"/>
                </a:solidFill>
              </a:rPr>
              <a:t>rebracketingu</a:t>
            </a:r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1C1FEEF-8EB9-01ED-9EDC-FE6402059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676275"/>
            <a:ext cx="102298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ultimedia online 4" title="Reyaksyon Moun Ayiti Sou Eleksyon Prezidansyèl Amerikèn nan">
            <a:hlinkClick r:id="" action="ppaction://media"/>
            <a:extLst>
              <a:ext uri="{FF2B5EF4-FFF2-40B4-BE49-F238E27FC236}">
                <a16:creationId xmlns:a16="http://schemas.microsoft.com/office/drawing/2014/main" id="{37529977-D87E-4689-E74E-F50F6A93EA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2338" y="784800"/>
            <a:ext cx="9367323" cy="528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38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B59E-FED8-9FB6-EF01-9FB896FD7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0E59E7-FA74-662E-03F8-FF88B172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Jamajský </a:t>
            </a:r>
            <a:r>
              <a:rPr lang="cs-CZ" dirty="0" err="1"/>
              <a:t>patois</a:t>
            </a:r>
            <a:r>
              <a:rPr lang="cs-CZ" dirty="0"/>
              <a:t> / </a:t>
            </a:r>
            <a:r>
              <a:rPr lang="cs-CZ" dirty="0" err="1"/>
              <a:t>Jamajština</a:t>
            </a:r>
            <a:br>
              <a:rPr lang="cs-CZ" sz="3600" i="1" dirty="0">
                <a:latin typeface="Georgia" panose="02040502050405020303" pitchFamily="18" charset="0"/>
              </a:rPr>
            </a:br>
            <a:r>
              <a:rPr lang="cs-CZ" sz="2400" i="1" dirty="0" err="1">
                <a:latin typeface="Georgia" panose="02040502050405020303" pitchFamily="18" charset="0"/>
              </a:rPr>
              <a:t>Jamiekan</a:t>
            </a:r>
            <a:r>
              <a:rPr lang="cs-CZ" sz="3200" dirty="0"/>
              <a:t> / </a:t>
            </a:r>
            <a:r>
              <a:rPr lang="cs-CZ" sz="2400" i="1" dirty="0" err="1">
                <a:latin typeface="Georgia" panose="02040502050405020303" pitchFamily="18" charset="0"/>
              </a:rPr>
              <a:t>Patwa</a:t>
            </a:r>
            <a:endParaRPr lang="en-US" sz="2700" i="1" dirty="0"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3E6F20-1E05-5CCE-3769-AE39ABEE82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kreol s anglickým </a:t>
            </a:r>
            <a:r>
              <a:rPr lang="cs-CZ" b="1" dirty="0" err="1">
                <a:solidFill>
                  <a:schemeClr val="tx1"/>
                </a:solidFill>
              </a:rPr>
              <a:t>lexifikátorem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používaný na Jamajce a v diaspoře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od začátku 18. stol. až dosud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původně v otrokářském kontextu, dnes v rámci </a:t>
            </a:r>
            <a:r>
              <a:rPr lang="cs-CZ" dirty="0" err="1">
                <a:solidFill>
                  <a:schemeClr val="tx1"/>
                </a:solidFill>
              </a:rPr>
              <a:t>dekreolizačního</a:t>
            </a:r>
            <a:r>
              <a:rPr lang="cs-CZ" dirty="0">
                <a:solidFill>
                  <a:schemeClr val="tx1"/>
                </a:solidFill>
              </a:rPr>
              <a:t> kontinua jako mateřský jazyk většiny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ačkoliv nastávají změny ve vnímání </a:t>
            </a:r>
            <a:r>
              <a:rPr lang="cs-CZ" dirty="0" err="1">
                <a:solidFill>
                  <a:schemeClr val="tx1"/>
                </a:solidFill>
              </a:rPr>
              <a:t>jamajštiny</a:t>
            </a:r>
            <a:r>
              <a:rPr lang="cs-CZ" dirty="0">
                <a:solidFill>
                  <a:schemeClr val="tx1"/>
                </a:solidFill>
              </a:rPr>
              <a:t>, stále má nízkou prestiž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2EF38A-24D7-3C2F-B9CA-A0BE51F28C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lingvistický systém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podobnosti s haitským kreolem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částečně redukovaná fonologie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rozšíření systému stran vokálů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absence flexe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primárně </a:t>
            </a:r>
            <a:r>
              <a:rPr lang="cs-CZ" dirty="0" err="1">
                <a:solidFill>
                  <a:schemeClr val="tx1"/>
                </a:solidFill>
              </a:rPr>
              <a:t>SVO</a:t>
            </a:r>
            <a:endParaRPr lang="cs-CZ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AD5E1FC-9235-C697-09A0-9D955970E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8" y="5466221"/>
            <a:ext cx="10391984" cy="8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9EA27C-DE62-4CEC-A6D3-4FA9EF40A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tekst, Czcionka, zrzut ekranu, dokument&#10;&#10;Opis wygenerowany automatycznie">
            <a:extLst>
              <a:ext uri="{FF2B5EF4-FFF2-40B4-BE49-F238E27FC236}">
                <a16:creationId xmlns:a16="http://schemas.microsoft.com/office/drawing/2014/main" id="{05A4C11B-7D42-CE33-D6B2-AEAB314ED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34" y="1167681"/>
            <a:ext cx="4969932" cy="4522637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5" name="Multimedia online 4" title="WIKITONGUES: Venecia speaking English and Jamaican Patois">
            <a:hlinkClick r:id="" action="ppaction://media"/>
            <a:extLst>
              <a:ext uri="{FF2B5EF4-FFF2-40B4-BE49-F238E27FC236}">
                <a16:creationId xmlns:a16="http://schemas.microsoft.com/office/drawing/2014/main" id="{A1FE6FA1-4C02-2471-C907-31B55DC6DD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17733" y="2024994"/>
            <a:ext cx="4969932" cy="2808011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05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58418</TotalTime>
  <Words>402</Words>
  <Application>Microsoft Office PowerPoint</Application>
  <PresentationFormat>Panoramiczny</PresentationFormat>
  <Paragraphs>79</Paragraphs>
  <Slides>10</Slides>
  <Notes>5</Notes>
  <HiddenSlides>0</HiddenSlides>
  <MMClips>3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Garamond</vt:lpstr>
      <vt:lpstr>Georgia</vt:lpstr>
      <vt:lpstr>Organiczny</vt:lpstr>
      <vt:lpstr>Kreoloidy</vt:lpstr>
      <vt:lpstr>Afrikánština Afrikaans</vt:lpstr>
      <vt:lpstr>Kreoly</vt:lpstr>
      <vt:lpstr>Tok pisin, bislama a další kreoly vycházející z melanéského pidžinu</vt:lpstr>
      <vt:lpstr>Prezentacja programu PowerPoint</vt:lpstr>
      <vt:lpstr>Haitská kreolština a seychelská kreolština Kreyòl (ayisyen) &amp; Kreol (seselwa)</vt:lpstr>
      <vt:lpstr>Prezentacja programu PowerPoint</vt:lpstr>
      <vt:lpstr>Jamajský patois / Jamajština Jamiekan / Patwa</vt:lpstr>
      <vt:lpstr>Prezentacja programu PowerPoint</vt:lpstr>
      <vt:lpstr>Saramakanština Saamáka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511</cp:revision>
  <dcterms:created xsi:type="dcterms:W3CDTF">2022-08-13T13:52:51Z</dcterms:created>
  <dcterms:modified xsi:type="dcterms:W3CDTF">2024-11-15T12:42:08Z</dcterms:modified>
</cp:coreProperties>
</file>