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7"/>
  </p:notesMasterIdLst>
  <p:sldIdLst>
    <p:sldId id="398" r:id="rId2"/>
    <p:sldId id="427" r:id="rId3"/>
    <p:sldId id="422" r:id="rId4"/>
    <p:sldId id="423" r:id="rId5"/>
    <p:sldId id="4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24/12/01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1EEE-A468-F189-7E37-A097F0E15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CEF8F62-9370-1493-2D1F-F288EA758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E5F280-D661-A7DE-DA5F-20CF43275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Oranžová značí nejasnou klasifikaci.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063CDC-8BDF-430B-2419-22E232425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BA551-2519-3069-B808-5ABF4617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9BBCF3-2D04-33E6-C4F7-37F929E8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02DAF-7E67-733E-9C16-2F99F0EA0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C4D5076-CF86-24EF-E201-69F59BD8D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>
                <a:solidFill>
                  <a:srgbClr val="212121"/>
                </a:solidFill>
              </a:rPr>
              <a:t>Smíšené jazyky</a:t>
            </a:r>
            <a:endParaRPr lang="en-US" sz="60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E7D0D-9EB0-2669-5CFA-A36D115D6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875A7-8B91-EC06-6AC0-0B161AED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62594-31C3-E8BB-114E-5B905E135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25475"/>
            <a:ext cx="9601200" cy="785813"/>
          </a:xfrm>
        </p:spPr>
        <p:txBody>
          <a:bodyPr/>
          <a:lstStyle/>
          <a:p>
            <a:r>
              <a:rPr lang="cs-CZ" dirty="0"/>
              <a:t>Distribuce smíšených jazyků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AE5996-A5F1-3F6E-3C4B-7B153877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71"/>
          <a:stretch/>
        </p:blipFill>
        <p:spPr>
          <a:xfrm>
            <a:off x="1515992" y="1618179"/>
            <a:ext cx="9160016" cy="4471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609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2B1A0-A8C4-15E6-C07A-ED0157C2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ADEA2-A1AF-9E7B-C131-E2AFFEA4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Smíšené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19B0D-9B89-1D7B-781B-C7C39A6E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Co je to smíšený jazyk?</a:t>
            </a:r>
            <a:endParaRPr lang="en-US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C1FD77E-2270-B27B-9E5F-0CAB8205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3295027"/>
            <a:ext cx="5486400" cy="2667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5A065B9-FC66-E9D2-0436-BE418F83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12" y="3683123"/>
            <a:ext cx="10261174" cy="12333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4945017-43F9-4D09-26C5-84398ECFA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96" y="3174877"/>
            <a:ext cx="6302405" cy="143933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8C749F8-4298-94C9-2F12-A4519CDAD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665" y="4947902"/>
            <a:ext cx="6926665" cy="10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AE204-DB11-3EF0-5B97-DBE204B89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E9DE1E-E120-FB3B-5866-7AFAA42B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smíšených jazyků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19868C-24CB-901D-45F7-28D09D670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49078"/>
          </a:xfrm>
        </p:spPr>
        <p:txBody>
          <a:bodyPr>
            <a:normAutofit/>
          </a:bodyPr>
          <a:lstStyle/>
          <a:p>
            <a:r>
              <a:rPr lang="cs-CZ" b="1" dirty="0"/>
              <a:t>jednosměrné p. (</a:t>
            </a:r>
            <a:r>
              <a:rPr lang="cs-CZ" b="1" i="1" dirty="0" err="1"/>
              <a:t>unidiretional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rozsáhlý komunitní bilingvismus</a:t>
            </a:r>
          </a:p>
          <a:p>
            <a:pPr lvl="1"/>
            <a:r>
              <a:rPr lang="cs-CZ" dirty="0"/>
              <a:t>nekompletní jazykový posun</a:t>
            </a:r>
          </a:p>
          <a:p>
            <a:pPr lvl="2"/>
            <a:r>
              <a:rPr lang="cs-CZ" dirty="0"/>
              <a:t>skrze střídání kódů (</a:t>
            </a:r>
            <a:r>
              <a:rPr lang="cs-CZ" i="1" dirty="0" err="1"/>
              <a:t>code-switching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skrze přejímání</a:t>
            </a:r>
          </a:p>
          <a:p>
            <a:pPr lvl="3"/>
            <a:r>
              <a:rPr lang="cs-CZ" dirty="0"/>
              <a:t>skrze </a:t>
            </a:r>
            <a:r>
              <a:rPr lang="cs-CZ" dirty="0" err="1"/>
              <a:t>relexifikaci</a:t>
            </a:r>
            <a:endParaRPr lang="cs-CZ" dirty="0"/>
          </a:p>
          <a:p>
            <a:pPr lvl="2"/>
            <a:r>
              <a:rPr lang="cs-CZ" dirty="0"/>
              <a:t>skrze </a:t>
            </a:r>
            <a:r>
              <a:rPr lang="cs-CZ" dirty="0" err="1"/>
              <a:t>paralexifikaci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9F71601-6B7E-0EBB-3E46-02A2A416FB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fúzní procesy (</a:t>
            </a:r>
            <a:r>
              <a:rPr lang="cs-CZ" b="1" i="1" dirty="0" err="1"/>
              <a:t>fusional</a:t>
            </a:r>
            <a:r>
              <a:rPr lang="cs-CZ" b="1" dirty="0"/>
              <a:t>)</a:t>
            </a:r>
            <a:endParaRPr lang="en-US" b="1" dirty="0"/>
          </a:p>
          <a:p>
            <a:pPr lvl="1"/>
            <a:r>
              <a:rPr lang="cs-CZ" dirty="0"/>
              <a:t>rozsáhlý komunitní bilingvismus</a:t>
            </a:r>
          </a:p>
          <a:p>
            <a:pPr lvl="1"/>
            <a:r>
              <a:rPr lang="cs-CZ" dirty="0"/>
              <a:t>fúze jazyků</a:t>
            </a:r>
          </a:p>
          <a:p>
            <a:pPr lvl="2"/>
            <a:r>
              <a:rPr lang="cs-CZ" dirty="0"/>
              <a:t>prolínání jazykových systémů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intertwining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jazyková kompetice a evoluce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competition</a:t>
            </a:r>
            <a:r>
              <a:rPr lang="cs-CZ" i="1" dirty="0"/>
              <a:t> &amp; </a:t>
            </a:r>
            <a:r>
              <a:rPr lang="cs-CZ" i="1" dirty="0" err="1"/>
              <a:t>evolution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9D53DC1-D784-DD6B-B9BD-9543982E0867}"/>
              </a:ext>
            </a:extLst>
          </p:cNvPr>
          <p:cNvSpPr txBox="1"/>
          <p:nvPr/>
        </p:nvSpPr>
        <p:spPr>
          <a:xfrm>
            <a:off x="3959050" y="4334859"/>
            <a:ext cx="181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(resp. interferenci)</a:t>
            </a:r>
          </a:p>
        </p:txBody>
      </p:sp>
    </p:spTree>
    <p:extLst>
      <p:ext uri="{BB962C8B-B14F-4D97-AF65-F5344CB8AC3E}">
        <p14:creationId xmlns:p14="http://schemas.microsoft.com/office/powerpoint/2010/main" val="41917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578C5-41B8-CB85-6CB3-F9A24762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D2FA8-BC49-553A-851E-483E3CDF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klasifikace smíšených jazyků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4CD808-CC78-D0F5-BB2A-C564B5DF2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strukturní typy</a:t>
            </a:r>
            <a:endParaRPr lang="cs-CZ" dirty="0"/>
          </a:p>
          <a:p>
            <a:pPr lvl="1"/>
            <a:r>
              <a:rPr lang="cs-CZ" dirty="0"/>
              <a:t>prolnuté (</a:t>
            </a:r>
            <a:r>
              <a:rPr lang="cs-CZ" i="1" dirty="0" err="1"/>
              <a:t>intertwined</a:t>
            </a:r>
            <a:r>
              <a:rPr lang="cs-CZ" dirty="0"/>
              <a:t>) ML</a:t>
            </a:r>
          </a:p>
          <a:p>
            <a:pPr lvl="2"/>
            <a:r>
              <a:rPr lang="cs-CZ" dirty="0"/>
              <a:t>G(</a:t>
            </a:r>
            <a:r>
              <a:rPr lang="cs-CZ" dirty="0" err="1"/>
              <a:t>rammar</a:t>
            </a:r>
            <a:r>
              <a:rPr lang="cs-CZ" dirty="0"/>
              <a:t>)-L(</a:t>
            </a:r>
            <a:r>
              <a:rPr lang="cs-CZ" dirty="0" err="1"/>
              <a:t>exicon</a:t>
            </a:r>
            <a:r>
              <a:rPr lang="cs-CZ" dirty="0"/>
              <a:t>) ML</a:t>
            </a:r>
          </a:p>
          <a:p>
            <a:pPr lvl="2"/>
            <a:r>
              <a:rPr lang="cs-CZ" dirty="0"/>
              <a:t>N(</a:t>
            </a:r>
            <a:r>
              <a:rPr lang="cs-CZ" dirty="0" err="1"/>
              <a:t>oun</a:t>
            </a:r>
            <a:r>
              <a:rPr lang="cs-CZ" dirty="0"/>
              <a:t>)-V(erb) M“</a:t>
            </a:r>
          </a:p>
          <a:p>
            <a:pPr lvl="1"/>
            <a:r>
              <a:rPr lang="cs-CZ" dirty="0"/>
              <a:t>přeměněné (</a:t>
            </a:r>
            <a:r>
              <a:rPr lang="cs-CZ" i="1" dirty="0" err="1"/>
              <a:t>converted</a:t>
            </a:r>
            <a:r>
              <a:rPr lang="cs-CZ" dirty="0"/>
              <a:t>) ML</a:t>
            </a:r>
            <a:br>
              <a:rPr lang="cs-CZ" dirty="0"/>
            </a:br>
            <a:r>
              <a:rPr lang="cs-CZ" dirty="0"/>
              <a:t>či F(</a:t>
            </a:r>
            <a:r>
              <a:rPr lang="cs-CZ" dirty="0" err="1"/>
              <a:t>orm</a:t>
            </a:r>
            <a:r>
              <a:rPr lang="cs-CZ" dirty="0"/>
              <a:t>)-S(</a:t>
            </a:r>
            <a:r>
              <a:rPr lang="cs-CZ" dirty="0" err="1"/>
              <a:t>tructure</a:t>
            </a:r>
            <a:r>
              <a:rPr lang="cs-CZ" dirty="0"/>
              <a:t>) ML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B3F304-188B-93AB-D66C-371A2DA1B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sociolingvistické typy</a:t>
            </a:r>
          </a:p>
          <a:p>
            <a:pPr lvl="1"/>
            <a:r>
              <a:rPr lang="cs-CZ" dirty="0"/>
              <a:t>ukazatel nové identity</a:t>
            </a:r>
          </a:p>
          <a:p>
            <a:pPr lvl="1"/>
            <a:r>
              <a:rPr lang="cs-CZ" dirty="0"/>
              <a:t>ukazatel zachované (staré) identity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B0896C-A007-BC2E-5B7B-CA1E49D4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86" y="2560320"/>
            <a:ext cx="5931354" cy="38042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9F2CAF-C47C-7401-9318-2D5973CB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50" y="2560320"/>
            <a:ext cx="6136590" cy="31031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19EBFEB-56B2-684A-B2DF-069117737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05"/>
          <a:stretch/>
        </p:blipFill>
        <p:spPr>
          <a:xfrm>
            <a:off x="5165777" y="2560320"/>
            <a:ext cx="6406771" cy="250474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3F5B44-B71C-73EF-B92D-4C0135F2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953" y="2591309"/>
            <a:ext cx="6570418" cy="24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58946</TotalTime>
  <Words>137</Words>
  <Application>Microsoft Office PowerPoint</Application>
  <PresentationFormat>Panoramiczny</PresentationFormat>
  <Paragraphs>29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Smíšené jazyky</vt:lpstr>
      <vt:lpstr>Distribuce smíšených jazyků</vt:lpstr>
      <vt:lpstr>Smíšené jazyky</vt:lpstr>
      <vt:lpstr>Geneze smíšených jazyků</vt:lpstr>
      <vt:lpstr>Vnitřní klasifikace smíšených jazyků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518</cp:revision>
  <dcterms:created xsi:type="dcterms:W3CDTF">2022-08-13T13:52:51Z</dcterms:created>
  <dcterms:modified xsi:type="dcterms:W3CDTF">2024-12-01T18:20:25Z</dcterms:modified>
</cp:coreProperties>
</file>