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1"/>
  </p:notesMasterIdLst>
  <p:sldIdLst>
    <p:sldId id="399" r:id="rId2"/>
    <p:sldId id="431" r:id="rId3"/>
    <p:sldId id="436" r:id="rId4"/>
    <p:sldId id="432" r:id="rId5"/>
    <p:sldId id="437" r:id="rId6"/>
    <p:sldId id="435" r:id="rId7"/>
    <p:sldId id="438" r:id="rId8"/>
    <p:sldId id="433" r:id="rId9"/>
    <p:sldId id="42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24/12/14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B922-96EA-AAF8-BF23-D59A210F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250859-2E11-8864-12B2-B0FBCE191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F109036-9F32-5CFC-78B8-019F613E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67138E-402E-1B9C-683C-0DB9F53BE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5875-C156-F1EE-957E-032206D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C2612B-9911-FBDD-BAE5-3E143AD00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38821B3-2A0D-F726-D876-5D26E1E38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3F0E6A-1E8E-AB34-6741-CAC28442C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ADC7-E2CC-D092-F81E-775842C5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656A35-8C05-BDE5-B1F7-E28CA7245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CB3A508-EC4A-135B-2405-06F4FAB59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C54E96-8773-62AA-21D3-852274D89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8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C3AB-5B13-673E-FD9C-97088044A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6426620-5C5E-013D-864F-2408DB8A3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6C8F5A-6139-A4E0-043E-5A0D8A5F9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A6077-CAB0-FE95-11FA-83F496EC9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50A7-5CEB-7C77-5FA1-0C63E1AD6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25B9306-B5FD-7773-A701-00BBBB9B0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755681E-2D32-9FBF-EDEE-3DC30B7AD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3EFEC9-EF92-F765-B413-331A3E407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2515D-20A0-2AE2-A556-CBBF44D5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C93D8C-49E7-C2C5-3FDF-EDDBFDA72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FCB528-84DA-FB28-5A31-CC6F45A49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B1E6BC-954C-E52C-B8F9-E18FBDC04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Smíšené jazyky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B2B52-98FD-C784-8604-4F4D42951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212121"/>
                </a:solidFill>
              </a:rPr>
              <a:t>Ukázky konkrétních jazyků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427345-3816-58E8-BA83-B8CB74E16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2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A229-E04F-6314-98A3-978B9077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EB19D8-FF26-B0C4-19D7-AC879CA8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err="1">
                <a:latin typeface="Georgia" panose="02040502050405020303" pitchFamily="18" charset="0"/>
              </a:rPr>
              <a:t>Michif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D73AF-D1E2-7E0F-2CAF-9CAB11AE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5004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francouzsko-</a:t>
            </a:r>
            <a:r>
              <a:rPr lang="cs-CZ" b="1" dirty="0" err="1">
                <a:solidFill>
                  <a:schemeClr val="tx1"/>
                </a:solidFill>
              </a:rPr>
              <a:t>kríjský</a:t>
            </a:r>
            <a:r>
              <a:rPr lang="cs-CZ" b="1" dirty="0">
                <a:solidFill>
                  <a:schemeClr val="tx1"/>
                </a:solidFill>
              </a:rPr>
              <a:t> smíš. jazyk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jihu střední Kanady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1. pol. 19.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francouzsko-domorodí </a:t>
            </a:r>
            <a:r>
              <a:rPr lang="cs-CZ" dirty="0" err="1">
                <a:solidFill>
                  <a:schemeClr val="tx1"/>
                </a:solidFill>
              </a:rPr>
              <a:t>Métisové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vznik v rámci širšího utvoření nové etnické a kulturní identity a vymezení  vůči novým vlnám přistěhovalců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dnes v důsledku historických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i současných skutečností na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cestě k jazykové smrti</a:t>
            </a:r>
          </a:p>
          <a:p>
            <a:pPr lvl="3"/>
            <a:endParaRPr lang="cs-CZ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60B35A-90AA-77B3-F459-DEE405565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7922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lingvistický(/é) systém(y)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kombinace fonologických systémů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specifické FR/</a:t>
            </a:r>
            <a:r>
              <a:rPr lang="cs-CZ" dirty="0" err="1">
                <a:solidFill>
                  <a:schemeClr val="tx1"/>
                </a:solidFill>
              </a:rPr>
              <a:t>CR</a:t>
            </a:r>
            <a:r>
              <a:rPr lang="cs-CZ" dirty="0">
                <a:solidFill>
                  <a:schemeClr val="tx1"/>
                </a:solidFill>
              </a:rPr>
              <a:t> a sdílené fonémy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specifické inovace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FR jmenná, </a:t>
            </a:r>
            <a:r>
              <a:rPr lang="cs-CZ" dirty="0" err="1">
                <a:solidFill>
                  <a:schemeClr val="tx1"/>
                </a:solidFill>
              </a:rPr>
              <a:t>CR</a:t>
            </a:r>
            <a:r>
              <a:rPr lang="cs-CZ" dirty="0">
                <a:solidFill>
                  <a:schemeClr val="tx1"/>
                </a:solidFill>
              </a:rPr>
              <a:t> slovesná flexe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volný slovosled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5D5BED-03F2-8039-E054-F089001C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4" y="2560319"/>
            <a:ext cx="3315836" cy="3337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FC063B8-6A2C-1959-62CF-3D8718C86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2" y="2560319"/>
            <a:ext cx="2307117" cy="3564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09430D6-EE42-50F0-030F-9DA93AB4A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733436"/>
            <a:ext cx="3618242" cy="1437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43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8CBE7-AF66-0623-0007-679DAAB8B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7D1A2B7-3F35-BA81-BE3B-E0236641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F7FF-423E-E1FF-8DF7-3A944816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DB057-DA49-6188-D408-2B033A55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latin typeface="Georgia" panose="02040502050405020303" pitchFamily="18" charset="0"/>
              </a:rPr>
              <a:t>Media </a:t>
            </a:r>
            <a:r>
              <a:rPr lang="cs-CZ" i="1" dirty="0" err="1">
                <a:latin typeface="Georgia" panose="02040502050405020303" pitchFamily="18" charset="0"/>
              </a:rPr>
              <a:t>Lengua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69511C-0F05-C903-A43A-0604C6ACA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691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španělsko-</a:t>
            </a:r>
            <a:r>
              <a:rPr lang="cs-CZ" b="1" dirty="0" err="1">
                <a:solidFill>
                  <a:schemeClr val="tx1"/>
                </a:solidFill>
              </a:rPr>
              <a:t>kečuánský</a:t>
            </a:r>
            <a:r>
              <a:rPr lang="cs-CZ" b="1" dirty="0">
                <a:solidFill>
                  <a:schemeClr val="tx1"/>
                </a:solidFill>
              </a:rPr>
              <a:t> smíš. jazyk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v centrálním Ekvádoru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 nejdříve 17.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vznik v rámci kulturního vymezení oproti venkovským </a:t>
            </a:r>
            <a:r>
              <a:rPr lang="cs-CZ" dirty="0" err="1">
                <a:solidFill>
                  <a:schemeClr val="tx1"/>
                </a:solidFill>
              </a:rPr>
              <a:t>Kečuům</a:t>
            </a:r>
            <a:r>
              <a:rPr lang="cs-CZ" dirty="0">
                <a:solidFill>
                  <a:schemeClr val="tx1"/>
                </a:solidFill>
              </a:rPr>
              <a:t> a ve městech žijícím Španělům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znalost kečuánštiny upadá, ale španělština nabírá na prestiži, a tak se </a:t>
            </a:r>
            <a:r>
              <a:rPr lang="cs-CZ" i="1" dirty="0">
                <a:solidFill>
                  <a:schemeClr val="tx1"/>
                </a:solidFill>
              </a:rPr>
              <a:t>media </a:t>
            </a:r>
            <a:r>
              <a:rPr lang="cs-CZ" i="1" dirty="0" err="1">
                <a:solidFill>
                  <a:schemeClr val="tx1"/>
                </a:solidFill>
              </a:rPr>
              <a:t>lengua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často učí až jako L2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E30800-520E-C38B-6126-EFC9885B39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lingvistický(/é) systém(y)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prolnutá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částečná adaptace ES komponentu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flexe formálně i systémově </a:t>
            </a:r>
            <a:r>
              <a:rPr lang="cs-CZ" dirty="0" err="1">
                <a:solidFill>
                  <a:schemeClr val="tx1"/>
                </a:solidFill>
              </a:rPr>
              <a:t>QU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ES lexikon, </a:t>
            </a:r>
            <a:r>
              <a:rPr lang="cs-CZ" dirty="0" err="1">
                <a:solidFill>
                  <a:schemeClr val="tx1"/>
                </a:solidFill>
              </a:rPr>
              <a:t>QU</a:t>
            </a:r>
            <a:r>
              <a:rPr lang="cs-CZ" dirty="0">
                <a:solidFill>
                  <a:schemeClr val="tx1"/>
                </a:solidFill>
              </a:rPr>
              <a:t> gramatika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SOV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6E2B24-C7A0-D7F7-3870-704BB489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07" y="2285999"/>
            <a:ext cx="3744150" cy="3688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96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382C-49A3-3BEA-43B8-7DC10B36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F25E85-9742-1B29-E20B-6AFED3C5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9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6B98-D1A6-717F-E4D2-2480E6FD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33E12-EE86-7B38-59AB-4FB92CA9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Šrílanská</a:t>
            </a:r>
            <a:r>
              <a:rPr lang="cs-CZ" dirty="0"/>
              <a:t> malajština</a:t>
            </a:r>
            <a:endParaRPr lang="en-US" sz="27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DA154-1E3F-A84E-158D-C75158E0A6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malajsko-</a:t>
            </a:r>
            <a:r>
              <a:rPr lang="cs-CZ" b="1" dirty="0" err="1">
                <a:solidFill>
                  <a:schemeClr val="tx1"/>
                </a:solidFill>
              </a:rPr>
              <a:t>sinhál</a:t>
            </a:r>
            <a:r>
              <a:rPr lang="cs-CZ" b="1" dirty="0">
                <a:solidFill>
                  <a:schemeClr val="tx1"/>
                </a:solidFill>
              </a:rPr>
              <a:t>./</a:t>
            </a:r>
            <a:r>
              <a:rPr lang="cs-CZ" b="1" dirty="0" err="1">
                <a:solidFill>
                  <a:schemeClr val="tx1"/>
                </a:solidFill>
              </a:rPr>
              <a:t>tamil</a:t>
            </a:r>
            <a:r>
              <a:rPr lang="cs-CZ" b="1" dirty="0">
                <a:solidFill>
                  <a:schemeClr val="tx1"/>
                </a:solidFill>
              </a:rPr>
              <a:t>. smíš. j.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Šrí Lance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&lt;17.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vznik v rámci ustanovení spíše kulturní, než etnické identity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stabilní užívání napříč komunitami nejen původních „Malajců“, ale v mírném úpadku vůči sinhálštině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003162-712B-4EF4-18F0-7A13E7FAA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malajská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mírný vliv tamilštiny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flexe formálně MS, strukturně SI/TA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preference pro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A63F4-10EF-998C-3142-F6881C7D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708F260-2CF6-40E8-9699-59AACF9B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0392-135F-9D5E-4FC4-9F7B97EA3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A6716-BB15-844D-CE1C-FA240F05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err="1">
                <a:latin typeface="Georgia" panose="02040502050405020303" pitchFamily="18" charset="0"/>
              </a:rPr>
              <a:t>Gurindji</a:t>
            </a:r>
            <a:r>
              <a:rPr lang="cs-CZ" i="1" dirty="0">
                <a:latin typeface="Georgia" panose="02040502050405020303" pitchFamily="18" charset="0"/>
              </a:rPr>
              <a:t> </a:t>
            </a:r>
            <a:r>
              <a:rPr lang="cs-CZ" i="1" dirty="0" err="1">
                <a:latin typeface="Georgia" panose="02040502050405020303" pitchFamily="18" charset="0"/>
              </a:rPr>
              <a:t>Kriol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413EEA-7219-DA37-90C3-745E986F8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gurindžsko-kriolský</a:t>
            </a:r>
            <a:r>
              <a:rPr lang="cs-CZ" b="1" dirty="0">
                <a:solidFill>
                  <a:schemeClr val="tx1"/>
                </a:solidFill>
              </a:rPr>
              <a:t> smíš. jazyk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v </a:t>
            </a:r>
            <a:r>
              <a:rPr lang="cs-CZ" dirty="0" err="1">
                <a:solidFill>
                  <a:schemeClr val="tx1"/>
                </a:solidFill>
              </a:rPr>
              <a:t>SZ</a:t>
            </a:r>
            <a:r>
              <a:rPr lang="cs-CZ" dirty="0">
                <a:solidFill>
                  <a:schemeClr val="tx1"/>
                </a:solidFill>
              </a:rPr>
              <a:t> Austrálii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70. let dodnes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vznikl v rámci snahy zachovat původní identitu jako ustálení rozsáhlého střídání kódů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C07F65-4E25-0C01-9685-100EB66230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částečně redukovaná fonologie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gur</a:t>
            </a:r>
            <a:r>
              <a:rPr lang="cs-CZ" dirty="0">
                <a:solidFill>
                  <a:schemeClr val="tx1"/>
                </a:solidFill>
              </a:rPr>
              <a:t>. jmenná, </a:t>
            </a:r>
            <a:r>
              <a:rPr lang="cs-CZ" dirty="0" err="1">
                <a:solidFill>
                  <a:schemeClr val="tx1"/>
                </a:solidFill>
              </a:rPr>
              <a:t>kriol</a:t>
            </a:r>
            <a:r>
              <a:rPr lang="cs-CZ" dirty="0">
                <a:solidFill>
                  <a:schemeClr val="tx1"/>
                </a:solidFill>
              </a:rPr>
              <a:t>. slovesná flexe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kriolské</a:t>
            </a:r>
            <a:r>
              <a:rPr lang="cs-CZ" dirty="0">
                <a:solidFill>
                  <a:schemeClr val="tx1"/>
                </a:solidFill>
              </a:rPr>
              <a:t> členy; split u zájmen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942BC4-4424-DA50-EB73-E3C11444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6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59914</TotalTime>
  <Words>281</Words>
  <Application>Microsoft Office PowerPoint</Application>
  <PresentationFormat>Panoramiczny</PresentationFormat>
  <Paragraphs>53</Paragraphs>
  <Slides>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Georgia</vt:lpstr>
      <vt:lpstr>Organiczny</vt:lpstr>
      <vt:lpstr>Smíšené jazyky</vt:lpstr>
      <vt:lpstr>Michif</vt:lpstr>
      <vt:lpstr>Prezentacja programu PowerPoint</vt:lpstr>
      <vt:lpstr>Media Lengua</vt:lpstr>
      <vt:lpstr>Prezentacja programu PowerPoint</vt:lpstr>
      <vt:lpstr>Šrílanská malajština</vt:lpstr>
      <vt:lpstr>Prezentacja programu PowerPoint</vt:lpstr>
      <vt:lpstr>Gurindji Kriol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532</cp:revision>
  <dcterms:created xsi:type="dcterms:W3CDTF">2022-08-13T13:52:51Z</dcterms:created>
  <dcterms:modified xsi:type="dcterms:W3CDTF">2024-12-14T18:13:13Z</dcterms:modified>
</cp:coreProperties>
</file>