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9" r:id="rId3"/>
    <p:sldId id="258" r:id="rId4"/>
    <p:sldId id="268" r:id="rId5"/>
    <p:sldId id="261" r:id="rId6"/>
    <p:sldId id="260" r:id="rId7"/>
    <p:sldId id="266" r:id="rId8"/>
    <p:sldId id="265" r:id="rId9"/>
    <p:sldId id="267" r:id="rId10"/>
    <p:sldId id="270" r:id="rId11"/>
    <p:sldId id="269" r:id="rId12"/>
    <p:sldId id="271" r:id="rId13"/>
    <p:sldId id="272" r:id="rId14"/>
    <p:sldId id="274" r:id="rId15"/>
    <p:sldId id="273" r:id="rId16"/>
    <p:sldId id="276" r:id="rId17"/>
    <p:sldId id="278" r:id="rId18"/>
    <p:sldId id="280" r:id="rId19"/>
    <p:sldId id="281" r:id="rId20"/>
    <p:sldId id="279" r:id="rId21"/>
    <p:sldId id="282" r:id="rId22"/>
    <p:sldId id="284" r:id="rId23"/>
    <p:sldId id="283" r:id="rId24"/>
    <p:sldId id="287" r:id="rId25"/>
    <p:sldId id="285" r:id="rId26"/>
    <p:sldId id="286" r:id="rId27"/>
    <p:sldId id="289" r:id="rId28"/>
    <p:sldId id="291" r:id="rId29"/>
    <p:sldId id="292" r:id="rId30"/>
    <p:sldId id="293" r:id="rId31"/>
    <p:sldId id="294" r:id="rId32"/>
    <p:sldId id="295" r:id="rId33"/>
    <p:sldId id="288" r:id="rId34"/>
    <p:sldId id="296" r:id="rId35"/>
    <p:sldId id="297" r:id="rId36"/>
    <p:sldId id="300" r:id="rId37"/>
    <p:sldId id="301" r:id="rId38"/>
    <p:sldId id="302" r:id="rId39"/>
    <p:sldId id="303" r:id="rId40"/>
    <p:sldId id="29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5" autoAdjust="0"/>
  </p:normalViewPr>
  <p:slideViewPr>
    <p:cSldViewPr snapToGrid="0">
      <p:cViewPr varScale="1">
        <p:scale>
          <a:sx n="68" d="100"/>
          <a:sy n="68" d="100"/>
        </p:scale>
        <p:origin x="11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19D66-DA70-40F0-8092-330DA126B56F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A3C7-459E-4F0E-A853-1738C39D9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3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BUDEME RÁDI, KDYŽ STIHNEME ČÁST</a:t>
            </a:r>
          </a:p>
          <a:p>
            <a:r>
              <a:rPr lang="cs-CZ" dirty="0"/>
              <a:t>úvod - základní fráze, slovní druhy, číslovky</a:t>
            </a:r>
          </a:p>
          <a:p>
            <a:r>
              <a:rPr lang="cs-CZ" dirty="0"/>
              <a:t>téma 01 - já a moje rodina (rodina, studium, povolání, lidské tělo)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téma 02 - moje koníčky (sporty, hudba, knihy, hry (kultura (fantasy/sci-fi světy)))</a:t>
            </a:r>
          </a:p>
          <a:p>
            <a:r>
              <a:rPr lang="cs-CZ" dirty="0"/>
              <a:t>téma 03 - kalendář &amp; čas / můj den (studium, lidské tělo, oblečení, barvy)</a:t>
            </a:r>
          </a:p>
          <a:p>
            <a:r>
              <a:rPr lang="cs-CZ" dirty="0"/>
              <a:t>téma 04 - moje město a okolí; návštěva restaurace/kavárny a obchodu (město, jídlo)</a:t>
            </a:r>
          </a:p>
          <a:p>
            <a:r>
              <a:rPr lang="cs-CZ" dirty="0"/>
              <a:t>téma 05 - moje město a okolí; návštěva parku/zoo/túra (zvířata, rostliny)</a:t>
            </a:r>
          </a:p>
          <a:p>
            <a:r>
              <a:rPr lang="cs-CZ" dirty="0"/>
              <a:t>téma 06 - můj dům (nábytek, vybavení domu, zahrada)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téma 07 - vaření / pečení (činnosti, náčiní, ingredience - psaní receptu?)</a:t>
            </a:r>
          </a:p>
          <a:p>
            <a:r>
              <a:rPr lang="cs-CZ" dirty="0"/>
              <a:t>téma 08 - </a:t>
            </a:r>
          </a:p>
          <a:p>
            <a:r>
              <a:rPr lang="cs-CZ" dirty="0"/>
              <a:t>téma 09 - cestování (letiště, bus, vlak, pasové kontrola; země světa, dopravní prostředky) - PREZENTACE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téma 10 - svátky (zejména Vánoce)</a:t>
            </a:r>
          </a:p>
          <a:p>
            <a:r>
              <a:rPr lang="cs-CZ" dirty="0"/>
              <a:t>náhradní/</a:t>
            </a:r>
            <a:r>
              <a:rPr lang="cs-CZ" dirty="0" err="1"/>
              <a:t>minitémata</a:t>
            </a:r>
            <a:r>
              <a:rPr lang="cs-CZ" dirty="0"/>
              <a:t> - krádež,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C94D8-5A7F-2D70-869D-83811CE5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92DE947-0166-77F5-8D32-7E6B74AE9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FAAEE6F-310B-7E04-0815-A6E8C29CD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Nejdřív dodělat minulou hodinu, pak kalendář, hodiny + na tabuli slovíčka. Harmonogram dne a sestavování vět o sobě, můžeme společně (jméno, věk, popis, práce, rodina).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43098E-63C1-2E26-055A-29FB157AF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832CB-08C3-4013-0C39-56B3194D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728E7AB-3F7C-0B87-7C0E-BC2F22A0F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AB0BC6A-70EC-E61B-EE67-75E19A9AA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1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56C36C-8F33-F1D5-DC4D-22ABE7570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C25C5-092F-F5CB-48B9-F58527CB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AB58F1F-658F-577B-A3DD-0BC3A40CE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F983AC7-A398-01AA-0CA9-AE08D2992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75E167-4823-7E03-8ADA-3C13A8E09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D9A6C-7FEB-795F-43EF-4E63CD5F0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04F653-1A9E-4150-C4AB-297217630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177AA8E-C580-A995-67B7-A5E03B9CF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9D3EF7-6B4D-00B8-0BE5-DA09C31AD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AE67-EE61-4779-0EFC-B687FB55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887AD26-E0B0-65AE-2801-CAAFC000E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9EFECDA-01C5-7288-5D6F-77BC8CA2C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FF6F49-1929-C096-6CFC-78FE3838E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4BFBF-03A4-FA94-0E70-98341A7C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FCE73F7-014D-951B-E7C4-F2FEFB781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FF0DB23-F110-FF52-1D0C-0FEBE705A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C00BF2-7F36-3ADC-0AE5-6249B026A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1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0C9F-29CC-59A3-9224-080A0619F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277E65B-FF08-345C-260A-F323986705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15DFB36-B1AE-8178-0410-C7F09E393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5CF459-1FA7-1765-EA4B-1EF1ED5C5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5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70D9C-5CF9-CC10-CA5E-C84324DE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66330AA-47FC-3628-F975-8F093B75F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C26EA97-ADA1-A664-47CF-24E31F209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Ke konci pořešit prezentace and </a:t>
            </a:r>
            <a:r>
              <a:rPr lang="cs-CZ" dirty="0" err="1"/>
              <a:t>all</a:t>
            </a:r>
            <a:r>
              <a:rPr lang="cs-CZ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1C6633-25F6-F8E0-7563-77FBDB604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13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0C82-48E1-F66A-7921-90E0CEE2A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BE3AB54-C4FA-2F70-B573-AB0E9E629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5622488-4C1D-1842-2611-5FE9E522E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Slovíčka navíc:</a:t>
            </a:r>
            <a:br>
              <a:rPr lang="cs-CZ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světlo všude 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lampo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jde i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lumo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plafonlumo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lustro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lamparo</a:t>
            </a:r>
            <a:endParaRPr lang="cs-CZ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ŝtup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(ar)o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„schod(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iště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)“,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etaĝo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„patro“</a:t>
            </a:r>
            <a:br>
              <a:rPr lang="cs-CZ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bideo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„bidet“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latrino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„latrína, kadibudka“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florpoto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„květináč“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fumforigilo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fumokesto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fumsorbilo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„digestoř“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panrastilo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„toaster“ /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toastaparato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„toustovač“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kulero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forko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tranĉilo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manĝobastonetoj</a:t>
            </a:r>
            <a:b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kameno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fajrujo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„krb, kamna / ohniště“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krano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„kohoutek“</a:t>
            </a:r>
            <a:b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dentpasto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/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dentŝmiraĵo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„zubní pasta“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harsekigilo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„fén na vlasy“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surtabla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komputilo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„stolní počítač“ (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kesto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ekrano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klavaro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komputilmuso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malvarmigilo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ventolilo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„větrák“ +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klimatizado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„klimatizace“,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hejtilo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„topení“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tukpinĉilo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krokodileto</a:t>
            </a:r>
            <a:r>
              <a:rPr lang="cs-CZ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„kolíček“</a:t>
            </a:r>
            <a:endParaRPr lang="cs-CZ" b="0" i="1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32D966-0765-5853-DABC-9B9EAA34C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Kreslení domu dle mého popisu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https://zmsoft.cz/eo-slovnik-hron/</a:t>
            </a:r>
            <a:endParaRPr lang="cs-CZ" dirty="0"/>
          </a:p>
          <a:p>
            <a:r>
              <a:rPr lang="cs-CZ" dirty="0"/>
              <a:t>https://vortaro.net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err="1"/>
              <a:t>Kiukolora</a:t>
            </a:r>
            <a:r>
              <a:rPr lang="cs-CZ" i="1" dirty="0"/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ĝi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estas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? 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/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Kiun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koloron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ĝi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havas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? 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/ </a:t>
            </a:r>
            <a:r>
              <a:rPr lang="es-ES" b="0" i="1" dirty="0" err="1">
                <a:effectLst/>
                <a:latin typeface="Noto Sans" panose="020B0502040504020204" pitchFamily="34" charset="0"/>
              </a:rPr>
              <a:t>Kio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 estas la </a:t>
            </a:r>
            <a:r>
              <a:rPr lang="es-ES" b="0" i="1" dirty="0" err="1">
                <a:effectLst/>
                <a:latin typeface="Noto Sans" panose="020B0502040504020204" pitchFamily="34" charset="0"/>
              </a:rPr>
              <a:t>koloro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 de 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…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?</a:t>
            </a:r>
            <a:endParaRPr lang="cs-CZ" b="0" i="1" dirty="0">
              <a:effectLst/>
              <a:latin typeface="Noto Sans" panose="020B0502040504020204" pitchFamily="34" charset="0"/>
            </a:endParaRPr>
          </a:p>
          <a:p>
            <a:r>
              <a:rPr lang="cs-CZ" b="0" i="1" dirty="0" err="1">
                <a:effectLst/>
                <a:latin typeface="Noto Sans" panose="020B0502040504020204" pitchFamily="34" charset="0"/>
              </a:rPr>
              <a:t>Kie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estas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…?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1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err="1"/>
              <a:t>Kiukolora</a:t>
            </a:r>
            <a:r>
              <a:rPr lang="cs-CZ" i="1" dirty="0"/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ĝi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estas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? 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/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Kiun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koloron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ĝi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havas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? 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/ </a:t>
            </a:r>
            <a:r>
              <a:rPr lang="es-ES" b="0" i="1" dirty="0" err="1">
                <a:effectLst/>
                <a:latin typeface="Noto Sans" panose="020B0502040504020204" pitchFamily="34" charset="0"/>
              </a:rPr>
              <a:t>Kio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 estas la </a:t>
            </a:r>
            <a:r>
              <a:rPr lang="es-ES" b="0" i="1" dirty="0" err="1">
                <a:effectLst/>
                <a:latin typeface="Noto Sans" panose="020B0502040504020204" pitchFamily="34" charset="0"/>
              </a:rPr>
              <a:t>koloro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 de 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…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?</a:t>
            </a:r>
            <a:endParaRPr lang="cs-CZ" b="0" i="1" dirty="0">
              <a:effectLst/>
              <a:latin typeface="Noto Sans" panose="020B0502040504020204" pitchFamily="34" charset="0"/>
            </a:endParaRPr>
          </a:p>
          <a:p>
            <a:r>
              <a:rPr lang="cs-CZ" b="0" i="1" dirty="0" err="1">
                <a:effectLst/>
                <a:latin typeface="Noto Sans" panose="020B0502040504020204" pitchFamily="34" charset="0"/>
              </a:rPr>
              <a:t>Kie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estas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…?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1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err="1"/>
              <a:t>Kioma</a:t>
            </a:r>
            <a:r>
              <a:rPr lang="cs-CZ" i="1" dirty="0"/>
              <a:t> horo </a:t>
            </a:r>
            <a:r>
              <a:rPr lang="cs-CZ" i="1" dirty="0" err="1"/>
              <a:t>estas</a:t>
            </a:r>
            <a:r>
              <a:rPr lang="cs-CZ" i="1" dirty="0"/>
              <a:t>?</a:t>
            </a:r>
            <a:br>
              <a:rPr lang="cs-CZ" i="1" dirty="0"/>
            </a:br>
            <a:r>
              <a:rPr lang="cs-CZ" i="1" dirty="0" err="1"/>
              <a:t>Kiukolora</a:t>
            </a:r>
            <a:r>
              <a:rPr lang="cs-CZ" i="1" dirty="0"/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ĝi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estas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? 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/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Kiun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koloron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ĝi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1" dirty="0" err="1">
                <a:effectLst/>
                <a:latin typeface="Noto Sans" panose="020B0502040504020204" pitchFamily="34" charset="0"/>
              </a:rPr>
              <a:t>havas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? 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/ </a:t>
            </a:r>
            <a:r>
              <a:rPr lang="es-ES" b="0" i="1" dirty="0" err="1">
                <a:effectLst/>
                <a:latin typeface="Noto Sans" panose="020B0502040504020204" pitchFamily="34" charset="0"/>
              </a:rPr>
              <a:t>Kio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 estas la </a:t>
            </a:r>
            <a:r>
              <a:rPr lang="es-ES" b="0" i="1" dirty="0" err="1">
                <a:effectLst/>
                <a:latin typeface="Noto Sans" panose="020B0502040504020204" pitchFamily="34" charset="0"/>
              </a:rPr>
              <a:t>koloro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 de </a:t>
            </a:r>
            <a:r>
              <a:rPr lang="cs-CZ" b="0" i="1" dirty="0">
                <a:effectLst/>
                <a:latin typeface="Noto Sans" panose="020B0502040504020204" pitchFamily="34" charset="0"/>
              </a:rPr>
              <a:t>…</a:t>
            </a:r>
            <a:r>
              <a:rPr lang="es-ES" b="0" i="1" dirty="0">
                <a:effectLst/>
                <a:latin typeface="Noto Sans" panose="020B0502040504020204" pitchFamily="34" charset="0"/>
              </a:rPr>
              <a:t>?</a:t>
            </a:r>
            <a:endParaRPr lang="en-US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1" dirty="0">
                <a:effectLst/>
                <a:latin typeface="Noto Sans" panose="020B0502040504020204" pitchFamily="34" charset="0"/>
              </a:rPr>
              <a:t>Via-aĝe vi sciu pli bone.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„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You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ought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to 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know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better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at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your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 </a:t>
            </a:r>
            <a:r>
              <a:rPr lang="cs-CZ" b="0" i="0" dirty="0" err="1">
                <a:effectLst/>
                <a:latin typeface="Noto Sans" panose="020B0502040504020204" pitchFamily="34" charset="0"/>
              </a:rPr>
              <a:t>age</a:t>
            </a:r>
            <a:r>
              <a:rPr lang="cs-CZ" b="0" i="0" dirty="0">
                <a:effectLst/>
                <a:latin typeface="Noto Sans" panose="020B0502040504020204" pitchFamily="34" charset="0"/>
              </a:rPr>
              <a:t>.“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4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Slovíčka </a:t>
            </a:r>
            <a:r>
              <a:rPr lang="cs-CZ" b="0" dirty="0"/>
              <a:t>(když nemůžu najít - hledám antonymum!) a</a:t>
            </a:r>
            <a:r>
              <a:rPr lang="cs-CZ" b="1" dirty="0"/>
              <a:t> text</a:t>
            </a:r>
            <a:r>
              <a:rPr lang="cs-CZ" b="0" dirty="0"/>
              <a:t>, zkusit bez koukání, pak kouknout.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Rodinné vazby</a:t>
            </a:r>
            <a:r>
              <a:rPr lang="cs-CZ" b="0" dirty="0"/>
              <a:t> (</a:t>
            </a:r>
            <a:r>
              <a:rPr lang="cs-CZ" b="0" i="1" dirty="0" err="1"/>
              <a:t>paĉjo</a:t>
            </a:r>
            <a:r>
              <a:rPr lang="cs-CZ" b="0" dirty="0"/>
              <a:t> &amp; </a:t>
            </a:r>
            <a:r>
              <a:rPr lang="cs-CZ" b="0" i="1" dirty="0" err="1"/>
              <a:t>panjo</a:t>
            </a:r>
            <a:r>
              <a:rPr lang="cs-CZ" b="0" dirty="0"/>
              <a:t>)+ </a:t>
            </a:r>
            <a:r>
              <a:rPr lang="cs-CZ" b="1" dirty="0"/>
              <a:t>hádej kdo </a:t>
            </a:r>
            <a:r>
              <a:rPr lang="cs-CZ" b="0" dirty="0"/>
              <a:t>(já proti studentům; </a:t>
            </a:r>
            <a:r>
              <a:rPr lang="cs-CZ" b="0" i="1" dirty="0" err="1"/>
              <a:t>lipharo</a:t>
            </a:r>
            <a:r>
              <a:rPr lang="cs-CZ" b="0" i="0" dirty="0"/>
              <a:t>, </a:t>
            </a:r>
            <a:r>
              <a:rPr lang="cs-CZ" b="0" i="1" dirty="0" err="1"/>
              <a:t>barbo</a:t>
            </a:r>
            <a:r>
              <a:rPr lang="cs-CZ" b="0" i="0" dirty="0"/>
              <a:t>, </a:t>
            </a:r>
            <a:r>
              <a:rPr lang="cs-CZ" b="0" i="1" dirty="0" err="1"/>
              <a:t>surhavi</a:t>
            </a:r>
            <a:r>
              <a:rPr lang="cs-CZ" b="0" i="1" dirty="0"/>
              <a:t> </a:t>
            </a:r>
            <a:r>
              <a:rPr lang="cs-CZ" b="0" i="1" dirty="0" err="1"/>
              <a:t>okulvitrojn</a:t>
            </a:r>
            <a:r>
              <a:rPr lang="cs-CZ" b="0" i="1" dirty="0"/>
              <a:t>, </a:t>
            </a:r>
            <a:r>
              <a:rPr lang="cs-CZ" b="0" i="1" dirty="0" err="1"/>
              <a:t>ĉapon</a:t>
            </a:r>
            <a:r>
              <a:rPr lang="cs-CZ" b="0" i="1" dirty="0"/>
              <a:t>;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orelringojn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ruĝajn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rubandojn</a:t>
            </a:r>
            <a:r>
              <a:rPr lang="cs-CZ" b="0" dirty="0"/>
              <a:t>).</a:t>
            </a:r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3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Nejdřív cvičení na opáčko, pak gramatika, pak slovíčka a cvičení. Potom sestavování vět o sobě, můžeme společně (jméno, věk, popis, práce, rodina).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x plus y </a:t>
            </a:r>
            <a:r>
              <a:rPr lang="cs-CZ" dirty="0" err="1"/>
              <a:t>egalas</a:t>
            </a:r>
            <a:r>
              <a:rPr lang="cs-CZ" dirty="0"/>
              <a:t> (</a:t>
            </a:r>
            <a:r>
              <a:rPr lang="cs-CZ" dirty="0" err="1"/>
              <a:t>faras</a:t>
            </a:r>
            <a:r>
              <a:rPr lang="cs-CZ" dirty="0"/>
              <a:t>) z / x kaj y </a:t>
            </a:r>
            <a:r>
              <a:rPr lang="cs-CZ" dirty="0" err="1"/>
              <a:t>estas</a:t>
            </a:r>
            <a:r>
              <a:rPr lang="cs-CZ" dirty="0"/>
              <a:t> z</a:t>
            </a:r>
          </a:p>
          <a:p>
            <a:r>
              <a:rPr lang="cs-CZ" dirty="0"/>
              <a:t>x minus y </a:t>
            </a:r>
            <a:r>
              <a:rPr lang="cs-CZ" dirty="0" err="1"/>
              <a:t>egalas</a:t>
            </a:r>
            <a:r>
              <a:rPr lang="cs-CZ" dirty="0"/>
              <a:t> z / x sen y </a:t>
            </a:r>
            <a:r>
              <a:rPr lang="cs-CZ" dirty="0" err="1"/>
              <a:t>estas</a:t>
            </a:r>
            <a:r>
              <a:rPr lang="cs-CZ" dirty="0"/>
              <a:t> z</a:t>
            </a:r>
          </a:p>
          <a:p>
            <a:r>
              <a:rPr lang="cs-CZ" dirty="0"/>
              <a:t>x-</a:t>
            </a:r>
            <a:r>
              <a:rPr lang="cs-CZ" dirty="0" err="1"/>
              <a:t>foje</a:t>
            </a:r>
            <a:r>
              <a:rPr lang="cs-CZ" dirty="0"/>
              <a:t> y </a:t>
            </a:r>
            <a:r>
              <a:rPr lang="cs-CZ" dirty="0" err="1"/>
              <a:t>egalas</a:t>
            </a:r>
            <a:r>
              <a:rPr lang="cs-CZ" dirty="0"/>
              <a:t> z / x-oble y </a:t>
            </a:r>
            <a:r>
              <a:rPr lang="cs-CZ" dirty="0" err="1"/>
              <a:t>estas</a:t>
            </a:r>
            <a:r>
              <a:rPr lang="cs-CZ" dirty="0"/>
              <a:t> z / x </a:t>
            </a:r>
            <a:r>
              <a:rPr lang="cs-CZ" dirty="0" err="1"/>
              <a:t>obligite</a:t>
            </a:r>
            <a:r>
              <a:rPr lang="cs-CZ" dirty="0"/>
              <a:t> (</a:t>
            </a:r>
            <a:r>
              <a:rPr lang="cs-CZ" dirty="0" err="1"/>
              <a:t>multiplikite</a:t>
            </a:r>
            <a:r>
              <a:rPr lang="cs-CZ" dirty="0"/>
              <a:t>) per x </a:t>
            </a:r>
            <a:r>
              <a:rPr lang="cs-CZ" dirty="0" err="1"/>
              <a:t>estas</a:t>
            </a:r>
            <a:r>
              <a:rPr lang="cs-CZ" dirty="0"/>
              <a:t> z</a:t>
            </a:r>
          </a:p>
          <a:p>
            <a:r>
              <a:rPr lang="cs-CZ" dirty="0"/>
              <a:t>x </a:t>
            </a:r>
            <a:r>
              <a:rPr lang="cs-CZ" dirty="0" err="1"/>
              <a:t>dividite</a:t>
            </a:r>
            <a:r>
              <a:rPr lang="cs-CZ" dirty="0"/>
              <a:t> per y </a:t>
            </a:r>
            <a:r>
              <a:rPr lang="cs-CZ" dirty="0" err="1"/>
              <a:t>faras</a:t>
            </a:r>
            <a:r>
              <a:rPr lang="cs-CZ" dirty="0"/>
              <a:t> z</a:t>
            </a:r>
          </a:p>
          <a:p>
            <a:r>
              <a:rPr lang="cs-CZ" dirty="0"/>
              <a:t> 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Možno </a:t>
            </a:r>
            <a:r>
              <a:rPr lang="cs-CZ" b="0" dirty="0"/>
              <a:t>říct i </a:t>
            </a:r>
            <a:r>
              <a:rPr lang="cs-CZ" b="0" i="1" dirty="0" err="1"/>
              <a:t>hobioj</a:t>
            </a:r>
            <a:r>
              <a:rPr lang="cs-CZ" b="0" i="1" dirty="0"/>
              <a:t>. </a:t>
            </a:r>
            <a:r>
              <a:rPr lang="cs-CZ" b="0" i="0" dirty="0"/>
              <a:t>Podle slovníku i </a:t>
            </a:r>
            <a:r>
              <a:rPr lang="cs-CZ" b="0" i="1" dirty="0" err="1"/>
              <a:t>ĉevaletoj</a:t>
            </a:r>
            <a:r>
              <a:rPr lang="cs-CZ" b="0" i="0" dirty="0"/>
              <a:t>, ale těžko říct.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dirty="0"/>
              <a:t>Žánry hudby:</a:t>
            </a:r>
            <a:r>
              <a:rPr lang="cs-CZ" b="0" i="0" dirty="0"/>
              <a:t>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ĵazo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(metal)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roko</a:t>
            </a:r>
            <a:r>
              <a:rPr lang="cs-CZ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popo</a:t>
            </a:r>
            <a:r>
              <a:rPr lang="cs-CZ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klasika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171D-CDD5-A063-010F-89471DA5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82EF689-9184-8CF1-10AA-EE2A4B3F0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237FE1-774A-CA3C-F9F1-3B37F49C3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Nejdřív dodělat minulou hodinu, pak kalendář, hodiny + na tabuli slovíčka. Harmonogram dne a sestavování vět o sobě, můžeme společně (jméno, věk, popis, práce, rodina).</a:t>
            </a:r>
            <a:endParaRPr lang="en-US" dirty="0"/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9E385BF-6403-BFA0-7255-B3839B26D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4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3AA46-7BED-E1F7-EB5A-F4068E30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16FF30C-4E74-3CCD-1B03-E7CE76748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BAC23A9-A390-2060-E350-B2FACE596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i="1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598A8C-CB80-9FCE-42F0-3C3C4BFC8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AA3C7-459E-4F0E-A853-1738C39D9C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6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0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9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7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3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8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E98B8F-030F-4D94-9126-9E6115F9C14C}" type="datetimeFigureOut">
              <a:rPr lang="en-US" smtClean="0"/>
              <a:t>24/11/12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BDDA8D-61B7-48C4-9CCE-084264562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en.wiktionary.org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zmsoft.cz/eo-slovnik-hron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hyperlink" Target="https://lernu.net/" TargetMode="External"/><Relationship Id="rId9" Type="http://schemas.openxmlformats.org/officeDocument/2006/relationships/hyperlink" Target="https://vortaro.ne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0DD94-8E94-6BAF-FB5E-47ADDE9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12" y="2728479"/>
            <a:ext cx="8262236" cy="1401042"/>
          </a:xfrm>
        </p:spPr>
        <p:txBody>
          <a:bodyPr/>
          <a:lstStyle/>
          <a:p>
            <a:r>
              <a:rPr lang="cs-CZ" dirty="0"/>
              <a:t>LgV35 Esperanto I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547CA1-86B3-2918-480F-4F7DD0F51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21" y="4485766"/>
            <a:ext cx="3251358" cy="568555"/>
          </a:xfrm>
        </p:spPr>
        <p:txBody>
          <a:bodyPr/>
          <a:lstStyle/>
          <a:p>
            <a:r>
              <a:rPr lang="cs-CZ" cap="none" dirty="0"/>
              <a:t>Mgr. Matyáš Foltýn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07202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0DD94-8E94-6BAF-FB5E-47ADDE9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12" y="2728479"/>
            <a:ext cx="8262236" cy="1401042"/>
          </a:xfrm>
        </p:spPr>
        <p:txBody>
          <a:bodyPr/>
          <a:lstStyle/>
          <a:p>
            <a:r>
              <a:rPr lang="cs-CZ" dirty="0"/>
              <a:t>LgV35 Esperanto I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547CA1-86B3-2918-480F-4F7DD0F51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21" y="4485766"/>
            <a:ext cx="3251358" cy="568555"/>
          </a:xfrm>
        </p:spPr>
        <p:txBody>
          <a:bodyPr/>
          <a:lstStyle/>
          <a:p>
            <a:r>
              <a:rPr lang="cs-CZ" cap="none" dirty="0"/>
              <a:t>Mgr. Matyáš Foltýn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1381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DB4E-E2BB-EABE-04E5-659F9617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Online nástroje / </a:t>
            </a:r>
            <a:r>
              <a:rPr lang="cs-CZ" dirty="0" err="1"/>
              <a:t>Interretaj</a:t>
            </a:r>
            <a:r>
              <a:rPr lang="cs-CZ" dirty="0"/>
              <a:t> </a:t>
            </a:r>
            <a:r>
              <a:rPr lang="cs-CZ" dirty="0" err="1"/>
              <a:t>iloj</a:t>
            </a:r>
            <a:endParaRPr lang="en-US" dirty="0"/>
          </a:p>
        </p:txBody>
      </p:sp>
      <p:pic>
        <p:nvPicPr>
          <p:cNvPr id="4" name="Obraz 3" descr="Obraz zawierający tekst, zrzut ekranu, System operacyjny, oprogramowanie&#10;&#10;Opis wygenerowany automatycznie">
            <a:extLst>
              <a:ext uri="{FF2B5EF4-FFF2-40B4-BE49-F238E27FC236}">
                <a16:creationId xmlns:a16="http://schemas.microsoft.com/office/drawing/2014/main" id="{4F75E629-28FA-7B4E-261F-BCB19CA5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9" y="2041452"/>
            <a:ext cx="2049808" cy="41148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F95426A-A067-9402-6010-7A734AFE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27" t="43101" r="40872" b="37519"/>
          <a:stretch/>
        </p:blipFill>
        <p:spPr>
          <a:xfrm>
            <a:off x="3315578" y="2167498"/>
            <a:ext cx="2243469" cy="132907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A1574FC-8444-01A0-A7E9-3F9F6E881E8F}"/>
              </a:ext>
            </a:extLst>
          </p:cNvPr>
          <p:cNvSpPr txBox="1"/>
          <p:nvPr/>
        </p:nvSpPr>
        <p:spPr>
          <a:xfrm>
            <a:off x="3447074" y="3572320"/>
            <a:ext cx="19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https://lernu.net/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2B50057-300A-F773-7D29-C7F41D211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039" y="1736876"/>
            <a:ext cx="7895452" cy="338376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CB51C91-73B2-5124-04BC-8C07837F8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949" y="1967241"/>
            <a:ext cx="3693958" cy="160507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9113EF7-B808-79C8-5428-8B1177AF5B11}"/>
              </a:ext>
            </a:extLst>
          </p:cNvPr>
          <p:cNvSpPr txBox="1"/>
          <p:nvPr/>
        </p:nvSpPr>
        <p:spPr>
          <a:xfrm>
            <a:off x="6988228" y="3572320"/>
            <a:ext cx="3603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https://zmsoft.cz/eo-slovnik-hron/</a:t>
            </a:r>
            <a:endParaRPr lang="en-US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1C4BC5B-C0FF-A3E2-2227-0D7BCDDA1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212" y="4178236"/>
            <a:ext cx="6559473" cy="1451484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A607C8C-33EE-AF66-76D5-E01363FE4FE6}"/>
              </a:ext>
            </a:extLst>
          </p:cNvPr>
          <p:cNvSpPr txBox="1"/>
          <p:nvPr/>
        </p:nvSpPr>
        <p:spPr>
          <a:xfrm>
            <a:off x="5559047" y="5752779"/>
            <a:ext cx="2169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https://vortaro.net/</a:t>
            </a:r>
            <a:endParaRPr lang="en-US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2A840C7B-99E6-34A0-C973-04EE5D152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1447" y="461195"/>
            <a:ext cx="4109103" cy="548090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7CF9B17-E8F0-248E-2FBB-C6DB3B08A8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9518" y="267148"/>
            <a:ext cx="6872963" cy="603706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508F929-9A2F-892A-D8B6-5F9CF9798E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754" y="847959"/>
            <a:ext cx="11185451" cy="5297219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87310CE-5CA6-7014-E896-D1576CA3917F}"/>
              </a:ext>
            </a:extLst>
          </p:cNvPr>
          <p:cNvSpPr txBox="1"/>
          <p:nvPr/>
        </p:nvSpPr>
        <p:spPr>
          <a:xfrm>
            <a:off x="9253758" y="5702783"/>
            <a:ext cx="275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https://en.wiktionary.org/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DB4E-E2BB-EABE-04E5-659F9617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661CED-0166-FF62-0B42-18C0B481A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400" b="1" cap="small" dirty="0"/>
              <a:t>Podstatná a přídavná jména | </a:t>
            </a:r>
            <a:r>
              <a:rPr lang="cs-CZ" sz="2400" b="1" cap="small" dirty="0" err="1"/>
              <a:t>Substantivoj</a:t>
            </a:r>
            <a:r>
              <a:rPr lang="cs-CZ" sz="2400" b="1" cap="small" dirty="0"/>
              <a:t> kaj </a:t>
            </a:r>
            <a:r>
              <a:rPr lang="cs-CZ" sz="2400" b="1" cap="small" dirty="0" err="1"/>
              <a:t>adjektivoj</a:t>
            </a:r>
            <a:r>
              <a:rPr lang="cs-CZ" sz="2400" b="1" cap="small" dirty="0"/>
              <a:t> </a:t>
            </a:r>
          </a:p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Všechna* podstatná jména v esperantu končí na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-o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všechna přídavná jména končí na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-a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Přídavná jména se vždy shodují s podstatným jménem, které modifikují, v čísle a pádu. </a:t>
            </a:r>
            <a:b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Koncovka pro množné číslo je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-j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koncovka pro jediný esperantský pád – akuzativ či čtvrtý pád – je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-n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např.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flavaj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floroj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„žluté květiny“,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vidas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brunan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hundon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„vidím hnědého psa“, </a:t>
            </a:r>
            <a:b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vintrajn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tagojn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estas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malvarmajn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„zimní dny jsou chladné“ atd.</a:t>
            </a:r>
            <a:endParaRPr lang="cs-CZ" sz="2400" dirty="0"/>
          </a:p>
          <a:p>
            <a:pPr algn="ctr"/>
            <a:r>
              <a:rPr lang="cs-CZ" sz="2400" b="1" cap="small" dirty="0"/>
              <a:t>Osobní zájmena | </a:t>
            </a:r>
            <a:r>
              <a:rPr lang="cs-CZ" sz="2400" b="1" cap="small" dirty="0" err="1"/>
              <a:t>Personaj</a:t>
            </a:r>
            <a:r>
              <a:rPr lang="cs-CZ" sz="2400" b="1" cap="small" dirty="0"/>
              <a:t> </a:t>
            </a:r>
            <a:r>
              <a:rPr lang="cs-CZ" sz="2400" b="1" cap="small" dirty="0" err="1"/>
              <a:t>pronomoj</a:t>
            </a:r>
            <a:endParaRPr lang="en-US" sz="2400" b="1" cap="smal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8475AED-B34F-26EF-890C-EE417AE1E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77009"/>
              </p:ext>
            </p:extLst>
          </p:nvPr>
        </p:nvGraphicFramePr>
        <p:xfrm>
          <a:off x="825037" y="4453762"/>
          <a:ext cx="3322085" cy="1252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47">
                  <a:extLst>
                    <a:ext uri="{9D8B030D-6E8A-4147-A177-3AD203B41FA5}">
                      <a16:colId xmlns:a16="http://schemas.microsoft.com/office/drawing/2014/main" val="2631221019"/>
                    </a:ext>
                  </a:extLst>
                </a:gridCol>
                <a:gridCol w="1430819">
                  <a:extLst>
                    <a:ext uri="{9D8B030D-6E8A-4147-A177-3AD203B41FA5}">
                      <a16:colId xmlns:a16="http://schemas.microsoft.com/office/drawing/2014/main" val="3186873743"/>
                    </a:ext>
                  </a:extLst>
                </a:gridCol>
                <a:gridCol w="1430819">
                  <a:extLst>
                    <a:ext uri="{9D8B030D-6E8A-4147-A177-3AD203B41FA5}">
                      <a16:colId xmlns:a16="http://schemas.microsoft.com/office/drawing/2014/main" val="2110313211"/>
                    </a:ext>
                  </a:extLst>
                </a:gridCol>
              </a:tblGrid>
              <a:tr h="313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kern="100">
                          <a:effectLst/>
                        </a:rPr>
                        <a:t> </a:t>
                      </a:r>
                      <a:endParaRPr lang="cs-CZ" sz="19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kern="100">
                          <a:effectLst/>
                        </a:rPr>
                        <a:t>SG</a:t>
                      </a:r>
                      <a:endParaRPr lang="cs-CZ" sz="19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kern="100">
                          <a:effectLst/>
                        </a:rPr>
                        <a:t>PL</a:t>
                      </a:r>
                      <a:endParaRPr lang="cs-CZ" sz="19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extLst>
                  <a:ext uri="{0D108BD9-81ED-4DB2-BD59-A6C34878D82A}">
                    <a16:rowId xmlns:a16="http://schemas.microsoft.com/office/drawing/2014/main" val="4081783900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kern="100">
                          <a:effectLst/>
                        </a:rPr>
                        <a:t>I.</a:t>
                      </a:r>
                      <a:endParaRPr lang="cs-CZ" sz="19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i="1" kern="100" dirty="0">
                          <a:effectLst/>
                        </a:rPr>
                        <a:t>mi</a:t>
                      </a:r>
                      <a:endParaRPr lang="cs-CZ" sz="1900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i="1" kern="100" dirty="0">
                          <a:effectLst/>
                        </a:rPr>
                        <a:t>ni</a:t>
                      </a:r>
                      <a:endParaRPr lang="cs-CZ" sz="1900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extLst>
                  <a:ext uri="{0D108BD9-81ED-4DB2-BD59-A6C34878D82A}">
                    <a16:rowId xmlns:a16="http://schemas.microsoft.com/office/drawing/2014/main" val="491000362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kern="100">
                          <a:effectLst/>
                        </a:rPr>
                        <a:t>II.</a:t>
                      </a:r>
                      <a:endParaRPr lang="cs-CZ" sz="19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i="1" kern="100" dirty="0" err="1">
                          <a:effectLst/>
                        </a:rPr>
                        <a:t>vi</a:t>
                      </a:r>
                      <a:r>
                        <a:rPr lang="cs-CZ" sz="1900" kern="100" dirty="0">
                          <a:effectLst/>
                        </a:rPr>
                        <a:t> (</a:t>
                      </a:r>
                      <a:r>
                        <a:rPr lang="cs-CZ" sz="1900" i="1" kern="100" dirty="0" err="1">
                          <a:effectLst/>
                        </a:rPr>
                        <a:t>ci</a:t>
                      </a:r>
                      <a:r>
                        <a:rPr lang="cs-CZ" sz="1900" kern="100" dirty="0">
                          <a:effectLst/>
                        </a:rPr>
                        <a:t>)</a:t>
                      </a:r>
                      <a:endParaRPr lang="cs-CZ" sz="19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i="1" kern="100" dirty="0" err="1">
                          <a:effectLst/>
                        </a:rPr>
                        <a:t>vi</a:t>
                      </a:r>
                      <a:endParaRPr lang="cs-CZ" sz="1900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extLst>
                  <a:ext uri="{0D108BD9-81ED-4DB2-BD59-A6C34878D82A}">
                    <a16:rowId xmlns:a16="http://schemas.microsoft.com/office/drawing/2014/main" val="378080194"/>
                  </a:ext>
                </a:extLst>
              </a:tr>
              <a:tr h="313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kern="100">
                          <a:effectLst/>
                        </a:rPr>
                        <a:t>III.</a:t>
                      </a:r>
                      <a:endParaRPr lang="cs-CZ" sz="19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i="1" kern="100" dirty="0" err="1">
                          <a:effectLst/>
                        </a:rPr>
                        <a:t>li</a:t>
                      </a:r>
                      <a:r>
                        <a:rPr lang="cs-CZ" sz="1900" kern="100" dirty="0">
                          <a:effectLst/>
                        </a:rPr>
                        <a:t>, </a:t>
                      </a:r>
                      <a:r>
                        <a:rPr lang="cs-CZ" sz="1900" i="1" kern="100" dirty="0" err="1">
                          <a:effectLst/>
                        </a:rPr>
                        <a:t>ŝi</a:t>
                      </a:r>
                      <a:r>
                        <a:rPr lang="cs-CZ" sz="1900" kern="100" dirty="0">
                          <a:effectLst/>
                        </a:rPr>
                        <a:t>, </a:t>
                      </a:r>
                      <a:r>
                        <a:rPr lang="cs-CZ" sz="1900" i="1" kern="100" dirty="0" err="1">
                          <a:effectLst/>
                        </a:rPr>
                        <a:t>ĝi</a:t>
                      </a:r>
                      <a:endParaRPr lang="cs-CZ" sz="1900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900" i="1" kern="100" dirty="0" err="1">
                          <a:effectLst/>
                        </a:rPr>
                        <a:t>ili</a:t>
                      </a:r>
                      <a:endParaRPr lang="cs-CZ" sz="1900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09053" marR="109053" marT="0" marB="0"/>
                </a:tc>
                <a:extLst>
                  <a:ext uri="{0D108BD9-81ED-4DB2-BD59-A6C34878D82A}">
                    <a16:rowId xmlns:a16="http://schemas.microsoft.com/office/drawing/2014/main" val="1828229569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971D2B5-6949-954C-2A8C-D884B202E22B}"/>
              </a:ext>
            </a:extLst>
          </p:cNvPr>
          <p:cNvSpPr txBox="1"/>
          <p:nvPr/>
        </p:nvSpPr>
        <p:spPr>
          <a:xfrm>
            <a:off x="4413504" y="4453762"/>
            <a:ext cx="6742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Esperanto rozlišuje tři osoby a dvě čísla. Ve druhé osobě se nerozlišuje mezi singulárem a plurálem a různými úrovněmi zdvořilosti*. Přivlastňovací zájmena se tvoří adjektivizací, </a:t>
            </a:r>
            <a:b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tj. přidáním 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-a</a:t>
            </a:r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např. </a:t>
            </a:r>
            <a:r>
              <a:rPr lang="cs-CZ" sz="20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mia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hundo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„můj pes“.</a:t>
            </a:r>
          </a:p>
        </p:txBody>
      </p:sp>
    </p:spTree>
    <p:extLst>
      <p:ext uri="{BB962C8B-B14F-4D97-AF65-F5344CB8AC3E}">
        <p14:creationId xmlns:p14="http://schemas.microsoft.com/office/powerpoint/2010/main" val="251926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DB4E-E2BB-EABE-04E5-659F9617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328ED4-44CD-963D-2F3A-DD06F8A7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400" b="1" cap="small" dirty="0"/>
              <a:t>Slovesa | </a:t>
            </a:r>
            <a:r>
              <a:rPr lang="cs-CZ" sz="2400" b="1" cap="small" dirty="0" err="1"/>
              <a:t>Verboj</a:t>
            </a:r>
            <a:endParaRPr lang="en-US" sz="2400" b="1" cap="small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B6B2366-A66D-282F-81F9-C39732180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16192"/>
              </p:ext>
            </p:extLst>
          </p:nvPr>
        </p:nvGraphicFramePr>
        <p:xfrm>
          <a:off x="463296" y="2725324"/>
          <a:ext cx="4559808" cy="265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696">
                  <a:extLst>
                    <a:ext uri="{9D8B030D-6E8A-4147-A177-3AD203B41FA5}">
                      <a16:colId xmlns:a16="http://schemas.microsoft.com/office/drawing/2014/main" val="1876968059"/>
                    </a:ext>
                  </a:extLst>
                </a:gridCol>
                <a:gridCol w="2705112">
                  <a:extLst>
                    <a:ext uri="{9D8B030D-6E8A-4147-A177-3AD203B41FA5}">
                      <a16:colId xmlns:a16="http://schemas.microsoft.com/office/drawing/2014/main" val="1547406334"/>
                    </a:ext>
                  </a:extLst>
                </a:gridCol>
              </a:tblGrid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>
                          <a:effectLst/>
                        </a:rPr>
                        <a:t>infinitiv</a:t>
                      </a:r>
                      <a:endParaRPr lang="cs-CZ" sz="20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b="0" i="1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manĝ</a:t>
                      </a:r>
                      <a:r>
                        <a:rPr lang="cs-CZ" sz="2000" b="1" i="1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cs-CZ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„jíst“</a:t>
                      </a:r>
                    </a:p>
                  </a:txBody>
                  <a:tcPr marL="115775" marR="115775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915453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>
                          <a:effectLst/>
                        </a:rPr>
                        <a:t>přít. čas</a:t>
                      </a:r>
                      <a:endParaRPr lang="cs-CZ" sz="20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as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06501228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>
                          <a:effectLst/>
                        </a:rPr>
                        <a:t>min. čas</a:t>
                      </a:r>
                      <a:endParaRPr lang="cs-CZ" sz="20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is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extLst>
                  <a:ext uri="{0D108BD9-81ED-4DB2-BD59-A6C34878D82A}">
                    <a16:rowId xmlns:a16="http://schemas.microsoft.com/office/drawing/2014/main" val="1039116399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>
                          <a:effectLst/>
                        </a:rPr>
                        <a:t>bud. čas</a:t>
                      </a:r>
                      <a:endParaRPr lang="cs-CZ" sz="20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os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extLst>
                  <a:ext uri="{0D108BD9-81ED-4DB2-BD59-A6C34878D82A}">
                    <a16:rowId xmlns:a16="http://schemas.microsoft.com/office/drawing/2014/main" val="5550265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>
                          <a:effectLst/>
                        </a:rPr>
                        <a:t>podm. zp.</a:t>
                      </a:r>
                      <a:endParaRPr lang="cs-CZ" sz="20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us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extLst>
                  <a:ext uri="{0D108BD9-81ED-4DB2-BD59-A6C34878D82A}">
                    <a16:rowId xmlns:a16="http://schemas.microsoft.com/office/drawing/2014/main" val="532115453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>
                          <a:effectLst/>
                        </a:rPr>
                        <a:t>rozkaz. zp.</a:t>
                      </a:r>
                      <a:endParaRPr lang="cs-CZ" sz="20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u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extLst>
                  <a:ext uri="{0D108BD9-81ED-4DB2-BD59-A6C34878D82A}">
                    <a16:rowId xmlns:a16="http://schemas.microsoft.com/office/drawing/2014/main" val="1719416647"/>
                  </a:ext>
                </a:extLst>
              </a:tr>
              <a:tr h="312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 dirty="0">
                          <a:effectLst/>
                        </a:rPr>
                        <a:t>akt. </a:t>
                      </a:r>
                      <a:r>
                        <a:rPr lang="cs-CZ" sz="2000" kern="100" dirty="0" err="1">
                          <a:effectLst/>
                        </a:rPr>
                        <a:t>příč</a:t>
                      </a:r>
                      <a:r>
                        <a:rPr lang="cs-CZ" sz="2000" kern="100" dirty="0">
                          <a:effectLst/>
                        </a:rPr>
                        <a:t>.</a:t>
                      </a:r>
                      <a:endParaRPr lang="cs-CZ" sz="20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anta</a:t>
                      </a:r>
                      <a:r>
                        <a:rPr lang="cs-CZ" sz="2000" kern="100" dirty="0">
                          <a:effectLst/>
                        </a:rPr>
                        <a:t>, </a:t>
                      </a:r>
                      <a:r>
                        <a:rPr lang="cs-CZ" sz="2000" b="1" i="1" kern="100" dirty="0">
                          <a:effectLst/>
                        </a:rPr>
                        <a:t>-</a:t>
                      </a:r>
                      <a:r>
                        <a:rPr lang="cs-CZ" sz="2000" b="1" i="1" kern="100" dirty="0" err="1">
                          <a:effectLst/>
                        </a:rPr>
                        <a:t>inta</a:t>
                      </a:r>
                      <a:r>
                        <a:rPr lang="cs-CZ" sz="2000" kern="100" dirty="0">
                          <a:effectLst/>
                        </a:rPr>
                        <a:t>, </a:t>
                      </a:r>
                      <a:r>
                        <a:rPr lang="cs-CZ" sz="2000" i="1" kern="100" dirty="0">
                          <a:effectLst/>
                        </a:rPr>
                        <a:t>-</a:t>
                      </a:r>
                      <a:r>
                        <a:rPr lang="cs-CZ" sz="2000" b="1" i="1" kern="100" dirty="0" err="1">
                          <a:effectLst/>
                        </a:rPr>
                        <a:t>onta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extLst>
                  <a:ext uri="{0D108BD9-81ED-4DB2-BD59-A6C34878D82A}">
                    <a16:rowId xmlns:a16="http://schemas.microsoft.com/office/drawing/2014/main" val="564621665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00">
                          <a:effectLst/>
                        </a:rPr>
                        <a:t>pas. příč</a:t>
                      </a:r>
                      <a:endParaRPr lang="cs-CZ" sz="2000" kern="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00" dirty="0" err="1">
                          <a:effectLst/>
                        </a:rPr>
                        <a:t>manĝ</a:t>
                      </a:r>
                      <a:r>
                        <a:rPr lang="cs-CZ" sz="2000" b="1" i="1" kern="100" dirty="0" err="1">
                          <a:effectLst/>
                        </a:rPr>
                        <a:t>ata</a:t>
                      </a:r>
                      <a:r>
                        <a:rPr lang="cs-CZ" sz="2000" kern="100" dirty="0">
                          <a:effectLst/>
                        </a:rPr>
                        <a:t>, </a:t>
                      </a:r>
                      <a:r>
                        <a:rPr lang="cs-CZ" sz="2000" b="1" i="1" kern="100" dirty="0">
                          <a:effectLst/>
                        </a:rPr>
                        <a:t>-</a:t>
                      </a:r>
                      <a:r>
                        <a:rPr lang="cs-CZ" sz="2000" b="1" i="1" kern="100" dirty="0" err="1">
                          <a:effectLst/>
                        </a:rPr>
                        <a:t>ita</a:t>
                      </a:r>
                      <a:r>
                        <a:rPr lang="cs-CZ" sz="2000" kern="100" dirty="0">
                          <a:effectLst/>
                        </a:rPr>
                        <a:t>, </a:t>
                      </a:r>
                      <a:r>
                        <a:rPr lang="cs-CZ" sz="2000" b="1" kern="100" dirty="0">
                          <a:effectLst/>
                        </a:rPr>
                        <a:t>-</a:t>
                      </a:r>
                      <a:r>
                        <a:rPr lang="cs-CZ" sz="2000" b="1" i="1" kern="100" dirty="0" err="1">
                          <a:effectLst/>
                        </a:rPr>
                        <a:t>ota</a:t>
                      </a:r>
                      <a:endParaRPr lang="cs-CZ" sz="2000" b="1" i="1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115775" marR="115775" marT="0" marB="0"/>
                </a:tc>
                <a:extLst>
                  <a:ext uri="{0D108BD9-81ED-4DB2-BD59-A6C34878D82A}">
                    <a16:rowId xmlns:a16="http://schemas.microsoft.com/office/drawing/2014/main" val="41588959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F38F3A99-BEBE-B93B-0926-B8C7ACB2ED38}"/>
              </a:ext>
            </a:extLst>
          </p:cNvPr>
          <p:cNvSpPr txBox="1"/>
          <p:nvPr/>
        </p:nvSpPr>
        <p:spPr>
          <a:xfrm>
            <a:off x="5498592" y="2338866"/>
            <a:ext cx="5815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Esperantská slovesa 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NErozlišují</a:t>
            </a:r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mezi osobami (ta musí proto být vždy* vyjádřena!) a časují se pouze do tří časů ve způsobu oznamovacím, dvou dalších způsobů v každém po jednom tvaru a dvou typů příčestí.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EFA42CE-F53D-28E4-26C7-D99320F6BA75}"/>
              </a:ext>
            </a:extLst>
          </p:cNvPr>
          <p:cNvSpPr txBox="1"/>
          <p:nvPr/>
        </p:nvSpPr>
        <p:spPr>
          <a:xfrm>
            <a:off x="5498592" y="3857414"/>
            <a:ext cx="5815584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Podobně jako moderní čeština zpravidla nerozlišuje mezi přítomným a minulým podmiňovacím způsobem, např. 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 mi </a:t>
            </a:r>
            <a:r>
              <a:rPr lang="cs-CZ" sz="20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estus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riĉa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mi </a:t>
            </a:r>
            <a:r>
              <a:rPr lang="cs-CZ" sz="20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aĉetus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sportaŭton</a:t>
            </a:r>
            <a:r>
              <a:rPr lang="cs-CZ" sz="20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0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„Kdybych (býval byl) bohatý, koupil bych si sporťák.“</a:t>
            </a:r>
          </a:p>
          <a:p>
            <a:pPr algn="ctr"/>
            <a:r>
              <a:rPr lang="cs-CZ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Rozkaz. způsob se dá použít na všechny osoby, tj. </a:t>
            </a:r>
            <a:br>
              <a:rPr lang="cs-CZ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0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Ni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iru</a:t>
            </a:r>
            <a:r>
              <a:rPr lang="cs-CZ" sz="20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! </a:t>
            </a:r>
            <a:r>
              <a:rPr lang="cs-CZ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„Pojďme!“,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</a:t>
            </a:r>
            <a:r>
              <a:rPr lang="cs-CZ" sz="20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aĉetu</a:t>
            </a:r>
            <a:r>
              <a:rPr lang="cs-CZ" sz="20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ajlon</a:t>
            </a:r>
            <a:r>
              <a:rPr lang="cs-CZ" sz="20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! </a:t>
            </a:r>
            <a:r>
              <a:rPr lang="cs-CZ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„Ať koupí česnek!“ aj.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280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E119E8-D90D-1B04-E455-0098C7BF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DE00F-90FA-EEDF-A166-3DA8B40B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7802"/>
          </a:xfrm>
        </p:spPr>
        <p:txBody>
          <a:bodyPr>
            <a:normAutofit/>
          </a:bodyPr>
          <a:lstStyle/>
          <a:p>
            <a:pPr algn="ctr"/>
            <a:r>
              <a:rPr lang="cs-CZ" sz="2400" b="1" cap="small" dirty="0"/>
              <a:t>Příslovce | </a:t>
            </a:r>
            <a:r>
              <a:rPr lang="cs-CZ" sz="2400" b="1" cap="small" dirty="0" err="1"/>
              <a:t>Adverboj</a:t>
            </a:r>
            <a:endParaRPr lang="cs-CZ" sz="2400" b="1" cap="small" dirty="0"/>
          </a:p>
          <a:p>
            <a:pPr algn="ctr"/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Příslovce se dělí do dvou typů – pravé a nepravé. Zatímco nepravé příslovce téměř vždy končí na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-e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pravé mají koncovky různé, těmi jsou např.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„zde“,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for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„pryč“,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ankoraŭ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„stále, ještě“, </a:t>
            </a:r>
            <a:b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baldaŭ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„brzy“,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hodiaŭ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„dnes“,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hieraŭ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„včera“,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morgaŭ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„zítra“, </a:t>
            </a:r>
            <a:r>
              <a:rPr lang="cs-CZ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jam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„už“,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ĵus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„právě“,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nun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„nyní“,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plu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„dále; více“,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tuj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„ihned“,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almenaŭ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„přinejmenším, aspoň“,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ankaŭ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„též“,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apenaŭ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„sotva“,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kvazaŭ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„jakoby“,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nur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„jen“,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preskaŭ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„téměř, </a:t>
            </a:r>
            <a:r>
              <a:rPr lang="cs-CZ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circa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“,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tre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„velmi“ a </a:t>
            </a:r>
            <a:r>
              <a:rPr lang="cs-CZ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</a:t>
            </a:r>
            <a:r>
              <a:rPr lang="cs-CZ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„příliš“.</a:t>
            </a:r>
          </a:p>
          <a:p>
            <a:pPr algn="ctr"/>
            <a:r>
              <a:rPr lang="cs-CZ" sz="2400" b="1" cap="small" dirty="0"/>
              <a:t>Pozn. | Noto</a:t>
            </a:r>
          </a:p>
          <a:p>
            <a:pPr algn="ctr"/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Derivace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umožňuje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z v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podstatě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jakéhokoliv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slova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vytvořit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jiný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slovní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druh</a:t>
            </a:r>
            <a:r>
              <a:rPr lang="en-US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endParaRPr lang="cs-CZ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ctr"/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amiko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„přítel“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amika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„přátelský“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amiki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„přátelit se“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amike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„přátelsky“</a:t>
            </a:r>
            <a:b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alto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„výška“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alta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</a:t>
            </a:r>
            <a:r>
              <a:rPr lang="cs-CZ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výsoký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alti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„být vysoký“ &gt; 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alte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„vysoce“</a:t>
            </a:r>
            <a:b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urbo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„město“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urba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„městský“ &gt; 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urbi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„???“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urbe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„ve městě; </a:t>
            </a:r>
            <a:r>
              <a:rPr lang="cs-CZ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městsky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“</a:t>
            </a:r>
            <a:b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aĝo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„věk“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aĝa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„[x let] starý“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aĝi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„být [x let] starý“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&gt; </a:t>
            </a:r>
            <a:r>
              <a:rPr lang="cs-CZ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aĝe</a:t>
            </a:r>
            <a:r>
              <a:rPr lang="cs-CZ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</a:t>
            </a:r>
            <a:r>
              <a:rPr lang="cs-CZ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 [daném] věku“</a:t>
            </a:r>
          </a:p>
        </p:txBody>
      </p:sp>
    </p:spTree>
    <p:extLst>
      <p:ext uri="{BB962C8B-B14F-4D97-AF65-F5344CB8AC3E}">
        <p14:creationId xmlns:p14="http://schemas.microsoft.com/office/powerpoint/2010/main" val="370213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DB4E-E2BB-EABE-04E5-659F9617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téma | </a:t>
            </a:r>
            <a:r>
              <a:rPr lang="cs-CZ" dirty="0" err="1"/>
              <a:t>Hodiaŭa</a:t>
            </a:r>
            <a:r>
              <a:rPr lang="cs-CZ" dirty="0"/>
              <a:t> </a:t>
            </a:r>
            <a:r>
              <a:rPr lang="cs-CZ" dirty="0" err="1"/>
              <a:t>temo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78638-827E-EDDA-C9BC-01C62F8C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3200" b="1" cap="small" dirty="0"/>
              <a:t>Já a moje rodina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(rodina, povolání) </a:t>
            </a:r>
          </a:p>
          <a:p>
            <a:pPr algn="ctr"/>
            <a:r>
              <a:rPr lang="cs-CZ" sz="3200" b="1" cap="small" dirty="0"/>
              <a:t>Mi kaj </a:t>
            </a:r>
            <a:r>
              <a:rPr lang="cs-CZ" sz="3200" b="1" cap="small" dirty="0" err="1"/>
              <a:t>mia</a:t>
            </a:r>
            <a:r>
              <a:rPr lang="cs-CZ" sz="3200" b="1" cap="small" dirty="0"/>
              <a:t> </a:t>
            </a:r>
            <a:r>
              <a:rPr lang="cs-CZ" sz="3200" b="1" cap="small" dirty="0" err="1"/>
              <a:t>familio</a:t>
            </a:r>
            <a:r>
              <a:rPr lang="cs-CZ" sz="3200" b="1" cap="small" dirty="0"/>
              <a:t> 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familio</a:t>
            </a:r>
            <a:r>
              <a:rPr lang="cs-CZ" dirty="0"/>
              <a:t>, </a:t>
            </a:r>
            <a:r>
              <a:rPr lang="cs-CZ" dirty="0" err="1"/>
              <a:t>profesioj</a:t>
            </a:r>
            <a:r>
              <a:rPr lang="cs-CZ" dirty="0"/>
              <a:t>) </a:t>
            </a:r>
          </a:p>
          <a:p>
            <a:pPr algn="ctr">
              <a:spcBef>
                <a:spcPts val="600"/>
              </a:spcBef>
            </a:pP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73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468A810-A008-F550-1053-C611DADF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758952"/>
            <a:ext cx="1078992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Dankon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ĝis la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revido</a:t>
            </a: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4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0DD94-8E94-6BAF-FB5E-47ADDE98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12" y="2728479"/>
            <a:ext cx="8262236" cy="1401042"/>
          </a:xfrm>
        </p:spPr>
        <p:txBody>
          <a:bodyPr/>
          <a:lstStyle/>
          <a:p>
            <a:r>
              <a:rPr lang="cs-CZ" dirty="0"/>
              <a:t>LgV35 Esperanto I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547CA1-86B3-2918-480F-4F7DD0F51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21" y="4485766"/>
            <a:ext cx="3251358" cy="568555"/>
          </a:xfrm>
        </p:spPr>
        <p:txBody>
          <a:bodyPr/>
          <a:lstStyle/>
          <a:p>
            <a:r>
              <a:rPr lang="cs-CZ" cap="none" dirty="0"/>
              <a:t>Mgr. Matyáš Foltýn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58438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10D9C-8066-4442-7BD9-AAAC5480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| </a:t>
            </a:r>
            <a:r>
              <a:rPr lang="cs-CZ" dirty="0" err="1"/>
              <a:t>Ripetado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3F1B30-BA1C-0491-7D0C-FE7F2AAB5F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>
            <a:normAutofit fontScale="92500" lnSpcReduction="10000"/>
          </a:bodyPr>
          <a:lstStyle/>
          <a:p>
            <a:pPr algn="ctr"/>
            <a:r>
              <a:rPr lang="en-US" b="1" dirty="0"/>
              <a:t>4+3=x</a:t>
            </a:r>
          </a:p>
          <a:p>
            <a:pPr algn="ctr"/>
            <a:r>
              <a:rPr lang="en-US" b="1" dirty="0"/>
              <a:t>8+9=x</a:t>
            </a:r>
          </a:p>
          <a:p>
            <a:pPr algn="ctr"/>
            <a:r>
              <a:rPr lang="en-US" b="1" dirty="0"/>
              <a:t>5+12=x</a:t>
            </a:r>
          </a:p>
          <a:p>
            <a:pPr algn="ctr"/>
            <a:r>
              <a:rPr lang="en-US" b="1" dirty="0"/>
              <a:t>18+16=x</a:t>
            </a:r>
          </a:p>
          <a:p>
            <a:pPr algn="ctr"/>
            <a:r>
              <a:rPr lang="en-US" b="1" dirty="0"/>
              <a:t>23+17=x</a:t>
            </a:r>
          </a:p>
          <a:p>
            <a:pPr algn="ctr"/>
            <a:r>
              <a:rPr lang="en-US" b="1" dirty="0"/>
              <a:t>54-12=x</a:t>
            </a:r>
          </a:p>
          <a:p>
            <a:pPr algn="ctr"/>
            <a:r>
              <a:rPr lang="en-US" b="1" dirty="0"/>
              <a:t>81-24=x</a:t>
            </a:r>
          </a:p>
          <a:p>
            <a:pPr algn="ctr"/>
            <a:r>
              <a:rPr lang="en-US" b="1" dirty="0"/>
              <a:t>124-65=x</a:t>
            </a:r>
          </a:p>
          <a:p>
            <a:pPr algn="ctr"/>
            <a:r>
              <a:rPr lang="en-US" b="1" dirty="0"/>
              <a:t>682-169=x</a:t>
            </a:r>
          </a:p>
          <a:p>
            <a:pPr algn="ctr"/>
            <a:r>
              <a:rPr lang="en-US" b="1" dirty="0"/>
              <a:t>1931-81=x</a:t>
            </a:r>
          </a:p>
          <a:p>
            <a:pPr algn="ctr"/>
            <a:r>
              <a:rPr lang="en-US" b="1" dirty="0"/>
              <a:t>4*8=x</a:t>
            </a:r>
          </a:p>
          <a:p>
            <a:pPr algn="ctr"/>
            <a:r>
              <a:rPr lang="en-US" b="1" dirty="0"/>
              <a:t>3*6=x</a:t>
            </a:r>
          </a:p>
          <a:p>
            <a:pPr algn="ctr"/>
            <a:r>
              <a:rPr lang="en-US" b="1" dirty="0"/>
              <a:t>5*9=x</a:t>
            </a:r>
          </a:p>
          <a:p>
            <a:pPr algn="ctr"/>
            <a:r>
              <a:rPr lang="en-US" b="1" dirty="0"/>
              <a:t>7*2=x</a:t>
            </a:r>
          </a:p>
          <a:p>
            <a:pPr algn="ctr"/>
            <a:r>
              <a:rPr lang="en-US" b="1" dirty="0"/>
              <a:t>1*10=x</a:t>
            </a:r>
          </a:p>
          <a:p>
            <a:pPr algn="ctr"/>
            <a:r>
              <a:rPr lang="en-US" b="1" dirty="0"/>
              <a:t>25/5=x</a:t>
            </a:r>
          </a:p>
          <a:p>
            <a:pPr algn="ctr"/>
            <a:r>
              <a:rPr lang="en-US" b="1" dirty="0"/>
              <a:t>21/7=x</a:t>
            </a:r>
          </a:p>
          <a:p>
            <a:pPr algn="ctr"/>
            <a:r>
              <a:rPr lang="en-US" b="1" dirty="0"/>
              <a:t>72/9=x</a:t>
            </a:r>
          </a:p>
          <a:p>
            <a:pPr algn="ctr"/>
            <a:r>
              <a:rPr lang="en-US" b="1" dirty="0"/>
              <a:t>18/3=x</a:t>
            </a:r>
          </a:p>
          <a:p>
            <a:pPr algn="ctr"/>
            <a:r>
              <a:rPr lang="en-US" b="1" dirty="0"/>
              <a:t>110/11=x</a:t>
            </a:r>
          </a:p>
        </p:txBody>
      </p:sp>
      <p:pic>
        <p:nvPicPr>
          <p:cNvPr id="6" name="Symbol zastępczy zawartości 5" descr="The family tree names | PDF">
            <a:extLst>
              <a:ext uri="{FF2B5EF4-FFF2-40B4-BE49-F238E27FC236}">
                <a16:creationId xmlns:a16="http://schemas.microsoft.com/office/drawing/2014/main" id="{14FA3C87-DAC2-7857-FBBD-D0D6DD21B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6" y="1846263"/>
            <a:ext cx="3639309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9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21D56-E23D-D37A-DDA2-F784AEC1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afixy | La plej </a:t>
            </a:r>
            <a:r>
              <a:rPr lang="cs-CZ" dirty="0" err="1"/>
              <a:t>oftaj</a:t>
            </a:r>
            <a:r>
              <a:rPr lang="cs-CZ" dirty="0"/>
              <a:t> </a:t>
            </a:r>
            <a:r>
              <a:rPr lang="cs-CZ" dirty="0" err="1"/>
              <a:t>deriviloj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B050D3-3917-7879-5590-B84C83EE1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2145792"/>
            <a:ext cx="3511296" cy="3962400"/>
          </a:xfrm>
        </p:spPr>
        <p:txBody>
          <a:bodyPr numCol="4">
            <a:normAutofit/>
          </a:bodyPr>
          <a:lstStyle/>
          <a:p>
            <a:pPr algn="ctr"/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bo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dis-</a:t>
            </a:r>
          </a:p>
          <a:p>
            <a:pPr algn="ctr"/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ek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eks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fi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ge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mal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mis-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pra-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re-</a:t>
            </a:r>
            <a:endParaRPr lang="cs-CZ" sz="1400" b="1" i="1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aĉ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-ad-</a:t>
            </a:r>
          </a:p>
          <a:p>
            <a:pPr algn="ctr"/>
            <a:r>
              <a:rPr lang="en-US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en-US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aĵ</a:t>
            </a:r>
            <a:r>
              <a:rPr lang="en-US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-ano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-ar-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ĉjo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ebl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ec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-eg-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ejo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ema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-end-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ero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estr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-et-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ido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igi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iĝ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ilo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-in-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inda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ing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ist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njo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obl</a:t>
            </a:r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-on-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-op-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cs-CZ" sz="1400" b="1" i="1" dirty="0" err="1">
                <a:solidFill>
                  <a:srgbClr val="202122"/>
                </a:solidFill>
                <a:latin typeface="Arial" panose="020B0604020202020204" pitchFamily="34" charset="0"/>
              </a:rPr>
              <a:t>ujo</a:t>
            </a:r>
            <a:endParaRPr lang="cs-CZ" sz="1400" b="1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-ul-</a:t>
            </a:r>
          </a:p>
          <a:p>
            <a:pPr algn="ctr"/>
            <a:r>
              <a:rPr lang="cs-CZ" sz="1400" b="1" i="1" dirty="0">
                <a:solidFill>
                  <a:srgbClr val="202122"/>
                </a:solidFill>
                <a:latin typeface="Arial" panose="020B0604020202020204" pitchFamily="34" charset="0"/>
              </a:rPr>
              <a:t>-um-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E29872-B9AA-068E-0E16-AF7722DCF3E2}"/>
              </a:ext>
            </a:extLst>
          </p:cNvPr>
          <p:cNvSpPr txBox="1"/>
          <p:nvPr/>
        </p:nvSpPr>
        <p:spPr>
          <a:xfrm>
            <a:off x="3938016" y="1927967"/>
            <a:ext cx="73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Esperanto hojně využívá řadu afixů, převážně sufixů, k vytváření nových slov z kořene, který v esperantu již existuje, aby se tak obešla potřeba opisu nebo přejímání, např.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belega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×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bela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malsanulejo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×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hospitalo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atd.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C2E3B8-E8B1-3647-FC8F-ADE68D825313}"/>
              </a:ext>
            </a:extLst>
          </p:cNvPr>
          <p:cNvSpPr txBox="1"/>
          <p:nvPr/>
        </p:nvSpPr>
        <p:spPr>
          <a:xfrm>
            <a:off x="3938016" y="3041904"/>
            <a:ext cx="7388352" cy="304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Část afixů může fungovat i sama o sobě (příp. se i vzájemně kombinovat), jakožto plnovýznamová slova.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Na příklad: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ek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!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„do toho, začneme“,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eksa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„bývalý“,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fia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„hanebný“, </a:t>
            </a:r>
            <a:b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malo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„opak“, 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mise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„nesprávně“,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ree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„znovu, opětovně“,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aĉa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„ošklivý, hnusný“,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aĵo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„věc; záležitost“,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ada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„trvající“, 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ano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„člen“,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„stádo; skupina; set“, </a:t>
            </a:r>
            <a:b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eble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„možná, asi“,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ege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„velmi, převelice“,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ejo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„místo“,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estraro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„správní rada“,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eta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„drobný, titěrný“,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ido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„potomek, mládě, dítě“,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igi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„způsobit“,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iĝi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„stát se“,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„nástroj“,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„samice“,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inda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„hoden“,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ingo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„pouzdro, obal“, 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ono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„zlomek“,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ujo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„nádoba“,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ulo</a:t>
            </a:r>
            <a:r>
              <a:rPr lang="cs-CZ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„člověk, individuum“…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BE7E38-EC61-45DA-B6CA-DA4F373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1FE620-42E7-4E7C-8CCB-019300A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269875">
              <a:buFont typeface="Arial" panose="020B0604020202020204" pitchFamily="34" charset="0"/>
              <a:buChar char="•"/>
            </a:pPr>
            <a:r>
              <a:rPr lang="cs-CZ" sz="3200" dirty="0"/>
              <a:t>náplň předmětu + materiály</a:t>
            </a:r>
          </a:p>
          <a:p>
            <a:pPr marL="446088" indent="-269875">
              <a:buFont typeface="Arial" panose="020B0604020202020204" pitchFamily="34" charset="0"/>
              <a:buChar char="•"/>
            </a:pPr>
            <a:r>
              <a:rPr lang="cs-CZ" sz="3200" dirty="0"/>
              <a:t>absence</a:t>
            </a:r>
          </a:p>
          <a:p>
            <a:pPr marL="446088" indent="-269875">
              <a:buFont typeface="Arial" panose="020B0604020202020204" pitchFamily="34" charset="0"/>
              <a:buChar char="•"/>
            </a:pPr>
            <a:r>
              <a:rPr lang="cs-CZ" sz="3200" dirty="0"/>
              <a:t>zakončení</a:t>
            </a:r>
          </a:p>
          <a:p>
            <a:pPr marL="720725" lvl="1" indent="-269875">
              <a:buFont typeface="Arial" panose="020B0604020202020204" pitchFamily="34" charset="0"/>
              <a:buChar char="•"/>
            </a:pPr>
            <a:r>
              <a:rPr lang="cs-CZ" sz="2800" dirty="0"/>
              <a:t>prezentace, krátký text, kolokvium</a:t>
            </a:r>
          </a:p>
          <a:p>
            <a:pPr marL="446088" indent="-269875">
              <a:buFont typeface="Arial" panose="020B0604020202020204" pitchFamily="34" charset="0"/>
              <a:buChar char="•"/>
            </a:pPr>
            <a:r>
              <a:rPr lang="cs-CZ" sz="3200" dirty="0"/>
              <a:t>konzultace</a:t>
            </a:r>
          </a:p>
        </p:txBody>
      </p:sp>
    </p:spTree>
    <p:extLst>
      <p:ext uri="{BB962C8B-B14F-4D97-AF65-F5344CB8AC3E}">
        <p14:creationId xmlns:p14="http://schemas.microsoft.com/office/powerpoint/2010/main" val="41516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4DB4E-E2BB-EABE-04E5-659F9617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téma | </a:t>
            </a:r>
            <a:r>
              <a:rPr lang="cs-CZ" dirty="0" err="1"/>
              <a:t>Hodiaŭa</a:t>
            </a:r>
            <a:r>
              <a:rPr lang="cs-CZ" dirty="0"/>
              <a:t> </a:t>
            </a:r>
            <a:r>
              <a:rPr lang="cs-CZ" dirty="0" err="1"/>
              <a:t>temo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78638-827E-EDDA-C9BC-01C62F8C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3200" b="1" cap="small" dirty="0"/>
              <a:t>Moje koníčky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(sporty, hudba, knihy, hry) </a:t>
            </a:r>
          </a:p>
          <a:p>
            <a:pPr algn="ctr"/>
            <a:r>
              <a:rPr lang="cs-CZ" sz="3200" b="1" cap="small" dirty="0" err="1"/>
              <a:t>Miaj</a:t>
            </a:r>
            <a:r>
              <a:rPr lang="cs-CZ" sz="3200" b="1" cap="small" dirty="0"/>
              <a:t> </a:t>
            </a:r>
            <a:r>
              <a:rPr lang="cs-CZ" sz="3200" b="1" cap="small" dirty="0" err="1"/>
              <a:t>ŝatokupoj</a:t>
            </a:r>
            <a:r>
              <a:rPr lang="cs-CZ" sz="3200" b="1" cap="small" dirty="0"/>
              <a:t> 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sportoj</a:t>
            </a:r>
            <a:r>
              <a:rPr lang="cs-CZ" dirty="0"/>
              <a:t>, muziko, </a:t>
            </a:r>
            <a:r>
              <a:rPr lang="cs-CZ" dirty="0" err="1"/>
              <a:t>libroj</a:t>
            </a:r>
            <a:r>
              <a:rPr lang="cs-CZ" dirty="0"/>
              <a:t>, </a:t>
            </a:r>
            <a:r>
              <a:rPr lang="cs-CZ" dirty="0" err="1"/>
              <a:t>ludoj</a:t>
            </a:r>
            <a:r>
              <a:rPr lang="cs-CZ" dirty="0"/>
              <a:t>) </a:t>
            </a:r>
          </a:p>
          <a:p>
            <a:pPr algn="ctr">
              <a:spcBef>
                <a:spcPts val="600"/>
              </a:spcBef>
            </a:pP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80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468A810-A008-F550-1053-C611DADF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758952"/>
            <a:ext cx="1078992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Dank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</a:t>
            </a: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 via </a:t>
            </a:r>
            <a:r>
              <a:rPr lang="cs-CZ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atento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ĝis la!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5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F5CBE-8008-CC8A-3379-B2D63B02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79A39-7ABD-81BD-9743-EB92524EB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12" y="2728479"/>
            <a:ext cx="8262236" cy="1401042"/>
          </a:xfrm>
        </p:spPr>
        <p:txBody>
          <a:bodyPr/>
          <a:lstStyle/>
          <a:p>
            <a:r>
              <a:rPr lang="cs-CZ" dirty="0"/>
              <a:t>LgV35 Esperanto I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75DC94-B715-C0AE-2657-0F20CE95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21" y="4485766"/>
            <a:ext cx="3251358" cy="568555"/>
          </a:xfrm>
        </p:spPr>
        <p:txBody>
          <a:bodyPr/>
          <a:lstStyle/>
          <a:p>
            <a:r>
              <a:rPr lang="cs-CZ" cap="none" dirty="0"/>
              <a:t>Mgr. Matyáš Foltýn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80487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D8AF-C72A-93CD-28A4-98F4FAE48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F92A1-BE16-31AA-4EEE-5BBE2F2B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téma | </a:t>
            </a:r>
            <a:r>
              <a:rPr lang="cs-CZ" dirty="0" err="1"/>
              <a:t>Hodiaŭa</a:t>
            </a:r>
            <a:r>
              <a:rPr lang="cs-CZ" dirty="0"/>
              <a:t> </a:t>
            </a:r>
            <a:r>
              <a:rPr lang="cs-CZ" dirty="0" err="1"/>
              <a:t>temo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565D31-7B14-0F84-1E24-879FB748F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3200" b="1" cap="small" dirty="0"/>
              <a:t>Můj den I-II</a:t>
            </a:r>
            <a:endParaRPr lang="cs-CZ" dirty="0"/>
          </a:p>
          <a:p>
            <a:pPr algn="ctr"/>
            <a:r>
              <a:rPr lang="cs-CZ" dirty="0"/>
              <a:t>(činnosti, kalendář a hodiny - oblečení, barvy) </a:t>
            </a:r>
          </a:p>
          <a:p>
            <a:pPr algn="ctr"/>
            <a:r>
              <a:rPr lang="cs-CZ" sz="3200" b="1" cap="small" dirty="0"/>
              <a:t>Mia </a:t>
            </a:r>
            <a:r>
              <a:rPr lang="cs-CZ" sz="3200" b="1" cap="small" dirty="0" err="1"/>
              <a:t>tago</a:t>
            </a:r>
            <a:r>
              <a:rPr lang="cs-CZ" sz="3200" b="1" cap="small" dirty="0"/>
              <a:t> I-II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agadoj</a:t>
            </a:r>
            <a:r>
              <a:rPr lang="cs-CZ" dirty="0"/>
              <a:t>, </a:t>
            </a:r>
            <a:r>
              <a:rPr lang="cs-CZ" dirty="0" err="1"/>
              <a:t>kalendaro</a:t>
            </a:r>
            <a:r>
              <a:rPr lang="cs-CZ" dirty="0"/>
              <a:t> kaj </a:t>
            </a:r>
            <a:r>
              <a:rPr lang="cs-CZ" dirty="0" err="1"/>
              <a:t>horloĝo</a:t>
            </a:r>
            <a:r>
              <a:rPr lang="cs-CZ" dirty="0"/>
              <a:t> - </a:t>
            </a:r>
            <a:r>
              <a:rPr lang="cs-CZ" dirty="0" err="1"/>
              <a:t>vestoj</a:t>
            </a:r>
            <a:r>
              <a:rPr lang="cs-CZ" dirty="0"/>
              <a:t>, </a:t>
            </a:r>
            <a:r>
              <a:rPr lang="cs-CZ" dirty="0" err="1"/>
              <a:t>koloroj</a:t>
            </a:r>
            <a:r>
              <a:rPr lang="cs-CZ" dirty="0"/>
              <a:t>) </a:t>
            </a:r>
          </a:p>
          <a:p>
            <a:pPr algn="ctr">
              <a:spcBef>
                <a:spcPts val="600"/>
              </a:spcBef>
            </a:pP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796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7B062-ACEF-5884-0F7D-B465A1DD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4D1C559-EA2C-2D39-DAA4-A9D2C456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758952"/>
            <a:ext cx="1078992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Dankon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ĝis la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revido</a:t>
            </a: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3B69B-018B-39C4-AC58-269F36EC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C755C-395F-F648-8ABA-C759E0D64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12" y="2728479"/>
            <a:ext cx="8262236" cy="1401042"/>
          </a:xfrm>
        </p:spPr>
        <p:txBody>
          <a:bodyPr/>
          <a:lstStyle/>
          <a:p>
            <a:r>
              <a:rPr lang="cs-CZ" dirty="0"/>
              <a:t>LgV35 Esperanto I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0C2A16-3119-9060-3E01-6442D6E2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21" y="4485766"/>
            <a:ext cx="3251358" cy="568555"/>
          </a:xfrm>
        </p:spPr>
        <p:txBody>
          <a:bodyPr/>
          <a:lstStyle/>
          <a:p>
            <a:r>
              <a:rPr lang="cs-CZ" cap="none" dirty="0"/>
              <a:t>Mgr. Matyáš Foltýn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620161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65D75-E303-3B3F-0EFC-E2DADC5E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9C8FF-029B-5552-2FD1-64601351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téma | </a:t>
            </a:r>
            <a:r>
              <a:rPr lang="cs-CZ" dirty="0" err="1"/>
              <a:t>Hodiaŭa</a:t>
            </a:r>
            <a:r>
              <a:rPr lang="cs-CZ" dirty="0"/>
              <a:t> </a:t>
            </a:r>
            <a:r>
              <a:rPr lang="cs-CZ" dirty="0" err="1"/>
              <a:t>temo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70B41B-5A47-3F30-4C65-4DFED04E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3200" b="1" cap="small" dirty="0"/>
              <a:t>Město I-II</a:t>
            </a:r>
            <a:endParaRPr lang="cs-CZ" dirty="0"/>
          </a:p>
          <a:p>
            <a:pPr algn="ctr"/>
            <a:r>
              <a:rPr lang="cs-CZ" dirty="0"/>
              <a:t>(budovy, navigace - restaurace, obchod) </a:t>
            </a:r>
          </a:p>
          <a:p>
            <a:pPr algn="ctr"/>
            <a:r>
              <a:rPr lang="cs-CZ" sz="3200" b="1" cap="small" dirty="0" err="1"/>
              <a:t>Urbo</a:t>
            </a:r>
            <a:r>
              <a:rPr lang="cs-CZ" sz="3200" b="1" cap="small" dirty="0"/>
              <a:t> I-II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konstruajoj</a:t>
            </a:r>
            <a:r>
              <a:rPr lang="cs-CZ" dirty="0"/>
              <a:t>, </a:t>
            </a:r>
            <a:r>
              <a:rPr lang="cs-CZ" dirty="0" err="1"/>
              <a:t>navigado</a:t>
            </a:r>
            <a:r>
              <a:rPr lang="cs-CZ" dirty="0"/>
              <a:t> - </a:t>
            </a:r>
            <a:r>
              <a:rPr lang="cs-CZ" dirty="0" err="1"/>
              <a:t>restoracio</a:t>
            </a:r>
            <a:r>
              <a:rPr lang="cs-CZ" dirty="0"/>
              <a:t>, </a:t>
            </a:r>
            <a:r>
              <a:rPr lang="cs-CZ" dirty="0" err="1"/>
              <a:t>vendejo</a:t>
            </a:r>
            <a:r>
              <a:rPr lang="cs-CZ" dirty="0"/>
              <a:t>) </a:t>
            </a:r>
          </a:p>
          <a:p>
            <a:pPr algn="ctr">
              <a:spcBef>
                <a:spcPts val="600"/>
              </a:spcBef>
            </a:pP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22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FB8DDA9-A671-1DFE-41BE-09BED405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9" y="171830"/>
            <a:ext cx="5927217" cy="592721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4CB2F3-AB56-C932-8887-76C717C0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37" y="1028700"/>
            <a:ext cx="3514725" cy="48006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1C7FF5-84B0-ADEA-5356-B1CF30E0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71830"/>
            <a:ext cx="7305676" cy="61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A607-2DD0-AED7-9C48-0F492665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4BDA6-CE80-73C9-C118-7B9E107F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A9A261-A948-BBF2-0985-8E177BD5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1845734"/>
            <a:ext cx="10777728" cy="442095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Zájmeno ONI | </a:t>
            </a:r>
            <a:r>
              <a:rPr lang="cs-CZ" sz="2400" b="1" kern="1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Pronomo</a:t>
            </a:r>
            <a:r>
              <a:rPr lang="cs-CZ" sz="24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ONI</a:t>
            </a:r>
            <a:endParaRPr lang="cs-CZ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Zájmeno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které slovníky většinou uvádějí jako „neurčité os. Zájmeno 3. os.“ bez překladu, může být pro rodilého mluvčího češtiny mírně složité k aktivnímu užívání. Používá se v neosobních konstrukcích, kterým v češtině může odpovídat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někdo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kdokoliv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člověk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jeden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nevyjádřený podmět nebo neosobní pasivum, např.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diras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ke…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„Říká se, že…“ 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cf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Kiel 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diras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?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„Jak se to řekne?“),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ordonas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…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„Nařizuje se / Je nařízeno…“,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arestis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lin.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„Byl zatčen. / Zatkli ho.“,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facile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povas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persvadi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lin.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„Je snadné ho přesvědčit. / Lze ho…“,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opinias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lin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honesta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„Je považovaný za čestného.“,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pendigu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min, se mi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mensogas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„Ať mě pověsí, jestli lžu.“,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 ne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bezonas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nin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„Nejsme potřeba.“,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Kiam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oni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riĉa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…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„Když se je bohatým… / Když je člověk bohatý…“,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Tia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aero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malsanigas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„Z toho vzduchu se člověku / jednomu dělá zle.“,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kapablas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ŝteli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eĉ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oniajn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vestaĵojn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„Jsou schopni člověku ukrást dokonce i oblečení.“ aj.</a:t>
            </a:r>
          </a:p>
        </p:txBody>
      </p:sp>
    </p:spTree>
    <p:extLst>
      <p:ext uri="{BB962C8B-B14F-4D97-AF65-F5344CB8AC3E}">
        <p14:creationId xmlns:p14="http://schemas.microsoft.com/office/powerpoint/2010/main" val="913392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F1A74-2D73-2306-09AB-CA882531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73F81-2F0B-3E18-3400-4AB1F1B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1A4834-1E55-7841-B56C-F1C05238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845734"/>
            <a:ext cx="10802112" cy="444533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44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Zájmeno SI | </a:t>
            </a:r>
            <a:r>
              <a:rPr lang="cs-CZ" sz="4400" b="1" kern="1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Pronomo</a:t>
            </a:r>
            <a:r>
              <a:rPr lang="cs-CZ" sz="44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SI</a:t>
            </a:r>
            <a:endParaRPr lang="cs-CZ" sz="4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9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 </a:t>
            </a:r>
            <a: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je tzv. reflexivní či zvratné zájmeno, které neoznačuje rod ani číslo a v podstatě odpovídá českému </a:t>
            </a:r>
            <a:r>
              <a:rPr lang="cs-CZ" sz="29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</a:t>
            </a:r>
            <a: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přičemž jeho posesivní tvar </a:t>
            </a:r>
            <a:r>
              <a:rPr lang="cs-CZ" sz="29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sia</a:t>
            </a:r>
            <a:r>
              <a:rPr lang="cs-CZ" sz="29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odpovídá českému </a:t>
            </a:r>
            <a:r>
              <a:rPr lang="cs-CZ" sz="29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svůj</a:t>
            </a:r>
            <a: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Jeho užívání se ovšem v esperantu od češtiny liší v tom, že se používá pouze u třetí osoby.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340610" algn="r"/>
              </a:tabLst>
            </a:pP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Mi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min.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„Myji se.“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Mi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„Jím svůj chléb.“</a:t>
            </a:r>
            <a:b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vin.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„Myješ se.“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„Jíte svůj chleba.“</a:t>
            </a:r>
            <a:b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/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Ŝi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/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Ĝi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sin.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„Myje se.“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/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Ŝi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/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Ĝi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„Jí svůj chleba.“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340610" algn="r"/>
              </a:tabLst>
            </a:pP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Ni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nin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„Myjeme se.“	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Ni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„Jíme svůj chleba.“</a:t>
            </a:r>
            <a:b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vin.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„Myjete se.“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„Jíte svůj chleba.“</a:t>
            </a:r>
            <a:b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sin.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„Myjí se.“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„Jedí svůj chleba.“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340610" algn="r"/>
              </a:tabLst>
            </a:pP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Oni ne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forgesas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facile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unuan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„První láska se těžce zapomíná.“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340610" algn="r"/>
              </a:tabLst>
            </a:pP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×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340610" algn="r"/>
              </a:tabLst>
            </a:pP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lin.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„Myje ho.“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„Jí jeho chleba.“</a:t>
            </a:r>
            <a:b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lavas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„Myjí je.“	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manĝas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iliian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panon</a:t>
            </a:r>
            <a:r>
              <a:rPr lang="cs-CZ" sz="24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„Jedí jejich chleba.“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cs-CZ" sz="29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Si(a) </a:t>
            </a:r>
            <a: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 vždy pojí pouze s podmětem dané věty. Zatímco v aktivních větách to působí samozřejmě, </a:t>
            </a:r>
            <a:b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9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je nutné si to ohlídat i u vět v pasivu, kde objekt není konatelem, a u souvětí.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Ŝi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estas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amata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de 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siaj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instruistinoj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„Je milována svými </a:t>
            </a:r>
            <a:r>
              <a:rPr lang="cs-CZ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učitely</a:t>
            </a:r>
            <a:r>
              <a:rPr lang="cs-CZ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.“</a:t>
            </a:r>
            <a:br>
              <a:rPr lang="cs-CZ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Karlo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estis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akompanata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de Petro al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sia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domo.</a:t>
            </a:r>
            <a:r>
              <a:rPr lang="cs-CZ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„Karel byl doprovozen Petrem do svého domu.“</a:t>
            </a:r>
            <a:br>
              <a:rPr lang="cs-CZ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Elizabeto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rigardis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la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viron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kombis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al si la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harojn</a:t>
            </a:r>
            <a:r>
              <a:rPr lang="cs-CZ" sz="24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cs-CZ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„Běta viděla muže, který si česal vlasy.“</a:t>
            </a:r>
            <a:endParaRPr lang="cs-CZ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6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5EF2-24BF-46D9-AFA8-F6829A23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rozložení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BE433-9336-4B3C-837C-E5444C39E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069960"/>
            <a:ext cx="4718304" cy="4163692"/>
          </a:xfrm>
        </p:spPr>
        <p:txBody>
          <a:bodyPr>
            <a:normAutofit/>
          </a:bodyPr>
          <a:lstStyle/>
          <a:p>
            <a:r>
              <a:rPr lang="cs-CZ" sz="2400" dirty="0"/>
              <a:t>25.09. – úvod (do esperanta)</a:t>
            </a:r>
          </a:p>
          <a:p>
            <a:r>
              <a:rPr lang="cs-CZ" sz="2400" dirty="0"/>
              <a:t>02.10. – téma 1</a:t>
            </a:r>
          </a:p>
          <a:p>
            <a:r>
              <a:rPr lang="cs-CZ" sz="2400" dirty="0"/>
              <a:t>09.10. – téma 2</a:t>
            </a:r>
          </a:p>
          <a:p>
            <a:r>
              <a:rPr lang="cs-CZ" sz="2400" dirty="0"/>
              <a:t>16.10. – teorie / téma 3</a:t>
            </a:r>
          </a:p>
          <a:p>
            <a:r>
              <a:rPr lang="cs-CZ" sz="2400" dirty="0"/>
              <a:t>23.10. – téma 4</a:t>
            </a:r>
          </a:p>
          <a:p>
            <a:r>
              <a:rPr lang="cs-CZ" sz="2400" dirty="0"/>
              <a:t>30.10. – téma 5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C6E90-A7EB-46B6-9215-7CC08D15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69959"/>
            <a:ext cx="4937760" cy="3799135"/>
          </a:xfrm>
        </p:spPr>
        <p:txBody>
          <a:bodyPr>
            <a:normAutofit/>
          </a:bodyPr>
          <a:lstStyle/>
          <a:p>
            <a:r>
              <a:rPr lang="cs-CZ" sz="2400" dirty="0"/>
              <a:t>06.11. – teorie / téma 6</a:t>
            </a:r>
          </a:p>
          <a:p>
            <a:r>
              <a:rPr lang="cs-CZ" sz="2400" dirty="0"/>
              <a:t>13.11. – téma 7</a:t>
            </a:r>
          </a:p>
          <a:p>
            <a:r>
              <a:rPr lang="cs-CZ" sz="2400" dirty="0"/>
              <a:t>27.11. – teorie / téma 8</a:t>
            </a:r>
          </a:p>
          <a:p>
            <a:r>
              <a:rPr lang="cs-CZ" sz="2400" dirty="0"/>
              <a:t>04.12. – ×</a:t>
            </a:r>
          </a:p>
          <a:p>
            <a:r>
              <a:rPr lang="cs-CZ" sz="2400" dirty="0"/>
              <a:t>11.12. – téma 9</a:t>
            </a:r>
            <a:r>
              <a:rPr lang="cs-CZ" sz="2400" baseline="30000" dirty="0"/>
              <a:t>P</a:t>
            </a:r>
          </a:p>
          <a:p>
            <a:r>
              <a:rPr lang="cs-CZ" sz="2400" dirty="0"/>
              <a:t>18.12. – téma 10</a:t>
            </a:r>
          </a:p>
        </p:txBody>
      </p:sp>
    </p:spTree>
    <p:extLst>
      <p:ext uri="{BB962C8B-B14F-4D97-AF65-F5344CB8AC3E}">
        <p14:creationId xmlns:p14="http://schemas.microsoft.com/office/powerpoint/2010/main" val="3710882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04B9E-F060-924A-89A7-CC14B31F1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F8BA0-BBDD-9E42-EF2F-B07FC4C9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6BDBA7-A97B-CE9B-4340-DAFD014C6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" y="1845734"/>
            <a:ext cx="10802112" cy="434780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kern="1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Souvstažná</a:t>
            </a:r>
            <a:r>
              <a:rPr lang="cs-CZ" sz="24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slova | </a:t>
            </a:r>
            <a:r>
              <a:rPr lang="cs-CZ" sz="2400" b="1" kern="1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Korelativaj</a:t>
            </a:r>
            <a:r>
              <a:rPr lang="cs-CZ" sz="24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2400" b="1" kern="100" cap="small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vortoj</a:t>
            </a:r>
            <a:endParaRPr lang="cs-CZ" sz="24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 esperantu máme tzv. tabulku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souvstažných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slov. Tato slova zahrnují různé typy zájmen a příslovcí a na rozdíl od většiny přirozených jazyků jsou v esperantu tvořena zcela pravidelně.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Souvztažná slova (či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korelativa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sestávají ze dvou částí – z prefixu označujícího typ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souvstažnosti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a sufixu označujícího typ referentu, přičemž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korelativum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vždy vzniká jejich kombinací. Z prefixů máme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 tázacím nebo vztažným,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 ukazovacím,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 neurčitým,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s všeobecným a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neni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se záporným významem. Mezi sufixy potom najdeme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-o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referující k věcem,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-u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k osobám nebo konkrétní instanci,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am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 času,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-a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 vlastnosti,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-e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 místu,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-el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 způsobu,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om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 množství,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-al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 důvodu,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-es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 vlastníkovi zmíněného. </a:t>
            </a:r>
          </a:p>
        </p:txBody>
      </p:sp>
    </p:spTree>
    <p:extLst>
      <p:ext uri="{BB962C8B-B14F-4D97-AF65-F5344CB8AC3E}">
        <p14:creationId xmlns:p14="http://schemas.microsoft.com/office/powerpoint/2010/main" val="3941690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7E3A2-F24B-04E8-03E7-31AE02D6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BDCFA-D700-07E5-CF1A-C75FB41A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FE06E7-BC2B-9D2A-A518-AC0A29831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592" y="1875682"/>
            <a:ext cx="9631775" cy="4261847"/>
          </a:xfrm>
        </p:spPr>
      </p:pic>
    </p:spTree>
    <p:extLst>
      <p:ext uri="{BB962C8B-B14F-4D97-AF65-F5344CB8AC3E}">
        <p14:creationId xmlns:p14="http://schemas.microsoft.com/office/powerpoint/2010/main" val="4019910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5FEC3-8DA5-6347-FB19-90CECECDD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5C025-F042-BAA6-FDBD-70C073B1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Gramatika | Gramatiko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F9826A-59B1-75A1-E85E-76CF9B13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962912"/>
            <a:ext cx="10850880" cy="423062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Referenty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-o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-u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-a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podléhají nominální flexi, např.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libron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volas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legi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?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„Kterou knihu chcete číst?“,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Kian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libron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…?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„Jakou knihu…?“ či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faras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nun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nenion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„Teď nic nedělám.“. Referent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-e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funguje jako adverbia, tj. akuzativem značíme směr –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nenien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„nikam“. Zbytek referentů flexi nepodléhá ani když to vyžaduje syntax.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Určité typy se potom mohou pojit s částicemi. Konkrétně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(občasně i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neni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 s částicí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ajn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vyskytující se za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korelativem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 označení zdůrazněné neurčitosti, např.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ajn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„kdekoliv“, a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ti-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 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stojící před nebo za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korelativem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k označení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proximity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např.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nebo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„tady, zde“.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Stran předložek se pojí s čímkoliv významově kompatibilním, např.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„(ke) komu“,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„odkud“, </a:t>
            </a:r>
            <a:b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en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„ve které(m)“,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ĝis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kiam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„dokdy“,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je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minuto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„ve které minutě“,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kiom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da mono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„kolik peněz“ atd.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b="1" kern="100" cap="small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Pozn. | Noto</a:t>
            </a:r>
            <a:endParaRPr lang="cs-CZ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Několik málo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mírně vybočuje významem –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korelativum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ĉiu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 singuláru znamená „každý, všechen“, ale v plurálu potom „všichni“, a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iom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znamená „trochu“.</a:t>
            </a:r>
          </a:p>
        </p:txBody>
      </p:sp>
    </p:spTree>
    <p:extLst>
      <p:ext uri="{BB962C8B-B14F-4D97-AF65-F5344CB8AC3E}">
        <p14:creationId xmlns:p14="http://schemas.microsoft.com/office/powerpoint/2010/main" val="372862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D2FF-466B-9C77-A6A4-E3645D34F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28EF6-AEDD-418B-3009-85DF87FD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Dankon kaj ĝis la venonta </a:t>
            </a:r>
            <a:r>
              <a:rPr lang="cs-CZ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merkredo</a:t>
            </a: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3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A458A-0CE6-90D6-1AB1-28BE70D8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878F1-5759-374B-DB82-07E7DEC05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712" y="2728479"/>
            <a:ext cx="8262236" cy="1401042"/>
          </a:xfrm>
        </p:spPr>
        <p:txBody>
          <a:bodyPr/>
          <a:lstStyle/>
          <a:p>
            <a:r>
              <a:rPr lang="cs-CZ" dirty="0"/>
              <a:t>LgV35 Esperanto I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3DB648-8AB6-FAF6-497D-B7BEAA149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921" y="4485766"/>
            <a:ext cx="3251358" cy="568555"/>
          </a:xfrm>
        </p:spPr>
        <p:txBody>
          <a:bodyPr/>
          <a:lstStyle/>
          <a:p>
            <a:r>
              <a:rPr lang="cs-CZ" cap="none" dirty="0"/>
              <a:t>Mgr. Matyáš Foltýn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49428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D2F9-F4F3-7D3A-61E3-30F4D9CE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C4213-C9D0-D8C5-B02C-10D13CE3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Dnešní téma | </a:t>
            </a:r>
            <a:r>
              <a:rPr lang="cs-CZ" dirty="0" err="1"/>
              <a:t>Hodiaŭa</a:t>
            </a:r>
            <a:r>
              <a:rPr lang="cs-CZ" dirty="0"/>
              <a:t> </a:t>
            </a:r>
            <a:r>
              <a:rPr lang="cs-CZ" dirty="0" err="1"/>
              <a:t>temo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CCC56E-A3FA-E8A0-C764-B774A2C3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3200" b="1" cap="small" dirty="0"/>
              <a:t>Dům a byt</a:t>
            </a:r>
            <a:endParaRPr lang="cs-CZ" dirty="0"/>
          </a:p>
          <a:p>
            <a:pPr algn="ctr"/>
            <a:r>
              <a:rPr lang="cs-CZ" dirty="0"/>
              <a:t>(místnosti a vybavení) </a:t>
            </a:r>
          </a:p>
          <a:p>
            <a:pPr algn="ctr"/>
            <a:r>
              <a:rPr lang="cs-CZ" sz="3200" b="1" cap="small" dirty="0"/>
              <a:t>Domo kaj </a:t>
            </a:r>
            <a:r>
              <a:rPr lang="cs-CZ" sz="3200" b="1" cap="small" dirty="0" err="1"/>
              <a:t>loĝejo</a:t>
            </a:r>
            <a:r>
              <a:rPr lang="cs-CZ" sz="3200" b="1" cap="small" dirty="0"/>
              <a:t> 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ĉambroj</a:t>
            </a:r>
            <a:r>
              <a:rPr lang="cs-CZ" dirty="0"/>
              <a:t> kaj </a:t>
            </a:r>
            <a:r>
              <a:rPr lang="cs-CZ" dirty="0" err="1"/>
              <a:t>ekipado</a:t>
            </a:r>
            <a:r>
              <a:rPr lang="cs-CZ" dirty="0"/>
              <a:t>) </a:t>
            </a:r>
          </a:p>
          <a:p>
            <a:pPr algn="ctr">
              <a:spcBef>
                <a:spcPts val="600"/>
              </a:spcBef>
            </a:pP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967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EA5B4A-1B74-CEFE-52A8-0591D9FA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292608"/>
            <a:ext cx="10180320" cy="572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 Drawing House Stock Illustrations – 18,656 Child Drawing House Stock  Illustrations, Vectors &amp; Clipart - Dreamstime">
            <a:extLst>
              <a:ext uri="{FF2B5EF4-FFF2-40B4-BE49-F238E27FC236}">
                <a16:creationId xmlns:a16="http://schemas.microsoft.com/office/drawing/2014/main" id="{70488C8F-B668-906A-A05F-A19184DA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763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29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6FCAFF-F0FA-DB9A-03A5-0ED74B82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81" y="173565"/>
            <a:ext cx="8377237" cy="59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3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06DBDBA-2B3A-B92C-1D54-862B8856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769" b="2492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94AD6-C8B4-E5B1-F832-F19056B2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7348"/>
          </a:xfrm>
        </p:spPr>
        <p:txBody>
          <a:bodyPr/>
          <a:lstStyle/>
          <a:p>
            <a:pPr algn="ctr"/>
            <a:r>
              <a:rPr lang="cs-CZ" dirty="0"/>
              <a:t>Knihy | </a:t>
            </a:r>
            <a:r>
              <a:rPr lang="cs-CZ" dirty="0" err="1"/>
              <a:t>Libroj</a:t>
            </a:r>
            <a:endParaRPr lang="en-US" dirty="0"/>
          </a:p>
        </p:txBody>
      </p:sp>
      <p:pic>
        <p:nvPicPr>
          <p:cNvPr id="1026" name="Picture 2" descr="Esperanto od A do Z">
            <a:extLst>
              <a:ext uri="{FF2B5EF4-FFF2-40B4-BE49-F238E27FC236}">
                <a16:creationId xmlns:a16="http://schemas.microsoft.com/office/drawing/2014/main" id="{FB8F204C-03C4-319B-5B93-1086CC3DB2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67" y="2428875"/>
            <a:ext cx="2047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peranto přímou metodou">
            <a:extLst>
              <a:ext uri="{FF2B5EF4-FFF2-40B4-BE49-F238E27FC236}">
                <a16:creationId xmlns:a16="http://schemas.microsoft.com/office/drawing/2014/main" id="{CF8820A6-3132-B3EE-B1AA-35C611BB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39" y="2428875"/>
            <a:ext cx="2000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áklad esperanta">
            <a:extLst>
              <a:ext uri="{FF2B5EF4-FFF2-40B4-BE49-F238E27FC236}">
                <a16:creationId xmlns:a16="http://schemas.microsoft.com/office/drawing/2014/main" id="{A95F6EA8-9906-8235-0597-F27C641037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3" y="1885950"/>
            <a:ext cx="1298491" cy="18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34650A2-D8C4-1DE1-5D20-6BB15A1C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07" y="1885950"/>
            <a:ext cx="1333404" cy="18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lký česko-esperantský slovník">
            <a:extLst>
              <a:ext uri="{FF2B5EF4-FFF2-40B4-BE49-F238E27FC236}">
                <a16:creationId xmlns:a16="http://schemas.microsoft.com/office/drawing/2014/main" id="{D373D58F-569A-C4A1-AB66-DF472068B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6" y="3857625"/>
            <a:ext cx="1685267" cy="23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elký česko-esperantský slovník">
            <a:extLst>
              <a:ext uri="{FF2B5EF4-FFF2-40B4-BE49-F238E27FC236}">
                <a16:creationId xmlns:a16="http://schemas.microsoft.com/office/drawing/2014/main" id="{DBEB5126-CA5B-76FA-0985-60F1C894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81" y="3866867"/>
            <a:ext cx="1685268" cy="23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Česko-esperantská frazeologie">
            <a:extLst>
              <a:ext uri="{FF2B5EF4-FFF2-40B4-BE49-F238E27FC236}">
                <a16:creationId xmlns:a16="http://schemas.microsoft.com/office/drawing/2014/main" id="{79D574D1-A9D9-7185-F50E-AD3E4A61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06" y="4474338"/>
            <a:ext cx="1262690" cy="176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Česko-esperantský slovník - Kraft Karel - Heureka.cz">
            <a:extLst>
              <a:ext uri="{FF2B5EF4-FFF2-40B4-BE49-F238E27FC236}">
                <a16:creationId xmlns:a16="http://schemas.microsoft.com/office/drawing/2014/main" id="{55F3C12D-A625-1D86-3C1F-7BF890A7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89" y="1885950"/>
            <a:ext cx="1298491" cy="18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niha Esperantsko-český, česko-esperantský kapesní slovník, SPN 1964">
            <a:extLst>
              <a:ext uri="{FF2B5EF4-FFF2-40B4-BE49-F238E27FC236}">
                <a16:creationId xmlns:a16="http://schemas.microsoft.com/office/drawing/2014/main" id="{E0243B52-228B-3187-E0DF-57663E3D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30" y="1885950"/>
            <a:ext cx="1416741" cy="18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undamento de Esperanto – Wikipedie">
            <a:extLst>
              <a:ext uri="{FF2B5EF4-FFF2-40B4-BE49-F238E27FC236}">
                <a16:creationId xmlns:a16="http://schemas.microsoft.com/office/drawing/2014/main" id="{0C4C375A-D46F-C73E-5C8A-428FF2E8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50" y="1348801"/>
            <a:ext cx="3174397" cy="47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0CF23-E8AF-B1C8-0F3D-097DA6A46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8C7F5C6-75AF-CB1E-68E5-F85CA75D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758952"/>
            <a:ext cx="1078992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Dankon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ĝis la</a:t>
            </a:r>
            <a:r>
              <a:rPr lang="cs-CZ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revido</a:t>
            </a:r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5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B55C1-CA36-A620-D0EC-A40D5547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Abeceda | Alfabeto</a:t>
            </a:r>
            <a:endParaRPr lang="en-US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85E95BF1-E69B-BC25-7E59-DD68AA8B1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634" y="1846263"/>
            <a:ext cx="5792731" cy="4428745"/>
          </a:xfrm>
        </p:spPr>
      </p:pic>
    </p:spTree>
    <p:extLst>
      <p:ext uri="{BB962C8B-B14F-4D97-AF65-F5344CB8AC3E}">
        <p14:creationId xmlns:p14="http://schemas.microsoft.com/office/powerpoint/2010/main" val="29649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A1F0B206-178D-79B9-351A-A98D5954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vlastnosti esperanta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0B7065E-3FBB-6979-C97E-FF01520E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9574"/>
            <a:ext cx="10058400" cy="2562329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/>
              <a:t>La </a:t>
            </a:r>
            <a:r>
              <a:rPr lang="en-US" sz="2400" i="1" dirty="0" err="1"/>
              <a:t>granda</a:t>
            </a:r>
            <a:r>
              <a:rPr lang="en-US" sz="2400" i="1" dirty="0"/>
              <a:t> hundo </a:t>
            </a:r>
            <a:r>
              <a:rPr lang="en-US" sz="2400" i="1" dirty="0" err="1"/>
              <a:t>postkuras</a:t>
            </a:r>
            <a:r>
              <a:rPr lang="en-US" sz="2400" i="1" dirty="0"/>
              <a:t> la </a:t>
            </a:r>
            <a:r>
              <a:rPr lang="cs-CZ" sz="2400" i="1" dirty="0" err="1"/>
              <a:t>malgrand</a:t>
            </a:r>
            <a:r>
              <a:rPr lang="en-US" sz="2400" i="1" dirty="0"/>
              <a:t>an </a:t>
            </a:r>
            <a:r>
              <a:rPr lang="en-US" sz="2400" i="1" dirty="0" err="1"/>
              <a:t>katon</a:t>
            </a:r>
            <a:r>
              <a:rPr lang="en-US" sz="2400" i="1" dirty="0"/>
              <a:t>.</a:t>
            </a:r>
            <a:endParaRPr lang="cs-CZ" sz="2400" i="1" dirty="0"/>
          </a:p>
          <a:p>
            <a:pPr algn="ctr"/>
            <a:r>
              <a:rPr lang="en-US" sz="2400" i="1" dirty="0"/>
              <a:t>La knab</a:t>
            </a:r>
            <a:r>
              <a:rPr lang="cs-CZ" sz="2400" i="1" dirty="0"/>
              <a:t>in</a:t>
            </a:r>
            <a:r>
              <a:rPr lang="en-US" sz="2400" i="1" dirty="0"/>
              <a:t>o </a:t>
            </a:r>
            <a:r>
              <a:rPr lang="en-US" sz="2400" i="1" dirty="0" err="1"/>
              <a:t>vidis</a:t>
            </a:r>
            <a:r>
              <a:rPr lang="en-US" sz="2400" i="1" dirty="0"/>
              <a:t> du </a:t>
            </a:r>
            <a:r>
              <a:rPr lang="en-US" sz="2400" i="1" dirty="0" err="1"/>
              <a:t>knabojn</a:t>
            </a:r>
            <a:r>
              <a:rPr lang="en-US" sz="2400" i="1" dirty="0"/>
              <a:t>.</a:t>
            </a:r>
            <a:endParaRPr lang="cs-CZ" sz="2400" i="1" dirty="0"/>
          </a:p>
          <a:p>
            <a:pPr algn="ctr"/>
            <a:r>
              <a:rPr lang="cs-CZ" sz="2400" i="1" dirty="0"/>
              <a:t>La </a:t>
            </a:r>
            <a:r>
              <a:rPr lang="cs-CZ" sz="2400" i="1" dirty="0" err="1"/>
              <a:t>trajno</a:t>
            </a:r>
            <a:r>
              <a:rPr lang="cs-CZ" sz="2400" i="1" dirty="0"/>
              <a:t> </a:t>
            </a:r>
            <a:r>
              <a:rPr lang="cs-CZ" sz="2400" i="1" dirty="0" err="1"/>
              <a:t>estas</a:t>
            </a:r>
            <a:r>
              <a:rPr lang="cs-CZ" sz="2400" i="1" dirty="0"/>
              <a:t> </a:t>
            </a:r>
            <a:r>
              <a:rPr lang="cs-CZ" sz="2400" i="1" dirty="0" err="1"/>
              <a:t>flava</a:t>
            </a:r>
            <a:r>
              <a:rPr lang="cs-CZ" sz="2400" i="1" dirty="0"/>
              <a:t>.</a:t>
            </a:r>
          </a:p>
          <a:p>
            <a:pPr algn="ctr"/>
            <a:r>
              <a:rPr lang="cs-CZ" sz="2400" i="1" dirty="0"/>
              <a:t>La </a:t>
            </a:r>
            <a:r>
              <a:rPr lang="cs-CZ" sz="2400" i="1" dirty="0" err="1"/>
              <a:t>busoj</a:t>
            </a:r>
            <a:r>
              <a:rPr lang="cs-CZ" sz="2400" i="1" dirty="0"/>
              <a:t> </a:t>
            </a:r>
            <a:r>
              <a:rPr lang="cs-CZ" sz="2400" i="1" dirty="0" err="1"/>
              <a:t>foriros</a:t>
            </a:r>
            <a:r>
              <a:rPr lang="cs-CZ" sz="2400" i="1" dirty="0"/>
              <a:t> </a:t>
            </a:r>
            <a:r>
              <a:rPr lang="cs-CZ" sz="2400" i="1" dirty="0" err="1"/>
              <a:t>baldaŭ</a:t>
            </a:r>
            <a:r>
              <a:rPr lang="cs-CZ" sz="2400" i="1" dirty="0"/>
              <a:t>.</a:t>
            </a:r>
          </a:p>
          <a:p>
            <a:pPr algn="ctr"/>
            <a:r>
              <a:rPr lang="es-ES" sz="2400" i="1" dirty="0" err="1"/>
              <a:t>Kompreneble</a:t>
            </a:r>
            <a:r>
              <a:rPr lang="es-ES" sz="2400" i="1" dirty="0"/>
              <a:t> la </a:t>
            </a:r>
            <a:r>
              <a:rPr lang="es-ES" sz="2400" i="1" dirty="0" err="1"/>
              <a:t>valizo</a:t>
            </a:r>
            <a:r>
              <a:rPr lang="cs-CZ" sz="2400" i="1" dirty="0"/>
              <a:t>j</a:t>
            </a:r>
            <a:r>
              <a:rPr lang="es-ES" sz="2400" i="1" dirty="0"/>
              <a:t> estas </a:t>
            </a:r>
            <a:r>
              <a:rPr lang="es-ES" sz="2400" i="1" dirty="0" err="1"/>
              <a:t>sufiĉe</a:t>
            </a:r>
            <a:r>
              <a:rPr lang="es-ES" sz="2400" i="1" dirty="0"/>
              <a:t> granda</a:t>
            </a:r>
            <a:r>
              <a:rPr lang="cs-CZ" sz="2400" i="1" dirty="0"/>
              <a:t>j</a:t>
            </a:r>
            <a:r>
              <a:rPr lang="es-ES" sz="2400" i="1" dirty="0"/>
              <a:t>.</a:t>
            </a:r>
            <a:endParaRPr lang="cs-CZ" sz="2400" i="1" dirty="0"/>
          </a:p>
          <a:p>
            <a:pPr algn="ctr"/>
            <a:endParaRPr lang="cs-CZ" sz="2400" i="1" dirty="0"/>
          </a:p>
          <a:p>
            <a:pPr algn="ctr"/>
            <a:endParaRPr lang="en-US" sz="2400" i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35154C0-D2B9-E5A9-B731-2B642FEA25A3}"/>
              </a:ext>
            </a:extLst>
          </p:cNvPr>
          <p:cNvSpPr txBox="1"/>
          <p:nvPr/>
        </p:nvSpPr>
        <p:spPr>
          <a:xfrm>
            <a:off x="1097280" y="4885734"/>
            <a:ext cx="3568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/>
              <a:t>Substantiva vždy* končí na </a:t>
            </a:r>
            <a:r>
              <a:rPr lang="cs-CZ" i="1" dirty="0"/>
              <a:t>-o-</a:t>
            </a:r>
            <a:r>
              <a:rPr lang="cs-CZ" dirty="0"/>
              <a:t>.</a:t>
            </a:r>
          </a:p>
          <a:p>
            <a:pPr marL="342900" indent="-342900">
              <a:buAutoNum type="arabicParenR"/>
            </a:pPr>
            <a:r>
              <a:rPr lang="cs-CZ" dirty="0"/>
              <a:t>Adjektiva vždy končí na </a:t>
            </a:r>
            <a:r>
              <a:rPr lang="cs-CZ" i="1" dirty="0"/>
              <a:t>-a-</a:t>
            </a:r>
            <a:r>
              <a:rPr lang="cs-CZ" dirty="0"/>
              <a:t>.</a:t>
            </a:r>
          </a:p>
          <a:p>
            <a:pPr marL="342900" indent="-342900">
              <a:buAutoNum type="arabicParenR"/>
            </a:pPr>
            <a:r>
              <a:rPr lang="cs-CZ" dirty="0"/>
              <a:t>Adverbia zpravidla končí na </a:t>
            </a:r>
            <a:r>
              <a:rPr lang="cs-CZ" i="1" dirty="0"/>
              <a:t>-e-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7A3F0A1-34EE-499A-4394-B54FCEE6C613}"/>
              </a:ext>
            </a:extLst>
          </p:cNvPr>
          <p:cNvSpPr txBox="1"/>
          <p:nvPr/>
        </p:nvSpPr>
        <p:spPr>
          <a:xfrm>
            <a:off x="6378025" y="4885734"/>
            <a:ext cx="4777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4) Akuzativ je značen </a:t>
            </a:r>
            <a:r>
              <a:rPr lang="cs-CZ" i="1" dirty="0"/>
              <a:t>-n</a:t>
            </a:r>
            <a:r>
              <a:rPr lang="cs-CZ" dirty="0"/>
              <a:t>.</a:t>
            </a:r>
          </a:p>
          <a:p>
            <a:r>
              <a:rPr lang="cs-CZ" dirty="0"/>
              <a:t>5) Plurál je značen </a:t>
            </a:r>
            <a:r>
              <a:rPr lang="cs-CZ" i="1" dirty="0"/>
              <a:t>-j</a:t>
            </a:r>
            <a:r>
              <a:rPr lang="cs-CZ" dirty="0"/>
              <a:t>.</a:t>
            </a:r>
          </a:p>
          <a:p>
            <a:r>
              <a:rPr lang="cs-CZ" dirty="0"/>
              <a:t>6) Slovesa mají pouze jeden tvar pro každý čas.</a:t>
            </a:r>
          </a:p>
          <a:p>
            <a:r>
              <a:rPr lang="cs-CZ" dirty="0"/>
              <a:t>7) Preference pro derivaci před přejímáním.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628CB-6A80-D304-7191-7EE12C4C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fráze | </a:t>
            </a:r>
            <a:r>
              <a:rPr lang="cs-CZ" dirty="0" err="1"/>
              <a:t>Bazaj</a:t>
            </a:r>
            <a:r>
              <a:rPr lang="cs-CZ" dirty="0"/>
              <a:t> </a:t>
            </a:r>
            <a:r>
              <a:rPr lang="cs-CZ" dirty="0" err="1"/>
              <a:t>frazoj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69751E-F6CF-F6B0-C7A6-9D9173CE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" y="1845734"/>
            <a:ext cx="10812780" cy="4349326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algn="ctr"/>
            <a:r>
              <a:rPr lang="cs-CZ" i="1" dirty="0" err="1"/>
              <a:t>Saluton</a:t>
            </a:r>
            <a:r>
              <a:rPr lang="cs-CZ" i="1" dirty="0"/>
              <a:t>. </a:t>
            </a:r>
            <a:r>
              <a:rPr lang="cs-CZ" dirty="0"/>
              <a:t>/ </a:t>
            </a:r>
            <a:r>
              <a:rPr lang="cs-CZ" i="1" dirty="0" err="1"/>
              <a:t>Bonan</a:t>
            </a:r>
            <a:r>
              <a:rPr lang="cs-CZ" i="1" dirty="0"/>
              <a:t> </a:t>
            </a:r>
            <a:r>
              <a:rPr lang="cs-CZ" i="1" dirty="0" err="1"/>
              <a:t>tagon</a:t>
            </a:r>
            <a:r>
              <a:rPr lang="cs-CZ" i="1" dirty="0"/>
              <a:t> (</a:t>
            </a:r>
            <a:r>
              <a:rPr lang="cs-CZ" i="1" dirty="0" err="1"/>
              <a:t>matenon</a:t>
            </a:r>
            <a:r>
              <a:rPr lang="cs-CZ" i="1" dirty="0"/>
              <a:t>, </a:t>
            </a:r>
            <a:r>
              <a:rPr lang="cs-CZ" i="1" dirty="0" err="1"/>
              <a:t>posttagmezon</a:t>
            </a:r>
            <a:r>
              <a:rPr lang="cs-CZ" i="1" dirty="0"/>
              <a:t>, </a:t>
            </a:r>
            <a:r>
              <a:rPr lang="cs-CZ" i="1" dirty="0" err="1"/>
              <a:t>vesperon</a:t>
            </a:r>
            <a:r>
              <a:rPr lang="cs-CZ" i="1" dirty="0"/>
              <a:t>, </a:t>
            </a:r>
            <a:r>
              <a:rPr lang="cs-CZ" i="1" dirty="0" err="1"/>
              <a:t>nokton</a:t>
            </a:r>
            <a:r>
              <a:rPr lang="cs-CZ" i="1" dirty="0"/>
              <a:t>)</a:t>
            </a:r>
            <a:r>
              <a:rPr lang="cs-CZ" dirty="0"/>
              <a:t>.</a:t>
            </a:r>
          </a:p>
          <a:p>
            <a:pPr algn="ctr"/>
            <a:r>
              <a:rPr lang="cs-CZ" i="1" dirty="0" err="1"/>
              <a:t>Ĉu</a:t>
            </a:r>
            <a:r>
              <a:rPr lang="cs-CZ" i="1" dirty="0"/>
              <a:t> </a:t>
            </a:r>
            <a:r>
              <a:rPr lang="cs-CZ" i="1" dirty="0" err="1"/>
              <a:t>vi</a:t>
            </a:r>
            <a:r>
              <a:rPr lang="cs-CZ" i="1" dirty="0"/>
              <a:t> </a:t>
            </a:r>
            <a:r>
              <a:rPr lang="cs-CZ" i="1" dirty="0" err="1"/>
              <a:t>parolas</a:t>
            </a:r>
            <a:r>
              <a:rPr lang="cs-CZ" i="1" dirty="0"/>
              <a:t> </a:t>
            </a:r>
            <a:r>
              <a:rPr lang="cs-CZ" i="1" dirty="0" err="1"/>
              <a:t>Esperanton</a:t>
            </a:r>
            <a:r>
              <a:rPr lang="cs-CZ" i="1" dirty="0"/>
              <a:t>? - </a:t>
            </a:r>
            <a:r>
              <a:rPr lang="cs-CZ" i="1" dirty="0" err="1"/>
              <a:t>Jes</a:t>
            </a:r>
            <a:r>
              <a:rPr lang="cs-CZ" i="1" dirty="0"/>
              <a:t>, mi </a:t>
            </a:r>
            <a:r>
              <a:rPr lang="cs-CZ" i="1" dirty="0" err="1"/>
              <a:t>parolas</a:t>
            </a:r>
            <a:r>
              <a:rPr lang="cs-CZ" i="1" dirty="0"/>
              <a:t> </a:t>
            </a:r>
            <a:r>
              <a:rPr lang="cs-CZ" i="1" dirty="0" err="1"/>
              <a:t>iomete</a:t>
            </a:r>
            <a:r>
              <a:rPr lang="cs-CZ" i="1" dirty="0"/>
              <a:t> </a:t>
            </a:r>
            <a:r>
              <a:rPr lang="cs-CZ" i="1" dirty="0" err="1"/>
              <a:t>Esperanton</a:t>
            </a:r>
            <a:r>
              <a:rPr lang="cs-CZ" i="1" dirty="0"/>
              <a:t>. / Ne, sed mi </a:t>
            </a:r>
            <a:r>
              <a:rPr lang="cs-CZ" i="1" dirty="0" err="1"/>
              <a:t>komprenas</a:t>
            </a:r>
            <a:r>
              <a:rPr lang="cs-CZ" i="1" dirty="0"/>
              <a:t> </a:t>
            </a:r>
            <a:r>
              <a:rPr lang="cs-CZ" i="1" dirty="0" err="1"/>
              <a:t>ĝin</a:t>
            </a:r>
            <a:r>
              <a:rPr lang="cs-CZ" i="1" dirty="0"/>
              <a:t>.</a:t>
            </a:r>
          </a:p>
          <a:p>
            <a:pPr algn="ctr"/>
            <a:r>
              <a:rPr lang="cs-CZ" i="1" dirty="0"/>
              <a:t>Kiel </a:t>
            </a:r>
            <a:r>
              <a:rPr lang="cs-CZ" i="1" dirty="0" err="1"/>
              <a:t>vi</a:t>
            </a:r>
            <a:r>
              <a:rPr lang="cs-CZ" i="1" dirty="0"/>
              <a:t> </a:t>
            </a:r>
            <a:r>
              <a:rPr lang="cs-CZ" i="1" dirty="0" err="1"/>
              <a:t>nomiĝas</a:t>
            </a:r>
            <a:r>
              <a:rPr lang="cs-CZ" i="1" dirty="0"/>
              <a:t>? - Mi </a:t>
            </a:r>
            <a:r>
              <a:rPr lang="cs-CZ" i="1" dirty="0" err="1"/>
              <a:t>nomiĝas</a:t>
            </a:r>
            <a:r>
              <a:rPr lang="cs-CZ" i="1" dirty="0"/>
              <a:t> _____</a:t>
            </a:r>
            <a:r>
              <a:rPr lang="cs-CZ" dirty="0"/>
              <a:t>.</a:t>
            </a:r>
            <a:r>
              <a:rPr lang="cs-CZ" i="1" dirty="0"/>
              <a:t> </a:t>
            </a:r>
            <a:r>
              <a:rPr lang="cs-CZ" dirty="0"/>
              <a:t>/</a:t>
            </a:r>
            <a:r>
              <a:rPr lang="cs-CZ" i="1" dirty="0"/>
              <a:t> </a:t>
            </a:r>
            <a:r>
              <a:rPr lang="cs-CZ" i="1" dirty="0" err="1"/>
              <a:t>Kio</a:t>
            </a:r>
            <a:r>
              <a:rPr lang="cs-CZ" i="1" dirty="0"/>
              <a:t> </a:t>
            </a:r>
            <a:r>
              <a:rPr lang="cs-CZ" i="1" dirty="0" err="1"/>
              <a:t>estas</a:t>
            </a:r>
            <a:r>
              <a:rPr lang="cs-CZ" i="1" dirty="0"/>
              <a:t> via </a:t>
            </a:r>
            <a:r>
              <a:rPr lang="cs-CZ" i="1" dirty="0" err="1"/>
              <a:t>nomo</a:t>
            </a:r>
            <a:r>
              <a:rPr lang="cs-CZ" i="1" dirty="0"/>
              <a:t>? - Mia </a:t>
            </a:r>
            <a:r>
              <a:rPr lang="cs-CZ" i="1" dirty="0" err="1"/>
              <a:t>nomo</a:t>
            </a:r>
            <a:r>
              <a:rPr lang="cs-CZ" i="1" dirty="0"/>
              <a:t> </a:t>
            </a:r>
            <a:r>
              <a:rPr lang="cs-CZ" i="1" dirty="0" err="1"/>
              <a:t>estas</a:t>
            </a:r>
            <a:r>
              <a:rPr lang="cs-CZ" i="1" dirty="0"/>
              <a:t> _____.</a:t>
            </a:r>
          </a:p>
          <a:p>
            <a:pPr algn="ctr"/>
            <a:r>
              <a:rPr lang="en-US" i="1" dirty="0" err="1"/>
              <a:t>Kiom</a:t>
            </a:r>
            <a:r>
              <a:rPr lang="en-US" i="1" dirty="0"/>
              <a:t> vi </a:t>
            </a:r>
            <a:r>
              <a:rPr lang="en-US" i="1" dirty="0" err="1"/>
              <a:t>aĝas</a:t>
            </a:r>
            <a:r>
              <a:rPr lang="en-US" i="1" dirty="0"/>
              <a:t>? </a:t>
            </a:r>
            <a:r>
              <a:rPr lang="cs-CZ" i="1" dirty="0"/>
              <a:t>- Mi a</a:t>
            </a:r>
            <a:r>
              <a:rPr lang="en-US" i="1" dirty="0"/>
              <a:t>ĝ</a:t>
            </a:r>
            <a:r>
              <a:rPr lang="cs-CZ" i="1" dirty="0"/>
              <a:t>as ___. / </a:t>
            </a:r>
            <a:r>
              <a:rPr lang="en-US" i="1" dirty="0" err="1"/>
              <a:t>Kiom</a:t>
            </a:r>
            <a:r>
              <a:rPr lang="en-US" i="1" dirty="0"/>
              <a:t> da </a:t>
            </a:r>
            <a:r>
              <a:rPr lang="en-US" i="1" dirty="0" err="1"/>
              <a:t>jaroj</a:t>
            </a:r>
            <a:r>
              <a:rPr lang="en-US" i="1" dirty="0"/>
              <a:t> vi </a:t>
            </a:r>
            <a:r>
              <a:rPr lang="en-US" i="1" dirty="0" err="1"/>
              <a:t>havas</a:t>
            </a:r>
            <a:r>
              <a:rPr lang="en-US" i="1" dirty="0"/>
              <a:t>?</a:t>
            </a:r>
            <a:r>
              <a:rPr lang="cs-CZ" i="1" dirty="0"/>
              <a:t> - Mi </a:t>
            </a:r>
            <a:r>
              <a:rPr lang="cs-CZ" i="1" dirty="0" err="1"/>
              <a:t>estas</a:t>
            </a:r>
            <a:r>
              <a:rPr lang="cs-CZ" i="1" dirty="0"/>
              <a:t> ___-jara</a:t>
            </a:r>
            <a:r>
              <a:rPr lang="cs-CZ" dirty="0"/>
              <a:t>.</a:t>
            </a:r>
          </a:p>
          <a:p>
            <a:pPr algn="ctr"/>
            <a:r>
              <a:rPr lang="cs-CZ" i="1" dirty="0"/>
              <a:t>Kiel </a:t>
            </a:r>
            <a:r>
              <a:rPr lang="cs-CZ" i="1" dirty="0" err="1"/>
              <a:t>vi</a:t>
            </a:r>
            <a:r>
              <a:rPr lang="cs-CZ" i="1" dirty="0"/>
              <a:t> (</a:t>
            </a:r>
            <a:r>
              <a:rPr lang="cs-CZ" i="1" dirty="0" err="1"/>
              <a:t>fartas</a:t>
            </a:r>
            <a:r>
              <a:rPr lang="cs-CZ" i="1" dirty="0"/>
              <a:t>)? - Bone, </a:t>
            </a:r>
            <a:r>
              <a:rPr lang="cs-CZ" i="1" dirty="0" err="1"/>
              <a:t>dankon</a:t>
            </a:r>
            <a:r>
              <a:rPr lang="cs-CZ" i="1" dirty="0"/>
              <a:t>. Kaj </a:t>
            </a:r>
            <a:r>
              <a:rPr lang="cs-CZ" i="1" dirty="0" err="1"/>
              <a:t>vi</a:t>
            </a:r>
            <a:r>
              <a:rPr lang="cs-CZ" i="1" dirty="0"/>
              <a:t>?</a:t>
            </a:r>
          </a:p>
          <a:p>
            <a:pPr algn="ctr"/>
            <a:r>
              <a:rPr lang="cs-CZ" i="1" dirty="0" err="1"/>
              <a:t>Ĝis</a:t>
            </a:r>
            <a:r>
              <a:rPr lang="cs-CZ" i="1" dirty="0"/>
              <a:t> poste </a:t>
            </a:r>
            <a:r>
              <a:rPr lang="cs-CZ" dirty="0"/>
              <a:t>/</a:t>
            </a:r>
            <a:r>
              <a:rPr lang="cs-CZ" i="1" dirty="0"/>
              <a:t> </a:t>
            </a:r>
            <a:r>
              <a:rPr lang="cs-CZ" i="1" dirty="0" err="1"/>
              <a:t>Ĝis</a:t>
            </a:r>
            <a:r>
              <a:rPr lang="cs-CZ" i="1" dirty="0"/>
              <a:t> la </a:t>
            </a:r>
            <a:r>
              <a:rPr lang="cs-CZ" i="1" dirty="0" err="1"/>
              <a:t>revido</a:t>
            </a:r>
            <a:r>
              <a:rPr lang="cs-CZ" i="1" dirty="0"/>
              <a:t> </a:t>
            </a:r>
            <a:r>
              <a:rPr lang="cs-CZ" dirty="0"/>
              <a:t>/</a:t>
            </a:r>
            <a:r>
              <a:rPr lang="cs-CZ" i="1" dirty="0"/>
              <a:t> </a:t>
            </a:r>
            <a:r>
              <a:rPr lang="cs-CZ" i="1" dirty="0" err="1"/>
              <a:t>Adiaŭ</a:t>
            </a:r>
            <a:endParaRPr lang="cs-CZ" i="1" dirty="0"/>
          </a:p>
          <a:p>
            <a:pPr algn="ctr"/>
            <a:endParaRPr lang="cs-CZ" i="1" dirty="0"/>
          </a:p>
          <a:p>
            <a:pPr marL="0" indent="0" algn="ctr">
              <a:buNone/>
            </a:pPr>
            <a:r>
              <a:rPr lang="es-ES" i="1" dirty="0"/>
              <a:t>Kiel oni </a:t>
            </a:r>
            <a:r>
              <a:rPr lang="es-ES" i="1" dirty="0" err="1"/>
              <a:t>diras</a:t>
            </a:r>
            <a:r>
              <a:rPr lang="es-ES" i="1" dirty="0"/>
              <a:t> </a:t>
            </a:r>
            <a:r>
              <a:rPr lang="cs-CZ" i="1" dirty="0"/>
              <a:t>___</a:t>
            </a:r>
            <a:r>
              <a:rPr lang="es-ES" i="1" dirty="0"/>
              <a:t> en Esperanto?</a:t>
            </a:r>
            <a:r>
              <a:rPr lang="cs-CZ" i="1" dirty="0"/>
              <a:t> - Mi </a:t>
            </a:r>
            <a:r>
              <a:rPr lang="cs-CZ" i="1" dirty="0" err="1"/>
              <a:t>bedaŭras</a:t>
            </a:r>
            <a:r>
              <a:rPr lang="cs-CZ" i="1" dirty="0"/>
              <a:t>, mi ne </a:t>
            </a:r>
            <a:r>
              <a:rPr lang="cs-CZ" i="1" dirty="0" err="1"/>
              <a:t>scias</a:t>
            </a:r>
            <a:r>
              <a:rPr lang="cs-CZ" i="1" dirty="0"/>
              <a:t>.</a:t>
            </a:r>
          </a:p>
          <a:p>
            <a:pPr marL="0" indent="0" algn="ctr">
              <a:buNone/>
            </a:pPr>
            <a:r>
              <a:rPr lang="cs-CZ" i="1" dirty="0" err="1"/>
              <a:t>Bonvolu</a:t>
            </a:r>
            <a:r>
              <a:rPr lang="cs-CZ" i="1" dirty="0"/>
              <a:t> </a:t>
            </a:r>
            <a:r>
              <a:rPr lang="cs-CZ" i="1" dirty="0" err="1"/>
              <a:t>ripeti</a:t>
            </a:r>
            <a:r>
              <a:rPr lang="cs-CZ" i="1" dirty="0"/>
              <a:t> </a:t>
            </a:r>
            <a:r>
              <a:rPr lang="cs-CZ" i="1" dirty="0" err="1"/>
              <a:t>tion</a:t>
            </a:r>
            <a:r>
              <a:rPr lang="cs-CZ" i="1" dirty="0"/>
              <a:t>. / </a:t>
            </a:r>
            <a:r>
              <a:rPr lang="cs-CZ" i="1" dirty="0" err="1"/>
              <a:t>Bonvolu</a:t>
            </a:r>
            <a:r>
              <a:rPr lang="cs-CZ" i="1" dirty="0"/>
              <a:t> </a:t>
            </a:r>
            <a:r>
              <a:rPr lang="cs-CZ" i="1" dirty="0" err="1"/>
              <a:t>diri</a:t>
            </a:r>
            <a:r>
              <a:rPr lang="cs-CZ" i="1" dirty="0"/>
              <a:t> </a:t>
            </a:r>
            <a:r>
              <a:rPr lang="cs-CZ" i="1" dirty="0" err="1"/>
              <a:t>ĝin</a:t>
            </a:r>
            <a:r>
              <a:rPr lang="cs-CZ" i="1" dirty="0"/>
              <a:t> </a:t>
            </a:r>
            <a:r>
              <a:rPr lang="cs-CZ" i="1" dirty="0" err="1"/>
              <a:t>denove</a:t>
            </a:r>
            <a:r>
              <a:rPr lang="cs-CZ" i="1" dirty="0"/>
              <a:t>. </a:t>
            </a:r>
            <a:r>
              <a:rPr lang="cs-CZ" dirty="0"/>
              <a:t>/ </a:t>
            </a:r>
            <a:r>
              <a:rPr lang="cs-CZ" i="1" dirty="0"/>
              <a:t>Pardonu?</a:t>
            </a:r>
          </a:p>
          <a:p>
            <a:pPr marL="0" indent="0" algn="ctr">
              <a:buNone/>
            </a:pPr>
            <a:endParaRPr lang="cs-CZ" i="1" dirty="0"/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90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B12AE-74B3-A261-B8E4-E8A891AE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Číslovky | </a:t>
            </a:r>
            <a:r>
              <a:rPr lang="cs-CZ" dirty="0" err="1"/>
              <a:t>Numeraloj</a:t>
            </a:r>
            <a:endParaRPr lang="en-US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22C8DC81-7341-51BF-6DE0-E2A036834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026" t="39345" r="27140" b="29990"/>
          <a:stretch/>
        </p:blipFill>
        <p:spPr>
          <a:xfrm>
            <a:off x="1154430" y="1931670"/>
            <a:ext cx="9944100" cy="4004555"/>
          </a:xfrm>
        </p:spPr>
      </p:pic>
    </p:spTree>
    <p:extLst>
      <p:ext uri="{BB962C8B-B14F-4D97-AF65-F5344CB8AC3E}">
        <p14:creationId xmlns:p14="http://schemas.microsoft.com/office/powerpoint/2010/main" val="425320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468A810-A008-F550-1053-C611DADF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-IT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Dankegon kaj ĝis la venonta semajno!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60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4264</TotalTime>
  <Words>3128</Words>
  <Application>Microsoft Office PowerPoint</Application>
  <PresentationFormat>Panoramiczny</PresentationFormat>
  <Paragraphs>302</Paragraphs>
  <Slides>40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Aptos</vt:lpstr>
      <vt:lpstr>Arial</vt:lpstr>
      <vt:lpstr>Calibri</vt:lpstr>
      <vt:lpstr>Constantia</vt:lpstr>
      <vt:lpstr>Franklin Gothic Book</vt:lpstr>
      <vt:lpstr>Noto Sans</vt:lpstr>
      <vt:lpstr>Open Sans</vt:lpstr>
      <vt:lpstr>Times New Roman</vt:lpstr>
      <vt:lpstr>Retrospekcja</vt:lpstr>
      <vt:lpstr>LgV35 Esperanto I</vt:lpstr>
      <vt:lpstr>Organizační informace</vt:lpstr>
      <vt:lpstr>Orientační rozložení semestru</vt:lpstr>
      <vt:lpstr>Knihy | Libroj</vt:lpstr>
      <vt:lpstr>Abeceda | Alfabeto</vt:lpstr>
      <vt:lpstr>Základní vlastnosti esperanta</vt:lpstr>
      <vt:lpstr>Základní fráze | Bazaj frazoj</vt:lpstr>
      <vt:lpstr>Číslovky | Numeraloj</vt:lpstr>
      <vt:lpstr>Dankegon kaj ĝis la venonta semajno!</vt:lpstr>
      <vt:lpstr>LgV35 Esperanto I</vt:lpstr>
      <vt:lpstr>Online nástroje / Interretaj iloj</vt:lpstr>
      <vt:lpstr>Gramatika | Gramatiko</vt:lpstr>
      <vt:lpstr>Gramatika | Gramatiko</vt:lpstr>
      <vt:lpstr>Gramatika | Gramatiko</vt:lpstr>
      <vt:lpstr>Dnešní téma | Hodiaŭa temo</vt:lpstr>
      <vt:lpstr>Dankon, ĝis la revido!</vt:lpstr>
      <vt:lpstr>LgV35 Esperanto I</vt:lpstr>
      <vt:lpstr>Opakování | Ripetado</vt:lpstr>
      <vt:lpstr>Nejčastější afixy | La plej oftaj deriviloj</vt:lpstr>
      <vt:lpstr>Dnešní téma | Hodiaŭa temo</vt:lpstr>
      <vt:lpstr>Dankegon pro via atento, ĝis la!</vt:lpstr>
      <vt:lpstr>LgV35 Esperanto I</vt:lpstr>
      <vt:lpstr>Dnešní téma | Hodiaŭa temo</vt:lpstr>
      <vt:lpstr>Dankon, ĝis la revido!</vt:lpstr>
      <vt:lpstr>LgV35 Esperanto I</vt:lpstr>
      <vt:lpstr>Dnešní téma | Hodiaŭa temo</vt:lpstr>
      <vt:lpstr>Prezentacja programu PowerPoint</vt:lpstr>
      <vt:lpstr>Gramatika | Gramatiko</vt:lpstr>
      <vt:lpstr>Gramatika | Gramatiko</vt:lpstr>
      <vt:lpstr>Gramatika | Gramatiko</vt:lpstr>
      <vt:lpstr>Gramatika | Gramatiko</vt:lpstr>
      <vt:lpstr>Gramatika | Gramatiko</vt:lpstr>
      <vt:lpstr>Dankon kaj ĝis la venonta merkredo!</vt:lpstr>
      <vt:lpstr>LgV35 Esperanto I</vt:lpstr>
      <vt:lpstr>Dnešní téma | Hodiaŭa temo</vt:lpstr>
      <vt:lpstr>Prezentacja programu PowerPoint</vt:lpstr>
      <vt:lpstr>Prezentacja programu PowerPoint</vt:lpstr>
      <vt:lpstr>Prezentacja programu PowerPoint</vt:lpstr>
      <vt:lpstr>Prezentacja programu PowerPoint</vt:lpstr>
      <vt:lpstr>Dankon, ĝis la revido!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Matyáš Foltýn</dc:creator>
  <cp:lastModifiedBy>Matyáš Foltýn</cp:lastModifiedBy>
  <cp:revision>86</cp:revision>
  <dcterms:created xsi:type="dcterms:W3CDTF">2024-09-19T12:11:34Z</dcterms:created>
  <dcterms:modified xsi:type="dcterms:W3CDTF">2024-11-13T09:28:12Z</dcterms:modified>
</cp:coreProperties>
</file>