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AD86F1CB-24A0-4CDA-B9FF-2124E2C5681C}" type="datetimeFigureOut">
              <a:rPr lang="en-US" smtClean="0"/>
              <a:pPr/>
              <a:t>9/12/2022</a:t>
            </a:fld>
            <a:endParaRPr lang="en-GB"/>
          </a:p>
        </p:txBody>
      </p:sp>
      <p:sp>
        <p:nvSpPr>
          <p:cNvPr id="17" name="16 - Θέση υποσέλιδου"/>
          <p:cNvSpPr>
            <a:spLocks noGrp="1"/>
          </p:cNvSpPr>
          <p:nvPr>
            <p:ph type="ftr" sz="quarter" idx="11"/>
          </p:nvPr>
        </p:nvSpPr>
        <p:spPr>
          <a:xfrm>
            <a:off x="5410200" y="4205288"/>
            <a:ext cx="1295400" cy="457200"/>
          </a:xfrm>
        </p:spPr>
        <p:txBody>
          <a:bodyPr/>
          <a:lstStyle/>
          <a:p>
            <a:endParaRPr lang="en-GB"/>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7F178FB-AB9D-490C-8323-0E30895CDD2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D86F1CB-24A0-4CDA-B9FF-2124E2C5681C}" type="datetimeFigureOut">
              <a:rPr lang="en-US" smtClean="0"/>
              <a:pPr/>
              <a:t>9/12/2022</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57F178FB-AB9D-490C-8323-0E30895CDD2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D86F1CB-24A0-4CDA-B9FF-2124E2C5681C}" type="datetimeFigureOut">
              <a:rPr lang="en-US" smtClean="0"/>
              <a:pPr/>
              <a:t>9/12/2022</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57F178FB-AB9D-490C-8323-0E30895CDD2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D86F1CB-24A0-4CDA-B9FF-2124E2C5681C}" type="datetimeFigureOut">
              <a:rPr lang="en-US" smtClean="0"/>
              <a:pPr/>
              <a:t>9/12/2022</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57F178FB-AB9D-490C-8323-0E30895CDD2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D86F1CB-24A0-4CDA-B9FF-2124E2C5681C}" type="datetimeFigureOut">
              <a:rPr lang="en-US" smtClean="0"/>
              <a:pPr/>
              <a:t>9/12/2022</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57F178FB-AB9D-490C-8323-0E30895CDD2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D86F1CB-24A0-4CDA-B9FF-2124E2C5681C}" type="datetimeFigureOut">
              <a:rPr lang="en-US" smtClean="0"/>
              <a:pPr/>
              <a:t>9/12/2022</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57F178FB-AB9D-490C-8323-0E30895CDD2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AD86F1CB-24A0-4CDA-B9FF-2124E2C5681C}" type="datetimeFigureOut">
              <a:rPr lang="en-US" smtClean="0"/>
              <a:pPr/>
              <a:t>9/12/2022</a:t>
            </a:fld>
            <a:endParaRPr lang="en-GB"/>
          </a:p>
        </p:txBody>
      </p:sp>
      <p:sp>
        <p:nvSpPr>
          <p:cNvPr id="27" name="26 - Θέση αριθμού διαφάνειας"/>
          <p:cNvSpPr>
            <a:spLocks noGrp="1"/>
          </p:cNvSpPr>
          <p:nvPr>
            <p:ph type="sldNum" sz="quarter" idx="11"/>
          </p:nvPr>
        </p:nvSpPr>
        <p:spPr/>
        <p:txBody>
          <a:bodyPr rtlCol="0"/>
          <a:lstStyle/>
          <a:p>
            <a:fld id="{57F178FB-AB9D-490C-8323-0E30895CDD2E}" type="slidenum">
              <a:rPr lang="en-GB" smtClean="0"/>
              <a:pPr/>
              <a:t>‹#›</a:t>
            </a:fld>
            <a:endParaRPr lang="en-GB"/>
          </a:p>
        </p:txBody>
      </p:sp>
      <p:sp>
        <p:nvSpPr>
          <p:cNvPr id="28" name="27 - Θέση υποσέλιδου"/>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AD86F1CB-24A0-4CDA-B9FF-2124E2C5681C}" type="datetimeFigureOut">
              <a:rPr lang="en-US" smtClean="0"/>
              <a:pPr/>
              <a:t>9/12/2022</a:t>
            </a:fld>
            <a:endParaRPr lang="en-GB"/>
          </a:p>
        </p:txBody>
      </p:sp>
      <p:sp>
        <p:nvSpPr>
          <p:cNvPr id="4" name="3 - Θέση υποσέλιδου"/>
          <p:cNvSpPr>
            <a:spLocks noGrp="1"/>
          </p:cNvSpPr>
          <p:nvPr>
            <p:ph type="ftr" sz="quarter" idx="11"/>
          </p:nvPr>
        </p:nvSpPr>
        <p:spPr>
          <a:xfrm>
            <a:off x="5257800" y="612648"/>
            <a:ext cx="1325880" cy="457200"/>
          </a:xfrm>
        </p:spPr>
        <p:txBody>
          <a:bodyPr/>
          <a:lstStyle/>
          <a:p>
            <a:endParaRPr lang="en-GB"/>
          </a:p>
        </p:txBody>
      </p:sp>
      <p:sp>
        <p:nvSpPr>
          <p:cNvPr id="5" name="4 - Θέση αριθμού διαφάνειας"/>
          <p:cNvSpPr>
            <a:spLocks noGrp="1"/>
          </p:cNvSpPr>
          <p:nvPr>
            <p:ph type="sldNum" sz="quarter" idx="12"/>
          </p:nvPr>
        </p:nvSpPr>
        <p:spPr>
          <a:xfrm>
            <a:off x="8174736" y="2272"/>
            <a:ext cx="762000" cy="365760"/>
          </a:xfrm>
        </p:spPr>
        <p:txBody>
          <a:bodyPr/>
          <a:lstStyle/>
          <a:p>
            <a:fld id="{57F178FB-AB9D-490C-8323-0E30895CDD2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D86F1CB-24A0-4CDA-B9FF-2124E2C5681C}" type="datetimeFigureOut">
              <a:rPr lang="en-US" smtClean="0"/>
              <a:pPr/>
              <a:t>9/12/2022</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57F178FB-AB9D-490C-8323-0E30895CDD2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D86F1CB-24A0-4CDA-B9FF-2124E2C5681C}" type="datetimeFigureOut">
              <a:rPr lang="en-US" smtClean="0"/>
              <a:pPr/>
              <a:t>9/12/2022</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57F178FB-AB9D-490C-8323-0E30895CDD2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D86F1CB-24A0-4CDA-B9FF-2124E2C5681C}" type="datetimeFigureOut">
              <a:rPr lang="en-US" smtClean="0"/>
              <a:pPr/>
              <a:t>9/12/2022</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57F178FB-AB9D-490C-8323-0E30895CDD2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D86F1CB-24A0-4CDA-B9FF-2124E2C5681C}" type="datetimeFigureOut">
              <a:rPr lang="en-US" smtClean="0"/>
              <a:pPr/>
              <a:t>9/12/2022</a:t>
            </a:fld>
            <a:endParaRPr lang="en-GB"/>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7F178FB-AB9D-490C-8323-0E30895CDD2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1071546"/>
            <a:ext cx="7772400" cy="1470025"/>
          </a:xfrm>
        </p:spPr>
        <p:txBody>
          <a:bodyPr>
            <a:normAutofit fontScale="90000"/>
          </a:bodyPr>
          <a:lstStyle/>
          <a:p>
            <a:r>
              <a:rPr lang="el-GR" sz="4900" dirty="0">
                <a:latin typeface="Arial Black" pitchFamily="34" charset="0"/>
              </a:rPr>
              <a:t>ΤΟ ΕΚΠΑΙΔΕΥΤΙΚΟ ΣΥΣΤΗΜΑ ΣΤΗΝ ΕΛΛΑΔΑ</a:t>
            </a:r>
            <a:r>
              <a:rPr lang="el-GR" dirty="0">
                <a:latin typeface="Arial Black" pitchFamily="34" charset="0"/>
              </a:rPr>
              <a:t> </a:t>
            </a:r>
            <a:br>
              <a:rPr lang="el-GR" dirty="0">
                <a:latin typeface="Arial Black" pitchFamily="34" charset="0"/>
              </a:rPr>
            </a:br>
            <a:r>
              <a:rPr lang="el-GR" sz="2700" dirty="0">
                <a:latin typeface="Arial Black" pitchFamily="34" charset="0"/>
              </a:rPr>
              <a:t>(ΜΕΡΟΣ Α’)</a:t>
            </a:r>
            <a:endParaRPr lang="en-GB" sz="2700" dirty="0">
              <a:latin typeface="Berlin Sans FB Demi" pitchFamily="34" charset="0"/>
            </a:endParaRPr>
          </a:p>
        </p:txBody>
      </p:sp>
      <p:pic>
        <p:nvPicPr>
          <p:cNvPr id="4" name="3 - Εικόνα" descr="shutterstock579211768.jpg"/>
          <p:cNvPicPr>
            <a:picLocks noChangeAspect="1"/>
          </p:cNvPicPr>
          <p:nvPr/>
        </p:nvPicPr>
        <p:blipFill>
          <a:blip r:embed="rId2"/>
          <a:stretch>
            <a:fillRect/>
          </a:stretch>
        </p:blipFill>
        <p:spPr>
          <a:xfrm>
            <a:off x="5090660" y="1428736"/>
            <a:ext cx="4053340" cy="2071702"/>
          </a:xfrm>
          <a:prstGeom prst="rect">
            <a:avLst/>
          </a:prstGeom>
        </p:spPr>
      </p:pic>
      <p:pic>
        <p:nvPicPr>
          <p:cNvPr id="5" name="4 - Εικόνα" descr="-Λύκειο-e1621335156993.jpg"/>
          <p:cNvPicPr>
            <a:picLocks noChangeAspect="1"/>
          </p:cNvPicPr>
          <p:nvPr/>
        </p:nvPicPr>
        <p:blipFill>
          <a:blip r:embed="rId3"/>
          <a:stretch>
            <a:fillRect/>
          </a:stretch>
        </p:blipFill>
        <p:spPr>
          <a:xfrm>
            <a:off x="2285952" y="3478982"/>
            <a:ext cx="6858048" cy="3379018"/>
          </a:xfrm>
          <a:prstGeom prst="rect">
            <a:avLst/>
          </a:prstGeom>
        </p:spPr>
      </p:pic>
      <p:pic>
        <p:nvPicPr>
          <p:cNvPr id="6" name="5 - Εικόνα" descr="alfavitario-compressed.jpg"/>
          <p:cNvPicPr>
            <a:picLocks noChangeAspect="1"/>
          </p:cNvPicPr>
          <p:nvPr/>
        </p:nvPicPr>
        <p:blipFill>
          <a:blip r:embed="rId4"/>
          <a:stretch>
            <a:fillRect/>
          </a:stretch>
        </p:blipFill>
        <p:spPr>
          <a:xfrm>
            <a:off x="285720" y="4096041"/>
            <a:ext cx="2073594" cy="2761959"/>
          </a:xfrm>
          <a:prstGeom prst="rect">
            <a:avLst/>
          </a:prstGeom>
        </p:spPr>
      </p:pic>
      <p:pic>
        <p:nvPicPr>
          <p:cNvPr id="7" name="6 - Εικόνα" descr="f053a7b9e0c9ade00ed5841ddbaa0b2c.jpg"/>
          <p:cNvPicPr>
            <a:picLocks noChangeAspect="1"/>
          </p:cNvPicPr>
          <p:nvPr/>
        </p:nvPicPr>
        <p:blipFill>
          <a:blip r:embed="rId5" cstate="print"/>
          <a:stretch>
            <a:fillRect/>
          </a:stretch>
        </p:blipFill>
        <p:spPr>
          <a:xfrm>
            <a:off x="2714612" y="2071678"/>
            <a:ext cx="2794750" cy="1571636"/>
          </a:xfrm>
          <a:prstGeom prst="rect">
            <a:avLst/>
          </a:prstGeom>
        </p:spPr>
      </p:pic>
      <p:pic>
        <p:nvPicPr>
          <p:cNvPr id="8" name="7 - Εικόνα" descr="sxoleio-thrania-aithoysa.jpg"/>
          <p:cNvPicPr>
            <a:picLocks noChangeAspect="1"/>
          </p:cNvPicPr>
          <p:nvPr/>
        </p:nvPicPr>
        <p:blipFill>
          <a:blip r:embed="rId6"/>
          <a:stretch>
            <a:fillRect/>
          </a:stretch>
        </p:blipFill>
        <p:spPr>
          <a:xfrm>
            <a:off x="0" y="2786058"/>
            <a:ext cx="2714644" cy="13573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latin typeface="Bahnschrift Condensed" pitchFamily="34" charset="0"/>
              </a:rPr>
              <a:t>ΔΗΜΟΤΙΚΟ</a:t>
            </a:r>
            <a:r>
              <a:rPr lang="en-GB" dirty="0">
                <a:latin typeface="Bahnschrift Condensed" pitchFamily="34" charset="0"/>
              </a:rPr>
              <a:t>:</a:t>
            </a:r>
            <a:r>
              <a:rPr lang="el-GR" dirty="0">
                <a:latin typeface="Bahnschrift Condensed" pitchFamily="34" charset="0"/>
              </a:rPr>
              <a:t> ΠΡΟΑΙΡΕΤΙΚΟ ΟΛΟΗΜΕΡΟ ΣΧΟΛΕΙΟ</a:t>
            </a:r>
            <a:endParaRPr lang="en-GB" dirty="0">
              <a:latin typeface="Bahnschrift Condensed" pitchFamily="34" charset="0"/>
            </a:endParaRPr>
          </a:p>
        </p:txBody>
      </p:sp>
      <p:sp>
        <p:nvSpPr>
          <p:cNvPr id="3" name="2 - Θέση περιεχομένου"/>
          <p:cNvSpPr>
            <a:spLocks noGrp="1"/>
          </p:cNvSpPr>
          <p:nvPr>
            <p:ph idx="1"/>
          </p:nvPr>
        </p:nvSpPr>
        <p:spPr/>
        <p:txBody>
          <a:bodyPr>
            <a:normAutofit fontScale="85000" lnSpcReduction="10000"/>
          </a:bodyPr>
          <a:lstStyle/>
          <a:p>
            <a:r>
              <a:rPr lang="el-GR" dirty="0">
                <a:latin typeface="Bahnschrift Condensed" pitchFamily="34" charset="0"/>
              </a:rPr>
              <a:t>Τα παιδιά των οποίων οι γονείς δουλεύουν ως αργά μπορούν να παραμείνουν στο σχολείο στο γνωστό Ολοήμερο (δηλαδή μέχρι τις 16.00 μμ)</a:t>
            </a:r>
          </a:p>
          <a:p>
            <a:r>
              <a:rPr lang="el-GR" dirty="0">
                <a:latin typeface="Bahnschrift Condensed" pitchFamily="34" charset="0"/>
              </a:rPr>
              <a:t>Εκεί μπορούν να μελετήσουν τα μαθήματά τους και τις εργασίες που έχουν για το σπίτι και να ζητήσουν βοήθεια από το δάσκαλο που τα προσέχει</a:t>
            </a:r>
          </a:p>
          <a:p>
            <a:r>
              <a:rPr lang="el-GR" dirty="0">
                <a:latin typeface="Bahnschrift Condensed" pitchFamily="34" charset="0"/>
              </a:rPr>
              <a:t>Επιπλέον κάνουν κι άλλες δραστηριότητες όπως Πληροφορική, Ζωγραφική, Θεατρική Αγωγή ή ομαδικά παιχνίδια με την μπάλα στο προαύλιο του σχολείου</a:t>
            </a:r>
          </a:p>
          <a:p>
            <a:r>
              <a:rPr lang="el-GR" dirty="0">
                <a:latin typeface="Bahnschrift Condensed" pitchFamily="34" charset="0"/>
              </a:rPr>
              <a:t>Συχνά οι γονείς περνάνε να τους αφήσουν το μεσημεριανό τους γεύμα</a:t>
            </a:r>
          </a:p>
          <a:p>
            <a:r>
              <a:rPr lang="el-GR" dirty="0">
                <a:latin typeface="Bahnschrift Condensed" pitchFamily="34" charset="0"/>
              </a:rPr>
              <a:t>Είναι πολύ πιο χαλαρό σε κανόνες και σε πρόγραμμα από το σχολείο, για αυτό και συχνά τα παιδιά κάνουν πολλή φασαρία</a:t>
            </a:r>
          </a:p>
          <a:p>
            <a:r>
              <a:rPr lang="el-GR" dirty="0">
                <a:latin typeface="Bahnschrift Condensed" pitchFamily="34" charset="0"/>
              </a:rPr>
              <a:t>Ο θεσμός είναι τόσο διαδεδομένος που έχει εφαρμοστεί και σε νηπιαγωγείο</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pinakas.jpg"/>
          <p:cNvPicPr>
            <a:picLocks noChangeAspect="1"/>
          </p:cNvPicPr>
          <p:nvPr/>
        </p:nvPicPr>
        <p:blipFill>
          <a:blip r:embed="rId2"/>
          <a:stretch>
            <a:fillRect/>
          </a:stretch>
        </p:blipFill>
        <p:spPr>
          <a:xfrm>
            <a:off x="0" y="1012371"/>
            <a:ext cx="9144000" cy="48332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xoleia 071220.jpg"/>
          <p:cNvPicPr>
            <a:picLocks noGrp="1" noChangeAspect="1"/>
          </p:cNvPicPr>
          <p:nvPr>
            <p:ph idx="1"/>
          </p:nvPr>
        </p:nvPicPr>
        <p:blipFill>
          <a:blip r:embed="rId2"/>
          <a:stretch>
            <a:fillRect/>
          </a:stretch>
        </p:blipFill>
        <p:spPr>
          <a:xfrm>
            <a:off x="1643042" y="0"/>
            <a:ext cx="5595977" cy="3357586"/>
          </a:xfrm>
        </p:spPr>
      </p:pic>
      <p:pic>
        <p:nvPicPr>
          <p:cNvPr id="5" name="4 - Εικόνα" descr="sxoleia_sxoliki_aithoysa_0_1.jpg"/>
          <p:cNvPicPr>
            <a:picLocks noChangeAspect="1"/>
          </p:cNvPicPr>
          <p:nvPr/>
        </p:nvPicPr>
        <p:blipFill>
          <a:blip r:embed="rId3"/>
          <a:stretch>
            <a:fillRect/>
          </a:stretch>
        </p:blipFill>
        <p:spPr>
          <a:xfrm>
            <a:off x="1142976" y="3360471"/>
            <a:ext cx="6591497" cy="349752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1142984"/>
            <a:ext cx="8229600" cy="1066800"/>
          </a:xfrm>
        </p:spPr>
        <p:txBody>
          <a:bodyPr/>
          <a:lstStyle/>
          <a:p>
            <a:r>
              <a:rPr lang="el-GR" dirty="0">
                <a:latin typeface="Bahnschrift Condensed" pitchFamily="34" charset="0"/>
              </a:rPr>
              <a:t>1</a:t>
            </a:r>
            <a:r>
              <a:rPr lang="el-GR" baseline="30000" dirty="0">
                <a:latin typeface="Bahnschrift Condensed" pitchFamily="34" charset="0"/>
              </a:rPr>
              <a:t>ο</a:t>
            </a:r>
            <a:r>
              <a:rPr lang="el-GR" dirty="0">
                <a:latin typeface="Bahnschrift Condensed" pitchFamily="34" charset="0"/>
              </a:rPr>
              <a:t> Δημοτικό Σχολείο Ελασσόνας</a:t>
            </a:r>
            <a:endParaRPr lang="en-GB" dirty="0">
              <a:latin typeface="Bahnschrift Condensed" pitchFamily="34" charset="0"/>
            </a:endParaRPr>
          </a:p>
        </p:txBody>
      </p:sp>
      <p:pic>
        <p:nvPicPr>
          <p:cNvPr id="4" name="3 - Θέση περιεχομένου" descr="sxoleio-elassona-main.jpg"/>
          <p:cNvPicPr>
            <a:picLocks noGrp="1" noChangeAspect="1"/>
          </p:cNvPicPr>
          <p:nvPr>
            <p:ph idx="1"/>
          </p:nvPr>
        </p:nvPicPr>
        <p:blipFill>
          <a:blip r:embed="rId2" cstate="print"/>
          <a:stretch>
            <a:fillRect/>
          </a:stretch>
        </p:blipFill>
        <p:spPr>
          <a:xfrm>
            <a:off x="857224" y="2071678"/>
            <a:ext cx="7483013" cy="332058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latin typeface="Bahnschrift Condensed" pitchFamily="34" charset="0"/>
              </a:rPr>
              <a:t>2ο Δημοτικό Σχολείο Δράμας</a:t>
            </a:r>
            <a:endParaRPr lang="en-GB" dirty="0">
              <a:latin typeface="Bahnschrift Condensed" pitchFamily="34" charset="0"/>
            </a:endParaRPr>
          </a:p>
        </p:txBody>
      </p:sp>
      <p:pic>
        <p:nvPicPr>
          <p:cNvPr id="4" name="3 - Θέση περιεχομένου" descr="2odhmotikosxoleiodramasA.jpg"/>
          <p:cNvPicPr>
            <a:picLocks noGrp="1" noChangeAspect="1"/>
          </p:cNvPicPr>
          <p:nvPr>
            <p:ph idx="1"/>
          </p:nvPr>
        </p:nvPicPr>
        <p:blipFill>
          <a:blip r:embed="rId2"/>
          <a:stretch>
            <a:fillRect/>
          </a:stretch>
        </p:blipFill>
        <p:spPr>
          <a:xfrm>
            <a:off x="1928794" y="2071678"/>
            <a:ext cx="5588457" cy="371477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Bahnschrift Condensed" pitchFamily="34" charset="0"/>
              </a:rPr>
              <a:t>1</a:t>
            </a:r>
            <a:r>
              <a:rPr lang="el-GR" baseline="30000" dirty="0">
                <a:latin typeface="Bahnschrift Condensed" pitchFamily="34" charset="0"/>
              </a:rPr>
              <a:t>ο</a:t>
            </a:r>
            <a:r>
              <a:rPr lang="el-GR" dirty="0">
                <a:latin typeface="Bahnschrift Condensed" pitchFamily="34" charset="0"/>
              </a:rPr>
              <a:t> Δημοτικό Σχολείο Αθηνών</a:t>
            </a:r>
            <a:endParaRPr lang="en-GB" dirty="0">
              <a:latin typeface="Bahnschrift Condensed" pitchFamily="34" charset="0"/>
            </a:endParaRPr>
          </a:p>
        </p:txBody>
      </p:sp>
      <p:pic>
        <p:nvPicPr>
          <p:cNvPr id="4" name="3 - Θέση περιεχομένου" descr="1cebf-ceb4ceb7cebccebfcf84ceb9cebacf8c-cf83cf87cebfcebbceb5ceafcebf-ceb1ceb8ceb7cebdcf8ecebd-2.jpg"/>
          <p:cNvPicPr>
            <a:picLocks noGrp="1" noChangeAspect="1"/>
          </p:cNvPicPr>
          <p:nvPr>
            <p:ph idx="1"/>
          </p:nvPr>
        </p:nvPicPr>
        <p:blipFill>
          <a:blip r:embed="rId2" cstate="print"/>
          <a:stretch>
            <a:fillRect/>
          </a:stretch>
        </p:blipFill>
        <p:spPr>
          <a:xfrm>
            <a:off x="1689100" y="2249488"/>
            <a:ext cx="5765800" cy="43243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1066800"/>
          </a:xfrm>
        </p:spPr>
        <p:txBody>
          <a:bodyPr>
            <a:normAutofit fontScale="90000"/>
          </a:bodyPr>
          <a:lstStyle/>
          <a:p>
            <a:r>
              <a:rPr lang="el-GR" dirty="0">
                <a:latin typeface="Bahnschrift Condensed" pitchFamily="34" charset="0"/>
              </a:rPr>
              <a:t>ΔΕΥΤΕΡΟΒΑΘΜΙΑ ΕΚΠΑΙΔΕΥΣΗ</a:t>
            </a:r>
            <a:br>
              <a:rPr lang="el-GR" dirty="0">
                <a:latin typeface="Bahnschrift Condensed" pitchFamily="34" charset="0"/>
              </a:rPr>
            </a:br>
            <a:r>
              <a:rPr lang="el-GR" dirty="0">
                <a:latin typeface="Bahnschrift Condensed" pitchFamily="34" charset="0"/>
              </a:rPr>
              <a:t>ΓΥΜΝΑΣΙΟ</a:t>
            </a:r>
            <a:endParaRPr lang="en-GB" dirty="0">
              <a:latin typeface="Bahnschrift Condensed" pitchFamily="34" charset="0"/>
            </a:endParaRPr>
          </a:p>
        </p:txBody>
      </p:sp>
      <p:sp>
        <p:nvSpPr>
          <p:cNvPr id="3" name="2 - Θέση περιεχομένου"/>
          <p:cNvSpPr>
            <a:spLocks noGrp="1"/>
          </p:cNvSpPr>
          <p:nvPr>
            <p:ph idx="1"/>
          </p:nvPr>
        </p:nvSpPr>
        <p:spPr>
          <a:xfrm>
            <a:off x="571472" y="1928802"/>
            <a:ext cx="8229600" cy="4325112"/>
          </a:xfrm>
        </p:spPr>
        <p:txBody>
          <a:bodyPr>
            <a:normAutofit fontScale="70000" lnSpcReduction="20000"/>
          </a:bodyPr>
          <a:lstStyle/>
          <a:p>
            <a:r>
              <a:rPr lang="el-GR" dirty="0">
                <a:latin typeface="Bahnschrift Condensed" pitchFamily="34" charset="0"/>
              </a:rPr>
              <a:t>Το Γυμνάσιο έχει τρεις τάξεις (Α’ Γυμνασίου, Β’ Γυμνασίου, Γ’ Γυμνασίου) </a:t>
            </a:r>
          </a:p>
          <a:p>
            <a:r>
              <a:rPr lang="el-GR" dirty="0">
                <a:latin typeface="Bahnschrift Condensed" pitchFamily="34" charset="0"/>
              </a:rPr>
              <a:t>Στόχος είναι τα παιδιά να γνωρίζουν τα βασικότερα ακαδημαϊκά πεδία και να αποκτήσουν εγκυκλοπαιδικές γνώσεις, να γίνουν καλύτερα στη χρήση του λόγου και να αναπτύξουν κριτική σκέψη</a:t>
            </a:r>
          </a:p>
          <a:p>
            <a:r>
              <a:rPr lang="el-GR" dirty="0">
                <a:latin typeface="Bahnschrift Condensed" pitchFamily="34" charset="0"/>
              </a:rPr>
              <a:t>Τα μαθήματα πλέον έχουν ανέβει επίπεδο δυσκολίας και όσα έμαθαν στο δημοτικό θεωρούνται γνωστά</a:t>
            </a:r>
          </a:p>
          <a:p>
            <a:r>
              <a:rPr lang="el-GR" dirty="0">
                <a:latin typeface="Bahnschrift Condensed" pitchFamily="34" charset="0"/>
              </a:rPr>
              <a:t>Η βαθμολογία βγαίνει κάθε τρίμηνο με Άριστα το </a:t>
            </a:r>
            <a:r>
              <a:rPr lang="el-GR" dirty="0">
                <a:solidFill>
                  <a:srgbClr val="00B050"/>
                </a:solidFill>
                <a:latin typeface="Bahnschrift Condensed" pitchFamily="34" charset="0"/>
              </a:rPr>
              <a:t>20</a:t>
            </a:r>
            <a:r>
              <a:rPr lang="el-GR" dirty="0">
                <a:latin typeface="Bahnschrift Condensed" pitchFamily="34" charset="0"/>
              </a:rPr>
              <a:t>, ενώ το διαγώνισμα του τριμήνου είναι υποχρεωτικό και σημαντικό για τον τελικό βαθμό</a:t>
            </a:r>
          </a:p>
          <a:p>
            <a:r>
              <a:rPr lang="el-GR" dirty="0">
                <a:latin typeface="Bahnschrift Condensed" pitchFamily="34" charset="0"/>
              </a:rPr>
              <a:t>Η πολλή χαμηλή βαθμολογία μπορεί να αναγκάσει τον μαθητή να επαναλάβει την τάξη, όπως και οι πολλές απουσίες από τα μαθήματα</a:t>
            </a:r>
            <a:endParaRPr lang="en-GB" dirty="0">
              <a:latin typeface="Bahnschrift Condensed" pitchFamily="34" charset="0"/>
            </a:endParaRPr>
          </a:p>
          <a:p>
            <a:r>
              <a:rPr lang="el-GR" dirty="0">
                <a:latin typeface="Bahnschrift Condensed" pitchFamily="34" charset="0"/>
              </a:rPr>
              <a:t>Τα μαθήματα των Αρχαίων Ελληνικών και των Μαθηματικών θεωρούνται τα πιο απαιτητικά</a:t>
            </a:r>
          </a:p>
          <a:p>
            <a:r>
              <a:rPr lang="el-GR" dirty="0">
                <a:latin typeface="Bahnschrift Condensed" pitchFamily="34" charset="0"/>
              </a:rPr>
              <a:t>Υπάρχουν μαθήματα όπως η Μουσική, τα Εικαστικά (Ζωγραφική), η πληροφορική και η Φυσική Αγωγή (Γυμναστική) ξεκουράζουν τους μαθητές και θεωρούνται τα πιο χαλαρά και ευχάριστα</a:t>
            </a:r>
          </a:p>
          <a:p>
            <a:r>
              <a:rPr lang="el-GR" dirty="0">
                <a:latin typeface="Bahnschrift Condensed" pitchFamily="34" charset="0"/>
              </a:rPr>
              <a:t>Κάποιες από τις απουσίες είναι «αποβολές» δηλαδή τιμωρία από τον καθηγητή λόγω κακής συμπεριφοράς</a:t>
            </a:r>
            <a:endParaRPr lang="en-GB" dirty="0">
              <a:latin typeface="Bahnschrift Condensed"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642918"/>
            <a:ext cx="8229600" cy="1066800"/>
          </a:xfrm>
        </p:spPr>
        <p:txBody>
          <a:bodyPr/>
          <a:lstStyle/>
          <a:p>
            <a:r>
              <a:rPr lang="el-GR" dirty="0">
                <a:latin typeface="Bahnschrift Condensed" pitchFamily="34" charset="0"/>
              </a:rPr>
              <a:t>ΓΥΜΝΑΣΙΟ</a:t>
            </a:r>
            <a:r>
              <a:rPr lang="en-GB" dirty="0">
                <a:latin typeface="Bahnschrift Condensed" pitchFamily="34" charset="0"/>
              </a:rPr>
              <a:t>: </a:t>
            </a:r>
            <a:r>
              <a:rPr lang="el-GR" dirty="0">
                <a:latin typeface="Bahnschrift Condensed" pitchFamily="34" charset="0"/>
              </a:rPr>
              <a:t>ΕΞΕΤΑΣΕΙΣ</a:t>
            </a:r>
            <a:endParaRPr lang="en-GB" dirty="0">
              <a:latin typeface="Bahnschrift Condensed" pitchFamily="34" charset="0"/>
            </a:endParaRPr>
          </a:p>
        </p:txBody>
      </p:sp>
      <p:sp>
        <p:nvSpPr>
          <p:cNvPr id="3" name="2 - Θέση περιεχομένου"/>
          <p:cNvSpPr>
            <a:spLocks noGrp="1"/>
          </p:cNvSpPr>
          <p:nvPr>
            <p:ph idx="1"/>
          </p:nvPr>
        </p:nvSpPr>
        <p:spPr>
          <a:xfrm>
            <a:off x="428596" y="1714488"/>
            <a:ext cx="8229600" cy="4325112"/>
          </a:xfrm>
        </p:spPr>
        <p:txBody>
          <a:bodyPr>
            <a:normAutofit fontScale="77500" lnSpcReduction="20000"/>
          </a:bodyPr>
          <a:lstStyle/>
          <a:p>
            <a:r>
              <a:rPr lang="el-GR" dirty="0">
                <a:latin typeface="Bahnschrift Condensed" pitchFamily="34" charset="0"/>
              </a:rPr>
              <a:t>Στο τέλος κάθε σχολικής χρονιάς οι μαθητές πρέπει να δώσουν εξετάσεις για να περάσουν στην επόμενη τάξη</a:t>
            </a:r>
          </a:p>
          <a:p>
            <a:r>
              <a:rPr lang="el-GR" dirty="0">
                <a:latin typeface="Bahnschrift Condensed" pitchFamily="34" charset="0"/>
              </a:rPr>
              <a:t>Παλιότερα εξετάζονταν σχεδόν όλα τα μαθήματα αλλά πλέον μόνο 1) Νεοελληνική Γλώσσα και Γραμματεία (Γλωσσική Διδασκαλία και Νεοελληνική Λογοτεχνία), 2)Αρχαία Ελληνική Γλώσσα και Γραμματεία (Αρχαία Ελληνική Γλώσσα, Αρχαία Ελληνικά Κείμενα από Μετάφραση) , 3) Μαθηματικά, 4) Φυσική, 5) Ιστορία, 6)Αγγλικά και 7) Βιολογία.</a:t>
            </a:r>
          </a:p>
          <a:p>
            <a:r>
              <a:rPr lang="el-GR" dirty="0">
                <a:latin typeface="Bahnschrift Condensed" pitchFamily="34" charset="0"/>
              </a:rPr>
              <a:t>Σε περίπτωση που ο μαθητής αποτύχει στις εξετάσεις κάποιου μαθήματος πρέπει να εξεταστεί ξανά στο συγκεκριμένο αντικείμενο το Σεπτέμβρη. </a:t>
            </a:r>
          </a:p>
          <a:p>
            <a:r>
              <a:rPr lang="el-GR" dirty="0">
                <a:latin typeface="Bahnschrift Condensed" pitchFamily="34" charset="0"/>
              </a:rPr>
              <a:t>Αν αποτύχει και στις εξετάσεις του Σεπτέμβρη πρέπει να επαναλάβει την τάξη</a:t>
            </a:r>
            <a:endParaRPr lang="cs-CZ" dirty="0">
              <a:latin typeface="Bahnschrift Condensed" pitchFamily="34" charset="0"/>
            </a:endParaRPr>
          </a:p>
          <a:p>
            <a:r>
              <a:rPr lang="el-GR" dirty="0">
                <a:latin typeface="Bahnschrift Condensed" pitchFamily="34" charset="0"/>
              </a:rPr>
              <a:t>Η επιτυχία σε όλες τις εξετάσεις και των τριών τάξεων θα δώσει στο μαθητή το Απολυτήριο Γυμνασίου, το οποίο είναι υποχρεωτικό από το νόμο για να δουλέψουν μετά οπουδήποτε</a:t>
            </a:r>
            <a:endParaRPr lang="en-GB" dirty="0">
              <a:latin typeface="Bahnschrift Condensed"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normAutofit/>
          </a:bodyPr>
          <a:lstStyle/>
          <a:p>
            <a:r>
              <a:rPr lang="el-GR" dirty="0">
                <a:latin typeface="Bahnschrift Condensed" pitchFamily="34" charset="0"/>
              </a:rPr>
              <a:t>ΑΝΑΛΥΤΙΚΟ ΠΡΟΓΡΑΜΜΑ ΓΥΜΝΑΣΙΟΥ</a:t>
            </a:r>
            <a:endParaRPr lang="en-GB" dirty="0">
              <a:latin typeface="Bahnschrift Condensed" pitchFamily="34" charset="0"/>
            </a:endParaRPr>
          </a:p>
        </p:txBody>
      </p:sp>
      <p:pic>
        <p:nvPicPr>
          <p:cNvPr id="4" name="3 - Θέση περιεχομένου" descr="gym2021-orologio-programma.png"/>
          <p:cNvPicPr>
            <a:picLocks noGrp="1" noChangeAspect="1"/>
          </p:cNvPicPr>
          <p:nvPr>
            <p:ph idx="1"/>
          </p:nvPr>
        </p:nvPicPr>
        <p:blipFill>
          <a:blip r:embed="rId2"/>
          <a:stretch>
            <a:fillRect/>
          </a:stretch>
        </p:blipFill>
        <p:spPr>
          <a:xfrm>
            <a:off x="2285984" y="1571612"/>
            <a:ext cx="4094085" cy="507209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857232"/>
            <a:ext cx="8229600" cy="5500726"/>
          </a:xfrm>
        </p:spPr>
        <p:txBody>
          <a:bodyPr/>
          <a:lstStyle/>
          <a:p>
            <a:r>
              <a:rPr lang="el-GR" dirty="0">
                <a:latin typeface="Bahnschrift Condensed" pitchFamily="34" charset="0"/>
              </a:rPr>
              <a:t>Το Γυμνάσιο έχει πρόγραμμα διδασκαλίας 7 ωρών με διάλειμμα μετά από κάθε διδακτική ώρα</a:t>
            </a:r>
          </a:p>
          <a:p>
            <a:r>
              <a:rPr lang="el-GR" dirty="0">
                <a:latin typeface="Bahnschrift Condensed" pitchFamily="34" charset="0"/>
              </a:rPr>
              <a:t>Τα διαλείμματα διαρκούν 10 και 15 λεπτά</a:t>
            </a:r>
          </a:p>
          <a:p>
            <a:r>
              <a:rPr lang="el-GR" dirty="0">
                <a:latin typeface="Bahnschrift Condensed" pitchFamily="34" charset="0"/>
              </a:rPr>
              <a:t>Η προσευχή αρχίζει στις 8.15 πμ ενώ η τελευταία ώρα τελειώνει στις 14.00 μμ</a:t>
            </a:r>
          </a:p>
          <a:p>
            <a:r>
              <a:rPr lang="el-GR" dirty="0">
                <a:latin typeface="Bahnschrift Condensed" pitchFamily="34" charset="0"/>
              </a:rPr>
              <a:t>Οι μαθητές πρέπει να φέρουν το φαγητό από το σπίτι τους ή να αγοράσουν από την καντίνα του σχολείου</a:t>
            </a:r>
          </a:p>
          <a:p>
            <a:r>
              <a:rPr lang="el-GR" dirty="0">
                <a:latin typeface="Bahnschrift Condensed" pitchFamily="34" charset="0"/>
              </a:rPr>
              <a:t>Δεν υπάρχει συγκεκριμένος χώρος φαγητού θεωρείται το προαύλιο, όπως και στο Δημοτικό</a:t>
            </a:r>
          </a:p>
          <a:p>
            <a:endParaRPr lang="el-GR" dirty="0">
              <a:latin typeface="Bahnschrift Condensed" pitchFamily="34" charset="0"/>
            </a:endParaRPr>
          </a:p>
          <a:p>
            <a:endParaRPr lang="en-GB" dirty="0">
              <a:latin typeface="Bahnschrift Condense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Bahnschrift Condensed" pitchFamily="34" charset="0"/>
              </a:rPr>
              <a:t>ΣΤΑΔΙΑ ΕΚΠΑΙΔΕΥΣΗΣ</a:t>
            </a:r>
            <a:endParaRPr lang="en-GB" dirty="0">
              <a:latin typeface="Bahnschrift Condensed" pitchFamily="34" charset="0"/>
            </a:endParaRPr>
          </a:p>
        </p:txBody>
      </p:sp>
      <p:sp>
        <p:nvSpPr>
          <p:cNvPr id="3" name="2 - Θέση περιεχομένου"/>
          <p:cNvSpPr>
            <a:spLocks noGrp="1"/>
          </p:cNvSpPr>
          <p:nvPr>
            <p:ph idx="1"/>
          </p:nvPr>
        </p:nvSpPr>
        <p:spPr/>
        <p:txBody>
          <a:bodyPr>
            <a:normAutofit fontScale="92500" lnSpcReduction="10000"/>
          </a:bodyPr>
          <a:lstStyle/>
          <a:p>
            <a:r>
              <a:rPr lang="el-GR" dirty="0">
                <a:latin typeface="Bahnschrift Condensed" pitchFamily="34" charset="0"/>
              </a:rPr>
              <a:t>Προσχολική εκπαίδευση</a:t>
            </a:r>
            <a:r>
              <a:rPr lang="en-GB" dirty="0">
                <a:latin typeface="Bahnschrift Condensed" pitchFamily="34" charset="0"/>
              </a:rPr>
              <a:t>: </a:t>
            </a:r>
            <a:r>
              <a:rPr lang="el-GR" dirty="0" err="1">
                <a:latin typeface="Bahnschrift Condensed" pitchFamily="34" charset="0"/>
              </a:rPr>
              <a:t>Προνήπιο</a:t>
            </a:r>
            <a:r>
              <a:rPr lang="el-GR" dirty="0">
                <a:latin typeface="Bahnschrift Condensed" pitchFamily="34" charset="0"/>
              </a:rPr>
              <a:t> και </a:t>
            </a:r>
            <a:r>
              <a:rPr lang="cs-CZ" dirty="0">
                <a:latin typeface="Bahnschrift Condensed" pitchFamily="34" charset="0"/>
              </a:rPr>
              <a:t>N</a:t>
            </a:r>
            <a:r>
              <a:rPr lang="el-GR" dirty="0" err="1">
                <a:latin typeface="Bahnschrift Condensed" pitchFamily="34" charset="0"/>
              </a:rPr>
              <a:t>ηπιαγωγείο</a:t>
            </a:r>
            <a:r>
              <a:rPr lang="el-GR" dirty="0">
                <a:latin typeface="Bahnschrift Condensed" pitchFamily="34" charset="0"/>
              </a:rPr>
              <a:t> </a:t>
            </a:r>
          </a:p>
          <a:p>
            <a:r>
              <a:rPr lang="el-GR" dirty="0">
                <a:latin typeface="Bahnschrift Condensed" pitchFamily="34" charset="0"/>
              </a:rPr>
              <a:t>Πρωτοβάθμια εκπαίδευση</a:t>
            </a:r>
            <a:r>
              <a:rPr lang="en-GB" dirty="0">
                <a:latin typeface="Bahnschrift Condensed" pitchFamily="34" charset="0"/>
              </a:rPr>
              <a:t>:</a:t>
            </a:r>
            <a:r>
              <a:rPr lang="el-GR" dirty="0">
                <a:latin typeface="Bahnschrift Condensed" pitchFamily="34" charset="0"/>
              </a:rPr>
              <a:t> Δημοτικό Σχολείο</a:t>
            </a:r>
          </a:p>
          <a:p>
            <a:r>
              <a:rPr lang="el-GR" dirty="0">
                <a:latin typeface="Bahnschrift Condensed" pitchFamily="34" charset="0"/>
              </a:rPr>
              <a:t>Δευτεροβάθμια εκπαίδευση</a:t>
            </a:r>
            <a:r>
              <a:rPr lang="en-GB" dirty="0">
                <a:latin typeface="Bahnschrift Condensed" pitchFamily="34" charset="0"/>
              </a:rPr>
              <a:t>:</a:t>
            </a:r>
            <a:r>
              <a:rPr lang="el-GR" dirty="0">
                <a:latin typeface="Bahnschrift Condensed" pitchFamily="34" charset="0"/>
              </a:rPr>
              <a:t> Γυμνάσιο και Λύκειο και επαγγελματικές σχολές (ΕΠΑΣ)</a:t>
            </a:r>
          </a:p>
          <a:p>
            <a:r>
              <a:rPr lang="el-GR" dirty="0">
                <a:latin typeface="Bahnschrift Condensed" pitchFamily="34" charset="0"/>
              </a:rPr>
              <a:t>Τριτοβάθμια εκπαίδευση</a:t>
            </a:r>
            <a:r>
              <a:rPr lang="en-GB" dirty="0">
                <a:latin typeface="Bahnschrift Condensed" pitchFamily="34" charset="0"/>
              </a:rPr>
              <a:t>:</a:t>
            </a:r>
            <a:r>
              <a:rPr lang="el-GR" dirty="0">
                <a:latin typeface="Bahnschrift Condensed" pitchFamily="34" charset="0"/>
              </a:rPr>
              <a:t> Πανεπιστήμιο</a:t>
            </a:r>
            <a:br>
              <a:rPr lang="el-GR" dirty="0">
                <a:latin typeface="Bahnschrift Condensed" pitchFamily="34" charset="0"/>
              </a:rPr>
            </a:br>
            <a:br>
              <a:rPr lang="el-GR" dirty="0">
                <a:latin typeface="Bahnschrift Condensed" pitchFamily="34" charset="0"/>
              </a:rPr>
            </a:br>
            <a:r>
              <a:rPr lang="el-GR" dirty="0">
                <a:latin typeface="Bahnschrift Condensed" pitchFamily="34" charset="0"/>
              </a:rPr>
              <a:t>                   προσχολική εκπαίδευση</a:t>
            </a:r>
            <a:br>
              <a:rPr lang="el-GR" dirty="0">
                <a:latin typeface="Bahnschrift Condensed" pitchFamily="34" charset="0"/>
              </a:rPr>
            </a:br>
            <a:r>
              <a:rPr lang="el-GR" dirty="0">
                <a:latin typeface="Bahnschrift Condensed" pitchFamily="34" charset="0"/>
              </a:rPr>
              <a:t>                   πρωτοβάθμια</a:t>
            </a:r>
            <a:br>
              <a:rPr lang="el-GR" dirty="0">
                <a:latin typeface="Bahnschrift Condensed" pitchFamily="34" charset="0"/>
              </a:rPr>
            </a:br>
            <a:r>
              <a:rPr lang="el-GR" dirty="0">
                <a:latin typeface="Bahnschrift Condensed" pitchFamily="34" charset="0"/>
              </a:rPr>
              <a:t>                   γυμνάσιο</a:t>
            </a:r>
            <a:br>
              <a:rPr lang="el-GR" dirty="0">
                <a:latin typeface="Bahnschrift Condensed" pitchFamily="34" charset="0"/>
              </a:rPr>
            </a:br>
            <a:r>
              <a:rPr lang="el-GR" dirty="0">
                <a:latin typeface="Bahnschrift Condensed" pitchFamily="34" charset="0"/>
              </a:rPr>
              <a:t>                </a:t>
            </a:r>
            <a:r>
              <a:rPr lang="el-GR" dirty="0">
                <a:solidFill>
                  <a:srgbClr val="FF0000"/>
                </a:solidFill>
                <a:latin typeface="Bahnschrift Condensed" pitchFamily="34" charset="0"/>
              </a:rPr>
              <a:t>ΥΠΟΧΡΕΩΤΙΚΗ ΕΚΠΑΙΔΕΥΣΗ</a:t>
            </a:r>
            <a:br>
              <a:rPr lang="el-GR" dirty="0">
                <a:latin typeface="Bahnschrift Condensed" pitchFamily="34" charset="0"/>
              </a:rPr>
            </a:br>
            <a:r>
              <a:rPr lang="el-GR" dirty="0">
                <a:latin typeface="Bahnschrift Condensed" pitchFamily="34" charset="0"/>
              </a:rPr>
              <a:t>                    </a:t>
            </a:r>
            <a:endParaRPr lang="en-GB" dirty="0">
              <a:latin typeface="Bahnschrift Condensed" pitchFamily="34" charset="0"/>
            </a:endParaRPr>
          </a:p>
        </p:txBody>
      </p:sp>
      <p:sp>
        <p:nvSpPr>
          <p:cNvPr id="8" name="7 - Αριστερό άγκιστρο"/>
          <p:cNvSpPr/>
          <p:nvPr/>
        </p:nvSpPr>
        <p:spPr>
          <a:xfrm>
            <a:off x="1500166" y="4714884"/>
            <a:ext cx="285752" cy="11430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6o-gymnasio-thessalonikis1.jpg"/>
          <p:cNvPicPr>
            <a:picLocks noChangeAspect="1"/>
          </p:cNvPicPr>
          <p:nvPr/>
        </p:nvPicPr>
        <p:blipFill>
          <a:blip r:embed="rId2"/>
          <a:stretch>
            <a:fillRect/>
          </a:stretch>
        </p:blipFill>
        <p:spPr>
          <a:xfrm>
            <a:off x="928662" y="785794"/>
            <a:ext cx="7620000" cy="571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357298"/>
            <a:ext cx="8229600" cy="1066800"/>
          </a:xfrm>
        </p:spPr>
        <p:txBody>
          <a:bodyPr/>
          <a:lstStyle/>
          <a:p>
            <a:r>
              <a:rPr lang="el-GR" dirty="0">
                <a:latin typeface="Bahnschrift Condensed" pitchFamily="34" charset="0"/>
              </a:rPr>
              <a:t>2</a:t>
            </a:r>
            <a:r>
              <a:rPr lang="el-GR" baseline="30000" dirty="0">
                <a:latin typeface="Bahnschrift Condensed" pitchFamily="34" charset="0"/>
              </a:rPr>
              <a:t>ο</a:t>
            </a:r>
            <a:r>
              <a:rPr lang="el-GR" dirty="0">
                <a:latin typeface="Bahnschrift Condensed" pitchFamily="34" charset="0"/>
              </a:rPr>
              <a:t> Γυμνάσιο Αγίου Νικολάου</a:t>
            </a:r>
            <a:endParaRPr lang="en-GB" dirty="0">
              <a:latin typeface="Bahnschrift Condensed" pitchFamily="34" charset="0"/>
            </a:endParaRPr>
          </a:p>
        </p:txBody>
      </p:sp>
      <p:pic>
        <p:nvPicPr>
          <p:cNvPr id="4" name="3 - Θέση περιεχομένου" descr="School-photo-1024x647.jpg"/>
          <p:cNvPicPr>
            <a:picLocks noGrp="1" noChangeAspect="1"/>
          </p:cNvPicPr>
          <p:nvPr>
            <p:ph idx="1"/>
          </p:nvPr>
        </p:nvPicPr>
        <p:blipFill>
          <a:blip r:embed="rId2"/>
          <a:stretch>
            <a:fillRect/>
          </a:stretch>
        </p:blipFill>
        <p:spPr>
          <a:xfrm>
            <a:off x="428596" y="2285992"/>
            <a:ext cx="8229600" cy="392923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1285860"/>
            <a:ext cx="8229600" cy="1066800"/>
          </a:xfrm>
        </p:spPr>
        <p:txBody>
          <a:bodyPr/>
          <a:lstStyle/>
          <a:p>
            <a:r>
              <a:rPr lang="el-GR" dirty="0">
                <a:latin typeface="Bahnschrift Condensed" pitchFamily="34" charset="0"/>
              </a:rPr>
              <a:t>1</a:t>
            </a:r>
            <a:r>
              <a:rPr lang="el-GR" baseline="30000" dirty="0">
                <a:latin typeface="Bahnschrift Condensed" pitchFamily="34" charset="0"/>
              </a:rPr>
              <a:t>ο</a:t>
            </a:r>
            <a:r>
              <a:rPr lang="el-GR" dirty="0">
                <a:latin typeface="Bahnschrift Condensed" pitchFamily="34" charset="0"/>
              </a:rPr>
              <a:t> Γυμνάσιο Σύρου</a:t>
            </a:r>
            <a:endParaRPr lang="en-GB" dirty="0">
              <a:latin typeface="Bahnschrift Condensed" pitchFamily="34" charset="0"/>
            </a:endParaRPr>
          </a:p>
        </p:txBody>
      </p:sp>
      <p:pic>
        <p:nvPicPr>
          <p:cNvPr id="4" name="3 - Θέση περιεχομένου" descr="IMG_4503_B.jpg"/>
          <p:cNvPicPr>
            <a:picLocks noGrp="1" noChangeAspect="1"/>
          </p:cNvPicPr>
          <p:nvPr>
            <p:ph idx="1"/>
          </p:nvPr>
        </p:nvPicPr>
        <p:blipFill>
          <a:blip r:embed="rId2"/>
          <a:stretch>
            <a:fillRect/>
          </a:stretch>
        </p:blipFill>
        <p:spPr>
          <a:xfrm>
            <a:off x="1285852" y="2143116"/>
            <a:ext cx="6486525" cy="43243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857232"/>
            <a:ext cx="8229600" cy="1066800"/>
          </a:xfrm>
        </p:spPr>
        <p:txBody>
          <a:bodyPr/>
          <a:lstStyle/>
          <a:p>
            <a:r>
              <a:rPr lang="el-GR" dirty="0">
                <a:latin typeface="Bahnschrift Condensed" pitchFamily="34" charset="0"/>
              </a:rPr>
              <a:t>ΑΛΛΑ ΕΙΔΗ ΓΥΜΝΑΣΙΟΥ</a:t>
            </a:r>
            <a:endParaRPr lang="en-GB" dirty="0">
              <a:latin typeface="Bahnschrift Condensed" pitchFamily="34" charset="0"/>
            </a:endParaRPr>
          </a:p>
        </p:txBody>
      </p:sp>
      <p:sp>
        <p:nvSpPr>
          <p:cNvPr id="3" name="2 - Θέση περιεχομένου"/>
          <p:cNvSpPr>
            <a:spLocks noGrp="1"/>
          </p:cNvSpPr>
          <p:nvPr>
            <p:ph idx="1"/>
          </p:nvPr>
        </p:nvSpPr>
        <p:spPr>
          <a:xfrm>
            <a:off x="457200" y="1857364"/>
            <a:ext cx="8229600" cy="4717172"/>
          </a:xfrm>
        </p:spPr>
        <p:txBody>
          <a:bodyPr>
            <a:normAutofit/>
          </a:bodyPr>
          <a:lstStyle/>
          <a:p>
            <a:r>
              <a:rPr lang="el-GR" dirty="0">
                <a:latin typeface="Bahnschrift Condensed" pitchFamily="34" charset="0"/>
              </a:rPr>
              <a:t>Καλλιτεχνικό Γυμνάσιο (εισαγωγικές εξετάσεις)</a:t>
            </a:r>
          </a:p>
          <a:p>
            <a:r>
              <a:rPr lang="el-GR" dirty="0">
                <a:latin typeface="Bahnschrift Condensed" pitchFamily="34" charset="0"/>
              </a:rPr>
              <a:t>Μουσικό Γυμνάσιο (εισαγωγικές εξετάσεις)</a:t>
            </a:r>
          </a:p>
          <a:p>
            <a:r>
              <a:rPr lang="el-GR" dirty="0">
                <a:latin typeface="Bahnschrift Condensed" pitchFamily="34" charset="0"/>
              </a:rPr>
              <a:t>Εκκλησιαστικό Γυμνάσιο (οικοτροφείο για τα αγόρια)</a:t>
            </a:r>
          </a:p>
          <a:p>
            <a:r>
              <a:rPr lang="el-GR" dirty="0">
                <a:latin typeface="Bahnschrift Condensed" pitchFamily="34" charset="0"/>
              </a:rPr>
              <a:t>Γυμνάσιο Ειδικής Αγωγής και Εκπαίδευσης</a:t>
            </a:r>
          </a:p>
          <a:p>
            <a:r>
              <a:rPr lang="el-GR" dirty="0">
                <a:latin typeface="Bahnschrift Condensed" pitchFamily="34" charset="0"/>
              </a:rPr>
              <a:t>Πειραματικό Γυμνάσιο (εισαγωγή με κλήρωση)</a:t>
            </a:r>
          </a:p>
          <a:p>
            <a:r>
              <a:rPr lang="el-GR" dirty="0">
                <a:latin typeface="Bahnschrift Condensed" pitchFamily="34" charset="0"/>
              </a:rPr>
              <a:t>Εσπερινό Γυμνάσιο (και για ενήλικες)</a:t>
            </a:r>
          </a:p>
          <a:p>
            <a:r>
              <a:rPr lang="el-GR" dirty="0">
                <a:latin typeface="Bahnschrift Condensed" pitchFamily="34" charset="0"/>
              </a:rPr>
              <a:t>Διαπολιτισμικό Γυμνάσιο (εστίαση σε ελληνική γλώσσα και πολιτισμό)</a:t>
            </a:r>
          </a:p>
          <a:p>
            <a:r>
              <a:rPr lang="el-GR" dirty="0">
                <a:latin typeface="Bahnschrift Condensed" pitchFamily="34" charset="0"/>
              </a:rPr>
              <a:t>Πρότυπο Γυμνάσιο (εισαγωγικές εξετάσεις)</a:t>
            </a:r>
          </a:p>
          <a:p>
            <a:endParaRPr lang="el-GR" dirty="0"/>
          </a:p>
          <a:p>
            <a:endParaRPr lang="el-GR" dirty="0"/>
          </a:p>
          <a:p>
            <a:endParaRPr lang="el-GR" dirty="0"/>
          </a:p>
          <a:p>
            <a:endParaRPr lang="el-GR" dirty="0"/>
          </a:p>
          <a:p>
            <a:endParaRPr lang="el-GR" dirty="0"/>
          </a:p>
          <a:p>
            <a:endParaRPr lang="el-GR" dirty="0"/>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857232"/>
            <a:ext cx="8229600" cy="1066800"/>
          </a:xfrm>
        </p:spPr>
        <p:txBody>
          <a:bodyPr>
            <a:normAutofit fontScale="90000"/>
          </a:bodyPr>
          <a:lstStyle/>
          <a:p>
            <a:r>
              <a:rPr lang="el-GR" dirty="0">
                <a:latin typeface="Bahnschrift Condensed" pitchFamily="34" charset="0"/>
              </a:rPr>
              <a:t>ΔΕΥΤΕΡΟΒΑΘΜΙΑ ΕΚΠΑΙΔΕΥΣΗ</a:t>
            </a:r>
            <a:br>
              <a:rPr lang="el-GR" dirty="0">
                <a:latin typeface="Bahnschrift Condensed" pitchFamily="34" charset="0"/>
              </a:rPr>
            </a:br>
            <a:r>
              <a:rPr lang="el-GR" dirty="0">
                <a:latin typeface="Bahnschrift Condensed" pitchFamily="34" charset="0"/>
              </a:rPr>
              <a:t>ΛΥΚΕΙΟ</a:t>
            </a:r>
            <a:endParaRPr lang="en-GB" dirty="0">
              <a:latin typeface="Bahnschrift Condensed" pitchFamily="34" charset="0"/>
            </a:endParaRPr>
          </a:p>
        </p:txBody>
      </p:sp>
      <p:sp>
        <p:nvSpPr>
          <p:cNvPr id="3" name="2 - Θέση περιεχομένου"/>
          <p:cNvSpPr>
            <a:spLocks noGrp="1"/>
          </p:cNvSpPr>
          <p:nvPr>
            <p:ph idx="1"/>
          </p:nvPr>
        </p:nvSpPr>
        <p:spPr>
          <a:xfrm>
            <a:off x="457200" y="2000240"/>
            <a:ext cx="8229600" cy="4574296"/>
          </a:xfrm>
        </p:spPr>
        <p:txBody>
          <a:bodyPr>
            <a:normAutofit fontScale="92500" lnSpcReduction="10000"/>
          </a:bodyPr>
          <a:lstStyle/>
          <a:p>
            <a:r>
              <a:rPr lang="el-GR" dirty="0">
                <a:latin typeface="Bahnschrift Condensed" pitchFamily="34" charset="0"/>
              </a:rPr>
              <a:t>Το Λύκειο δεν ανήκει στην υποχρεωτική εκπαίδευση</a:t>
            </a:r>
          </a:p>
          <a:p>
            <a:r>
              <a:rPr lang="el-GR" dirty="0">
                <a:latin typeface="Bahnschrift Condensed" pitchFamily="34" charset="0"/>
              </a:rPr>
              <a:t>Το επίπεδο δυσκολίας ανεβαίνει ακόμα περισσότερο, προετοιμάζει</a:t>
            </a:r>
            <a:r>
              <a:rPr lang="cs-CZ" dirty="0">
                <a:latin typeface="Bahnschrift Condensed" pitchFamily="34" charset="0"/>
              </a:rPr>
              <a:t> </a:t>
            </a:r>
            <a:r>
              <a:rPr lang="el-GR" dirty="0">
                <a:latin typeface="Bahnschrift Condensed" pitchFamily="34" charset="0"/>
              </a:rPr>
              <a:t>τον μαθητή για τον ακαδημαϊκό κόσμο</a:t>
            </a:r>
          </a:p>
          <a:p>
            <a:r>
              <a:rPr lang="el-GR" dirty="0">
                <a:latin typeface="Bahnschrift Condensed" pitchFamily="34" charset="0"/>
              </a:rPr>
              <a:t>Το Λύκειο συχνά βρίσκεται στο ίδιο κτίριο με το Γυμνάσιο, ενώ κάποιοι καθηγητές μπορεί να δουλεύουν και στα δύο</a:t>
            </a:r>
          </a:p>
          <a:p>
            <a:r>
              <a:rPr lang="el-GR" dirty="0">
                <a:latin typeface="Bahnschrift Condensed" pitchFamily="34" charset="0"/>
              </a:rPr>
              <a:t>Το ωράριό του είναι ίδιο με του Γυμνασίου, όπως και οι συνήθειες των μαθητών βλ. φαγητό, δραστηριότητες</a:t>
            </a:r>
          </a:p>
          <a:p>
            <a:r>
              <a:rPr lang="el-GR" dirty="0">
                <a:latin typeface="Bahnschrift Condensed" pitchFamily="34" charset="0"/>
              </a:rPr>
              <a:t>Η βαθμολογία βγαίνει κάθε τετράμηνο με Άριστα το </a:t>
            </a:r>
            <a:r>
              <a:rPr lang="el-GR" dirty="0">
                <a:solidFill>
                  <a:srgbClr val="00B050"/>
                </a:solidFill>
                <a:latin typeface="Bahnschrift Condensed" pitchFamily="34" charset="0"/>
              </a:rPr>
              <a:t>20</a:t>
            </a:r>
            <a:r>
              <a:rPr lang="el-GR" dirty="0">
                <a:latin typeface="Bahnschrift Condensed" pitchFamily="34" charset="0"/>
              </a:rPr>
              <a:t> και με υποχρεωτικά διαγωνίσματα τετραμήνου</a:t>
            </a:r>
          </a:p>
          <a:p>
            <a:r>
              <a:rPr lang="el-GR" dirty="0">
                <a:latin typeface="Bahnschrift Condensed" pitchFamily="34" charset="0"/>
              </a:rPr>
              <a:t>Το σύστημα απουσιών είναι ίδιο με το γυμνάσιο όπως και ο τρόπος που οι μαθητές περνάνε (ή όχι) στην επόμενη τάξη</a:t>
            </a:r>
            <a:endParaRPr lang="en-GB" dirty="0">
              <a:latin typeface="Bahnschrift Condensed"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928670"/>
            <a:ext cx="8229600" cy="5286412"/>
          </a:xfrm>
        </p:spPr>
        <p:txBody>
          <a:bodyPr>
            <a:normAutofit fontScale="77500" lnSpcReduction="20000"/>
          </a:bodyPr>
          <a:lstStyle/>
          <a:p>
            <a:r>
              <a:rPr lang="el-GR" dirty="0">
                <a:latin typeface="Bahnschrift Condensed" pitchFamily="34" charset="0"/>
              </a:rPr>
              <a:t>Στην Α’ Λυκείου όλα τα μαθήματα είναι κοινά για όλους τους μαθητές, συνεχίζεται η ύλη του Γυμνασίου και ασχολείται με πιο δύσκολα κεφάλαια ώστε να προετοιμάσει τις δύο επόμενες τάξεις</a:t>
            </a:r>
          </a:p>
          <a:p>
            <a:r>
              <a:rPr lang="el-GR" dirty="0">
                <a:latin typeface="Bahnschrift Condensed" pitchFamily="34" charset="0"/>
              </a:rPr>
              <a:t>Στην Β’ Λυκείου οι μαθητές σε όλα τα λύκεια πρέπει να διαλέξουν μια </a:t>
            </a:r>
            <a:r>
              <a:rPr lang="el-GR" dirty="0">
                <a:solidFill>
                  <a:schemeClr val="accent1"/>
                </a:solidFill>
                <a:latin typeface="Bahnschrift Condensed" pitchFamily="34" charset="0"/>
              </a:rPr>
              <a:t>κατεύθυνση</a:t>
            </a:r>
            <a:r>
              <a:rPr lang="el-GR" dirty="0">
                <a:latin typeface="Bahnschrift Condensed" pitchFamily="34" charset="0"/>
              </a:rPr>
              <a:t>, ή αλλιώς προσανατολισμό, ώστε να ασχοληθούν περισσότερο με συγκεκριμένα μαθήματα</a:t>
            </a:r>
          </a:p>
          <a:p>
            <a:r>
              <a:rPr lang="el-GR" dirty="0">
                <a:latin typeface="Bahnschrift Condensed" pitchFamily="34" charset="0"/>
              </a:rPr>
              <a:t>Στα Γενικά Λύκεια (ΓΕΛ) οι μπορούν να επιλέξουν ανάμεσα σε Ανθρωπιστικές και σε Θετικές Σπουδές, ενώ στην Γ’ Λυκείου προστίθεται μία ακόμα κατεύθυνση για Σπουδές Οικονομικών- Πληροφορικής</a:t>
            </a:r>
          </a:p>
          <a:p>
            <a:r>
              <a:rPr lang="el-GR" dirty="0">
                <a:latin typeface="Bahnschrift Condensed" pitchFamily="34" charset="0"/>
              </a:rPr>
              <a:t>Στα Επαγγελματικά Λύκεια (ΕΠΑΛ) διαλέγουν μια </a:t>
            </a:r>
            <a:r>
              <a:rPr lang="el-GR" dirty="0">
                <a:solidFill>
                  <a:schemeClr val="accent4">
                    <a:lumMod val="75000"/>
                  </a:schemeClr>
                </a:solidFill>
                <a:latin typeface="Bahnschrift Condensed" pitchFamily="34" charset="0"/>
              </a:rPr>
              <a:t>ειδικότητα</a:t>
            </a:r>
            <a:r>
              <a:rPr lang="el-GR" dirty="0">
                <a:solidFill>
                  <a:schemeClr val="accent3">
                    <a:lumMod val="50000"/>
                  </a:schemeClr>
                </a:solidFill>
                <a:latin typeface="Bahnschrift Condensed" pitchFamily="34" charset="0"/>
              </a:rPr>
              <a:t> </a:t>
            </a:r>
            <a:r>
              <a:rPr lang="el-GR" dirty="0">
                <a:latin typeface="Bahnschrift Condensed" pitchFamily="34" charset="0"/>
              </a:rPr>
              <a:t>η οποία θα τους προετοιμάσει για το επάγγελμα που θέλουν να επιλέξουν. Οι ειδικότητες διαφέρουν ανάλογα το σχολείο και την περιοχή, δεν είναι ίδιες σε όλα τα ΕΠΑΛ.</a:t>
            </a:r>
          </a:p>
          <a:p>
            <a:r>
              <a:rPr lang="el-GR" dirty="0">
                <a:latin typeface="Bahnschrift Condensed" pitchFamily="34" charset="0"/>
              </a:rPr>
              <a:t>Τα μαθήματα λοιπόν χωρίζονται σε μαθήματα Γενικής Παιδείας που έχουν το ίδιο περιεχόμενο για όλους και σε μαθήματα προσανατολισμού/ειδικότητας </a:t>
            </a:r>
          </a:p>
          <a:p>
            <a:r>
              <a:rPr lang="el-GR" dirty="0">
                <a:latin typeface="Bahnschrift Condensed" pitchFamily="34" charset="0"/>
              </a:rPr>
              <a:t>Στην Γ’ Λυκείου γίνονται απολυτήριες εξετάσεις, δηλαδή τελικά διαγωνίσματα για να πάρουν οι μαθητές το </a:t>
            </a:r>
            <a:r>
              <a:rPr lang="el-GR" dirty="0">
                <a:solidFill>
                  <a:srgbClr val="FF0000"/>
                </a:solidFill>
                <a:latin typeface="Bahnschrift Condensed" pitchFamily="34" charset="0"/>
              </a:rPr>
              <a:t>Απολυτήριο Λυκείου</a:t>
            </a:r>
            <a:r>
              <a:rPr lang="el-GR" dirty="0">
                <a:latin typeface="Bahnschrift Condensed" pitchFamily="34" charset="0"/>
              </a:rPr>
              <a:t>, ενώ παράλληλα κάποιοι συμμετέχουν σε Πανελλαδικές Εξετάσεις για εισαγωγή στα πανεπιστήμια της χώρας</a:t>
            </a:r>
          </a:p>
          <a:p>
            <a:endParaRPr lang="en-GB" dirty="0">
              <a:latin typeface="Bahnschrift Condensed"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Bahnschrift Condensed" pitchFamily="34" charset="0"/>
              </a:rPr>
              <a:t>ΓΕΝΙΚΑ ΛΥΚΕΙΑ </a:t>
            </a:r>
            <a:br>
              <a:rPr lang="el-GR" dirty="0">
                <a:latin typeface="Bahnschrift Condensed" pitchFamily="34" charset="0"/>
              </a:rPr>
            </a:br>
            <a:r>
              <a:rPr lang="el-GR" dirty="0">
                <a:latin typeface="Bahnschrift Condensed" pitchFamily="34" charset="0"/>
              </a:rPr>
              <a:t>ΑΝΑΛΥΤΙΚΟ ΠΡΟΓΡΑΜΜΑ</a:t>
            </a:r>
            <a:endParaRPr lang="en-GB" dirty="0">
              <a:latin typeface="Bahnschrift Condensed" pitchFamily="34" charset="0"/>
            </a:endParaRPr>
          </a:p>
        </p:txBody>
      </p:sp>
      <p:sp>
        <p:nvSpPr>
          <p:cNvPr id="3" name="2 - Θέση περιεχομένου"/>
          <p:cNvSpPr>
            <a:spLocks noGrp="1"/>
          </p:cNvSpPr>
          <p:nvPr>
            <p:ph idx="1"/>
          </p:nvPr>
        </p:nvSpPr>
        <p:spPr/>
        <p:txBody>
          <a:bodyPr/>
          <a:lstStyle/>
          <a:p>
            <a:r>
              <a:rPr lang="el-GR" u="sng" dirty="0">
                <a:latin typeface="Bahnschrift Condensed" pitchFamily="34" charset="0"/>
              </a:rPr>
              <a:t>Α’ Λυκείου</a:t>
            </a:r>
            <a:r>
              <a:rPr lang="en-GB" dirty="0">
                <a:latin typeface="Bahnschrift Condensed" pitchFamily="34" charset="0"/>
              </a:rPr>
              <a:t>:</a:t>
            </a:r>
            <a:r>
              <a:rPr lang="el-GR" dirty="0">
                <a:latin typeface="Bahnschrift Condensed" pitchFamily="34" charset="0"/>
              </a:rPr>
              <a:t> Αρχαία Ελληνική Γλώσσα και Γραμματεία, Νέα Ελληνική Γλώσσα και Λογοτεχνία, Άλγεβρα, Γεωμετρία, Ιστορία, Φυσική, Χημεία, Πολιτική Παιδεία  είναι τα υποχρεωτικά μαθήματα στα οποία πρέπει να εξεταστούν στο τέλος της χρονιάς για να περάσουν στην επόμενη τάξη</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endParaRPr lang="el-GR" dirty="0"/>
          </a:p>
          <a:p>
            <a:pPr>
              <a:buNone/>
            </a:pPr>
            <a:endParaRPr lang="en-GB" dirty="0"/>
          </a:p>
        </p:txBody>
      </p:sp>
      <p:pic>
        <p:nvPicPr>
          <p:cNvPr id="4" name="3 - Εικόνα" descr="orologio_αβ.png"/>
          <p:cNvPicPr>
            <a:picLocks noChangeAspect="1"/>
          </p:cNvPicPr>
          <p:nvPr/>
        </p:nvPicPr>
        <p:blipFill>
          <a:blip r:embed="rId2"/>
          <a:stretch>
            <a:fillRect/>
          </a:stretch>
        </p:blipFill>
        <p:spPr>
          <a:xfrm>
            <a:off x="1928794" y="571480"/>
            <a:ext cx="5357850" cy="62865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orologio-γ.png"/>
          <p:cNvPicPr>
            <a:picLocks noGrp="1" noChangeAspect="1"/>
          </p:cNvPicPr>
          <p:nvPr>
            <p:ph idx="1"/>
          </p:nvPr>
        </p:nvPicPr>
        <p:blipFill>
          <a:blip r:embed="rId2"/>
          <a:stretch>
            <a:fillRect/>
          </a:stretch>
        </p:blipFill>
        <p:spPr>
          <a:xfrm>
            <a:off x="2000232" y="571480"/>
            <a:ext cx="5286412" cy="628652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lstStyle/>
          <a:p>
            <a:r>
              <a:rPr lang="el-GR" dirty="0">
                <a:latin typeface="Bahnschrift Condensed" pitchFamily="34" charset="0"/>
              </a:rPr>
              <a:t>ΑΛΛΑ ΕΙΔΗ ΛΥΚΕΙΟΥ</a:t>
            </a:r>
            <a:endParaRPr lang="en-GB" dirty="0">
              <a:latin typeface="Bahnschrift Condensed" pitchFamily="34" charset="0"/>
            </a:endParaRPr>
          </a:p>
        </p:txBody>
      </p:sp>
      <p:sp>
        <p:nvSpPr>
          <p:cNvPr id="3" name="2 - Θέση περιεχομένου"/>
          <p:cNvSpPr>
            <a:spLocks noGrp="1"/>
          </p:cNvSpPr>
          <p:nvPr>
            <p:ph idx="1"/>
          </p:nvPr>
        </p:nvSpPr>
        <p:spPr>
          <a:xfrm>
            <a:off x="428596" y="1785926"/>
            <a:ext cx="8229600" cy="4325112"/>
          </a:xfrm>
        </p:spPr>
        <p:txBody>
          <a:bodyPr>
            <a:normAutofit fontScale="92500" lnSpcReduction="20000"/>
          </a:bodyPr>
          <a:lstStyle/>
          <a:p>
            <a:r>
              <a:rPr lang="el-GR" dirty="0">
                <a:latin typeface="Bahnschrift Condensed" pitchFamily="34" charset="0"/>
              </a:rPr>
              <a:t>Εσπερινά Γενικά Λύκεια</a:t>
            </a:r>
          </a:p>
          <a:p>
            <a:r>
              <a:rPr lang="el-GR" dirty="0">
                <a:latin typeface="Bahnschrift Condensed" pitchFamily="34" charset="0"/>
              </a:rPr>
              <a:t>Πρότυπα Λύκεια</a:t>
            </a:r>
          </a:p>
          <a:p>
            <a:r>
              <a:rPr lang="el-GR" dirty="0">
                <a:latin typeface="Bahnschrift Condensed" pitchFamily="34" charset="0"/>
              </a:rPr>
              <a:t>Πειραματικά Λύκεια</a:t>
            </a:r>
          </a:p>
          <a:p>
            <a:r>
              <a:rPr lang="el-GR" dirty="0">
                <a:latin typeface="Bahnschrift Condensed" pitchFamily="34" charset="0"/>
              </a:rPr>
              <a:t>Μουσικά Σχολεία</a:t>
            </a:r>
          </a:p>
          <a:p>
            <a:r>
              <a:rPr lang="el-GR" dirty="0">
                <a:latin typeface="Bahnschrift Condensed" pitchFamily="34" charset="0"/>
              </a:rPr>
              <a:t>Καλλιτεχνικά Σχολεία</a:t>
            </a:r>
          </a:p>
          <a:p>
            <a:r>
              <a:rPr lang="el-GR" dirty="0">
                <a:latin typeface="Bahnschrift Condensed" pitchFamily="34" charset="0"/>
              </a:rPr>
              <a:t>Διαπολιτισμικά Λύκεια</a:t>
            </a:r>
          </a:p>
          <a:p>
            <a:r>
              <a:rPr lang="el-GR" dirty="0">
                <a:latin typeface="Bahnschrift Condensed" pitchFamily="34" charset="0"/>
              </a:rPr>
              <a:t>Μειονοτικά Λύκεια (βλ. μειονότητες στη Θράκη)</a:t>
            </a:r>
          </a:p>
          <a:p>
            <a:r>
              <a:rPr lang="el-GR" dirty="0">
                <a:latin typeface="Bahnschrift Condensed" pitchFamily="34" charset="0"/>
              </a:rPr>
              <a:t>Γενικά Εκκλησιαστικά Λύκεια</a:t>
            </a:r>
          </a:p>
          <a:p>
            <a:r>
              <a:rPr lang="el-GR" dirty="0">
                <a:latin typeface="Bahnschrift Condensed" pitchFamily="34" charset="0"/>
              </a:rPr>
              <a:t>Ιεροσπουδαστήρια (βλ. μειονότητες στη Θράκη)</a:t>
            </a:r>
          </a:p>
          <a:p>
            <a:r>
              <a:rPr lang="el-GR" dirty="0">
                <a:latin typeface="Bahnschrift Condensed" pitchFamily="34" charset="0"/>
              </a:rPr>
              <a:t>Λύκειο Ειδικής Αγωγής και Εκπαίδευσης</a:t>
            </a:r>
          </a:p>
          <a:p>
            <a:r>
              <a:rPr lang="el-GR" dirty="0">
                <a:latin typeface="Bahnschrift Condensed" pitchFamily="34" charset="0"/>
              </a:rPr>
              <a:t>Σχολείο Ευρωπαϊκής Παιδείας </a:t>
            </a:r>
            <a:endParaRPr lang="en-GB" dirty="0">
              <a:latin typeface="Bahnschrift Condense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Bahnschrift Condensed" pitchFamily="34" charset="0"/>
              </a:rPr>
              <a:t>ΠΡΟΣΧΟΛΙΚΗ ΕΚΠΑΙΔΕΥΣΗ</a:t>
            </a:r>
            <a:endParaRPr lang="en-GB" dirty="0">
              <a:latin typeface="Bahnschrift Condensed" pitchFamily="34" charset="0"/>
            </a:endParaRPr>
          </a:p>
        </p:txBody>
      </p:sp>
      <p:sp>
        <p:nvSpPr>
          <p:cNvPr id="3" name="2 - Θέση περιεχομένου"/>
          <p:cNvSpPr>
            <a:spLocks noGrp="1"/>
          </p:cNvSpPr>
          <p:nvPr>
            <p:ph idx="1"/>
          </p:nvPr>
        </p:nvSpPr>
        <p:spPr/>
        <p:txBody>
          <a:bodyPr>
            <a:normAutofit fontScale="92500"/>
          </a:bodyPr>
          <a:lstStyle/>
          <a:p>
            <a:r>
              <a:rPr lang="el-GR" dirty="0">
                <a:latin typeface="Bahnschrift Condensed" pitchFamily="34" charset="0"/>
              </a:rPr>
              <a:t>Παραδοσιακά το παιδί έπρεπε για ένα χρόνο πριν πάει στο Δημοτικό να πάει στο νηπιαγωγείο. </a:t>
            </a:r>
          </a:p>
          <a:p>
            <a:r>
              <a:rPr lang="el-GR" dirty="0">
                <a:latin typeface="Bahnschrift Condensed" pitchFamily="34" charset="0"/>
              </a:rPr>
              <a:t>Τα τελευταία χρόνια ο νόμος άλλαξε και η προσχολική εκπαίδευση του παιδιού πρέπει να διαρκεί δύο χρόνια, δηλαδή να πάει και </a:t>
            </a:r>
            <a:r>
              <a:rPr lang="el-GR" dirty="0" err="1">
                <a:latin typeface="Bahnschrift Condensed" pitchFamily="34" charset="0"/>
              </a:rPr>
              <a:t>προνήπιο</a:t>
            </a:r>
            <a:endParaRPr lang="el-GR" dirty="0">
              <a:latin typeface="Bahnschrift Condensed" pitchFamily="34" charset="0"/>
            </a:endParaRPr>
          </a:p>
          <a:p>
            <a:r>
              <a:rPr lang="el-GR" dirty="0">
                <a:latin typeface="Bahnschrift Condensed" pitchFamily="34" charset="0"/>
              </a:rPr>
              <a:t>Στο </a:t>
            </a:r>
            <a:r>
              <a:rPr lang="el-GR" dirty="0" err="1">
                <a:latin typeface="Bahnschrift Condensed" pitchFamily="34" charset="0"/>
              </a:rPr>
              <a:t>προνήπιο</a:t>
            </a:r>
            <a:r>
              <a:rPr lang="el-GR" dirty="0">
                <a:latin typeface="Bahnschrift Condensed" pitchFamily="34" charset="0"/>
              </a:rPr>
              <a:t> τα παιδιά γνωρίζονται μεταξύ τους, μαθαίνουν να παίζουν ομαδικά παιχνίδια και να κάνουν δραστηριότητες αρμονικά, να ακολουθούν κανόνες και να ακούν τον/τη νηπιαγωγό</a:t>
            </a:r>
          </a:p>
          <a:p>
            <a:r>
              <a:rPr lang="el-GR" dirty="0">
                <a:latin typeface="Bahnschrift Condensed" pitchFamily="34" charset="0"/>
              </a:rPr>
              <a:t>Συχνά ζωγραφίζουν, κάνουν χειροτεχνίες, ακούνε παραμύθια, συμμετέχουν σε γιορτές ή παρουσιάσεις μικρών θεατρικών </a:t>
            </a:r>
          </a:p>
          <a:p>
            <a:endParaRPr lang="el-GR" dirty="0">
              <a:latin typeface="Bahnschrift Condensed" pitchFamily="34" charset="0"/>
            </a:endParaRPr>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642918"/>
            <a:ext cx="8229600" cy="1066800"/>
          </a:xfrm>
        </p:spPr>
        <p:txBody>
          <a:bodyPr/>
          <a:lstStyle/>
          <a:p>
            <a:r>
              <a:rPr lang="el-GR" dirty="0">
                <a:latin typeface="Bahnschrift Condensed" pitchFamily="34" charset="0"/>
              </a:rPr>
              <a:t>ΕΠΙΛΟΓΕΣ ΕΚΤΟΣ ΛΥΚΕΙΟΥ</a:t>
            </a:r>
            <a:endParaRPr lang="en-GB" dirty="0">
              <a:latin typeface="Bahnschrift Condensed" pitchFamily="34" charset="0"/>
            </a:endParaRPr>
          </a:p>
        </p:txBody>
      </p:sp>
      <p:sp>
        <p:nvSpPr>
          <p:cNvPr id="3" name="2 - Θέση περιεχομένου"/>
          <p:cNvSpPr>
            <a:spLocks noGrp="1"/>
          </p:cNvSpPr>
          <p:nvPr>
            <p:ph idx="1"/>
          </p:nvPr>
        </p:nvSpPr>
        <p:spPr>
          <a:xfrm>
            <a:off x="500034" y="1643050"/>
            <a:ext cx="8229600" cy="3286148"/>
          </a:xfrm>
        </p:spPr>
        <p:txBody>
          <a:bodyPr>
            <a:normAutofit/>
          </a:bodyPr>
          <a:lstStyle/>
          <a:p>
            <a:r>
              <a:rPr lang="el-GR" dirty="0">
                <a:latin typeface="Bahnschrift Condensed" pitchFamily="34" charset="0"/>
              </a:rPr>
              <a:t>ΕΠΑΣ = Επαγγελματικές σχολές</a:t>
            </a:r>
          </a:p>
          <a:p>
            <a:r>
              <a:rPr lang="el-GR" dirty="0">
                <a:latin typeface="Bahnschrift Condensed" pitchFamily="34" charset="0"/>
              </a:rPr>
              <a:t>Αφορά όλα τα πεδία της ελληνικής οικονομίας</a:t>
            </a:r>
          </a:p>
          <a:p>
            <a:r>
              <a:rPr lang="el-GR" dirty="0">
                <a:latin typeface="Bahnschrift Condensed" pitchFamily="34" charset="0"/>
              </a:rPr>
              <a:t>Μαθητεία σε ιδιωτικές και δημόσιες επιχειρήσεις με αμοιβή</a:t>
            </a:r>
          </a:p>
          <a:p>
            <a:r>
              <a:rPr lang="el-GR" dirty="0">
                <a:latin typeface="Bahnschrift Condensed" pitchFamily="34" charset="0"/>
              </a:rPr>
              <a:t>Απόκτηση εργασιακής πείρας αλλά όχι κάποιου πτυχίου</a:t>
            </a:r>
          </a:p>
          <a:p>
            <a:r>
              <a:rPr lang="el-GR" dirty="0">
                <a:latin typeface="Bahnschrift Condensed" pitchFamily="34" charset="0"/>
              </a:rPr>
              <a:t>Πολλοί μαθητευόμενοι συνεχίζουν να εργάζονται στις θέσεις και μετά το τέλος των σπουδών τους</a:t>
            </a:r>
            <a:endParaRPr lang="en-GB" dirty="0">
              <a:latin typeface="Bahnschrift Condensed" pitchFamily="34" charset="0"/>
            </a:endParaRPr>
          </a:p>
        </p:txBody>
      </p:sp>
      <p:pic>
        <p:nvPicPr>
          <p:cNvPr id="4" name="3 - Εικόνα" descr="epas-oaed-1.jpg"/>
          <p:cNvPicPr>
            <a:picLocks noChangeAspect="1"/>
          </p:cNvPicPr>
          <p:nvPr/>
        </p:nvPicPr>
        <p:blipFill>
          <a:blip r:embed="rId2"/>
          <a:stretch>
            <a:fillRect/>
          </a:stretch>
        </p:blipFill>
        <p:spPr>
          <a:xfrm>
            <a:off x="2714612" y="5107764"/>
            <a:ext cx="3500470" cy="175023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pas-oaed-1280x720-1.jpg"/>
          <p:cNvPicPr>
            <a:picLocks noGrp="1" noChangeAspect="1"/>
          </p:cNvPicPr>
          <p:nvPr>
            <p:ph idx="1"/>
          </p:nvPr>
        </p:nvPicPr>
        <p:blipFill>
          <a:blip r:embed="rId2"/>
          <a:stretch>
            <a:fillRect/>
          </a:stretch>
        </p:blipFill>
        <p:spPr>
          <a:xfrm>
            <a:off x="928662" y="1643050"/>
            <a:ext cx="7287315" cy="410057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642918"/>
            <a:ext cx="8229600" cy="1066800"/>
          </a:xfrm>
        </p:spPr>
        <p:txBody>
          <a:bodyPr/>
          <a:lstStyle/>
          <a:p>
            <a:r>
              <a:rPr lang="el-GR" dirty="0">
                <a:latin typeface="Bahnschrift Condensed" pitchFamily="34" charset="0"/>
              </a:rPr>
              <a:t>ΑΓΙΑΣΜΟΣ</a:t>
            </a:r>
            <a:endParaRPr lang="en-GB" dirty="0">
              <a:latin typeface="Bahnschrift Condensed" pitchFamily="34" charset="0"/>
            </a:endParaRPr>
          </a:p>
        </p:txBody>
      </p:sp>
      <p:sp>
        <p:nvSpPr>
          <p:cNvPr id="3" name="2 - Θέση περιεχομένου"/>
          <p:cNvSpPr>
            <a:spLocks noGrp="1"/>
          </p:cNvSpPr>
          <p:nvPr>
            <p:ph idx="1"/>
          </p:nvPr>
        </p:nvSpPr>
        <p:spPr>
          <a:xfrm>
            <a:off x="428596" y="1714488"/>
            <a:ext cx="8229600" cy="2394022"/>
          </a:xfrm>
        </p:spPr>
        <p:txBody>
          <a:bodyPr>
            <a:normAutofit/>
          </a:bodyPr>
          <a:lstStyle/>
          <a:p>
            <a:r>
              <a:rPr lang="el-GR" dirty="0">
                <a:latin typeface="Bahnschrift Condensed" pitchFamily="34" charset="0"/>
              </a:rPr>
              <a:t>Στην αρχή κάθε σχολικής χρονιάς γίνεται η θρησκευτική τελετή του Αγιασμού σε όλα τα σχολεία της χώρας</a:t>
            </a:r>
          </a:p>
          <a:p>
            <a:r>
              <a:rPr lang="el-GR" dirty="0">
                <a:latin typeface="Bahnschrift Condensed" pitchFamily="34" charset="0"/>
              </a:rPr>
              <a:t>Ένας ιερέας έρχεται στο προαύλιο του σχολείου για να δώσει στους μαθητές την ευλογία του για καλή πρόοδο</a:t>
            </a:r>
            <a:endParaRPr lang="en-GB" dirty="0">
              <a:latin typeface="Bahnschrift Condensed" pitchFamily="34" charset="0"/>
            </a:endParaRPr>
          </a:p>
        </p:txBody>
      </p:sp>
      <p:pic>
        <p:nvPicPr>
          <p:cNvPr id="5" name="4 - Εικόνα" descr="agiasmos.jpg"/>
          <p:cNvPicPr>
            <a:picLocks noChangeAspect="1"/>
          </p:cNvPicPr>
          <p:nvPr/>
        </p:nvPicPr>
        <p:blipFill>
          <a:blip r:embed="rId2"/>
          <a:stretch>
            <a:fillRect/>
          </a:stretch>
        </p:blipFill>
        <p:spPr>
          <a:xfrm>
            <a:off x="1714480" y="4143380"/>
            <a:ext cx="5929322" cy="226981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giasmos (1).jpg"/>
          <p:cNvPicPr>
            <a:picLocks noGrp="1" noChangeAspect="1"/>
          </p:cNvPicPr>
          <p:nvPr>
            <p:ph idx="1"/>
          </p:nvPr>
        </p:nvPicPr>
        <p:blipFill>
          <a:blip r:embed="rId2"/>
          <a:stretch>
            <a:fillRect/>
          </a:stretch>
        </p:blipFill>
        <p:spPr>
          <a:xfrm>
            <a:off x="1643042" y="1071546"/>
            <a:ext cx="5429288" cy="3257573"/>
          </a:xfrm>
        </p:spPr>
      </p:pic>
      <p:pic>
        <p:nvPicPr>
          <p:cNvPr id="5" name="4 - Εικόνα" descr="agiasmos_016.jpg"/>
          <p:cNvPicPr>
            <a:picLocks noChangeAspect="1"/>
          </p:cNvPicPr>
          <p:nvPr/>
        </p:nvPicPr>
        <p:blipFill>
          <a:blip r:embed="rId3"/>
          <a:stretch>
            <a:fillRect/>
          </a:stretch>
        </p:blipFill>
        <p:spPr>
          <a:xfrm>
            <a:off x="2571736" y="4429132"/>
            <a:ext cx="3352800" cy="2286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vxuwlugNCOntq1jkSu8.jpg"/>
          <p:cNvPicPr>
            <a:picLocks noGrp="1" noChangeAspect="1"/>
          </p:cNvPicPr>
          <p:nvPr>
            <p:ph idx="1"/>
          </p:nvPr>
        </p:nvPicPr>
        <p:blipFill>
          <a:blip r:embed="rId2"/>
          <a:stretch>
            <a:fillRect/>
          </a:stretch>
        </p:blipFill>
        <p:spPr>
          <a:xfrm>
            <a:off x="857224" y="1142984"/>
            <a:ext cx="7424893" cy="509271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000108"/>
            <a:ext cx="8229600" cy="1066800"/>
          </a:xfrm>
        </p:spPr>
        <p:txBody>
          <a:bodyPr/>
          <a:lstStyle/>
          <a:p>
            <a:r>
              <a:rPr lang="el-GR" dirty="0">
                <a:latin typeface="Bahnschrift Condensed" pitchFamily="34" charset="0"/>
              </a:rPr>
              <a:t>ΠΑΡΕΛΑΣΗ</a:t>
            </a:r>
            <a:endParaRPr lang="en-GB" dirty="0">
              <a:latin typeface="Bahnschrift Condensed" pitchFamily="34" charset="0"/>
            </a:endParaRPr>
          </a:p>
        </p:txBody>
      </p:sp>
      <p:sp>
        <p:nvSpPr>
          <p:cNvPr id="3" name="2 - Θέση περιεχομένου"/>
          <p:cNvSpPr>
            <a:spLocks noGrp="1"/>
          </p:cNvSpPr>
          <p:nvPr>
            <p:ph idx="1"/>
          </p:nvPr>
        </p:nvSpPr>
        <p:spPr/>
        <p:txBody>
          <a:bodyPr/>
          <a:lstStyle/>
          <a:p>
            <a:r>
              <a:rPr lang="el-GR" dirty="0">
                <a:latin typeface="Bahnschrift Condensed" pitchFamily="34" charset="0"/>
              </a:rPr>
              <a:t>Δύο φορές το χρόνο, στις μεγάλες εθνικές γιορτές (επετείους) – 28</a:t>
            </a:r>
            <a:r>
              <a:rPr lang="el-GR" baseline="30000" dirty="0">
                <a:latin typeface="Bahnschrift Condensed" pitchFamily="34" charset="0"/>
              </a:rPr>
              <a:t>η</a:t>
            </a:r>
            <a:r>
              <a:rPr lang="el-GR" dirty="0">
                <a:latin typeface="Bahnschrift Condensed" pitchFamily="34" charset="0"/>
              </a:rPr>
              <a:t> Οκτωβρίου και 25</a:t>
            </a:r>
            <a:r>
              <a:rPr lang="el-GR" baseline="30000" dirty="0">
                <a:latin typeface="Bahnschrift Condensed" pitchFamily="34" charset="0"/>
              </a:rPr>
              <a:t>η</a:t>
            </a:r>
            <a:r>
              <a:rPr lang="el-GR" dirty="0">
                <a:latin typeface="Bahnschrift Condensed" pitchFamily="34" charset="0"/>
              </a:rPr>
              <a:t> Μαρτίου γίνονται σε όλη την Ελλάδα παρελάσεις όπου συμμετέχουν όλα τα σχολεία</a:t>
            </a:r>
          </a:p>
          <a:p>
            <a:r>
              <a:rPr lang="el-GR" dirty="0">
                <a:latin typeface="Bahnschrift Condensed" pitchFamily="34" charset="0"/>
              </a:rPr>
              <a:t>Οι μαθητές προετοιμάζουν για αρκετό καιρό τον βηματισμό τους ενώ οι καλύτεροι μαθητές μπαίνουν μπροστά, κοντά στην ελληνική σημαία</a:t>
            </a:r>
          </a:p>
          <a:p>
            <a:r>
              <a:rPr lang="el-GR" dirty="0">
                <a:latin typeface="Bahnschrift Condensed" pitchFamily="34" charset="0"/>
              </a:rPr>
              <a:t>Ο καλύτερος μαθητής της μεγαλύτερης τάξης του σχολείου κρατάει την ελληνική σημαία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arelasimathites.jpg"/>
          <p:cNvPicPr>
            <a:picLocks noGrp="1" noChangeAspect="1"/>
          </p:cNvPicPr>
          <p:nvPr>
            <p:ph idx="1"/>
          </p:nvPr>
        </p:nvPicPr>
        <p:blipFill>
          <a:blip r:embed="rId2"/>
          <a:stretch>
            <a:fillRect/>
          </a:stretch>
        </p:blipFill>
        <p:spPr>
          <a:xfrm>
            <a:off x="500034" y="1500174"/>
            <a:ext cx="8229600" cy="398206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785794"/>
            <a:ext cx="8229600" cy="5500726"/>
          </a:xfrm>
        </p:spPr>
        <p:txBody>
          <a:bodyPr>
            <a:normAutofit/>
          </a:bodyPr>
          <a:lstStyle/>
          <a:p>
            <a:r>
              <a:rPr lang="el-GR" dirty="0">
                <a:latin typeface="Bahnschrift Condensed" pitchFamily="34" charset="0"/>
              </a:rPr>
              <a:t>Στο νηπιαγωγείο εστιάζουν περισσότερο στο να μάθουν να διαβάζουν και να γράφουν τα γράμματα του αλφάβητου και διάφορα ονόματα ή γνωστές φράσεις και ευχές</a:t>
            </a:r>
          </a:p>
          <a:p>
            <a:r>
              <a:rPr lang="el-GR" dirty="0">
                <a:latin typeface="Bahnschrift Condensed" pitchFamily="34" charset="0"/>
              </a:rPr>
              <a:t>Ακόμη, μαθαίνουν μα μετράνε – συνήθως μέχρι τον αριθμό 10- και εξασκούνται στο να γράφουν τους αριθμούς</a:t>
            </a:r>
          </a:p>
          <a:p>
            <a:r>
              <a:rPr lang="el-GR" dirty="0">
                <a:latin typeface="Bahnschrift Condensed" pitchFamily="34" charset="0"/>
              </a:rPr>
              <a:t>Κάποιες φορές κάνουν μαθήματα πληροφορικής σε μορφή παιχνιδιού και μαθήματα μελέτης του περιβάλλοντος</a:t>
            </a:r>
          </a:p>
          <a:p>
            <a:r>
              <a:rPr lang="el-GR" dirty="0">
                <a:latin typeface="Bahnschrift Condensed" pitchFamily="34" charset="0"/>
              </a:rPr>
              <a:t>Σημαντικός στόχος είναι το παιδί να γίνει αυτόνομο στις κινήσεις του, να μην χρειάζεται πάντα τους γονείς του και να μάθει πώς να αρχίζει φιλικές σχέσεις</a:t>
            </a:r>
          </a:p>
          <a:p>
            <a:r>
              <a:rPr lang="el-GR" dirty="0">
                <a:latin typeface="Bahnschrift Condensed" pitchFamily="34" charset="0"/>
              </a:rPr>
              <a:t>Το παιδί πρέπει να πάει στο νηπιαγωγείο από τα 4 </a:t>
            </a:r>
            <a:r>
              <a:rPr lang="el-GR" dirty="0" err="1">
                <a:latin typeface="Bahnschrift Condensed" pitchFamily="34" charset="0"/>
              </a:rPr>
              <a:t>εώς</a:t>
            </a:r>
            <a:r>
              <a:rPr lang="el-GR" dirty="0">
                <a:latin typeface="Bahnschrift Condensed" pitchFamily="34" charset="0"/>
              </a:rPr>
              <a:t> τα 6 του χρόνια</a:t>
            </a:r>
            <a:endParaRPr lang="en-GB" dirty="0">
              <a:latin typeface="Bahnschrift Condense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06-2.jpg"/>
          <p:cNvPicPr>
            <a:picLocks noChangeAspect="1"/>
          </p:cNvPicPr>
          <p:nvPr/>
        </p:nvPicPr>
        <p:blipFill>
          <a:blip r:embed="rId2"/>
          <a:stretch>
            <a:fillRect/>
          </a:stretch>
        </p:blipFill>
        <p:spPr>
          <a:xfrm>
            <a:off x="2500298" y="571480"/>
            <a:ext cx="3810000" cy="2880360"/>
          </a:xfrm>
          <a:prstGeom prst="rect">
            <a:avLst/>
          </a:prstGeom>
        </p:spPr>
      </p:pic>
      <p:pic>
        <p:nvPicPr>
          <p:cNvPr id="5" name="4 - Εικόνα" descr="nipiagogeio.jpg"/>
          <p:cNvPicPr>
            <a:picLocks noChangeAspect="1"/>
          </p:cNvPicPr>
          <p:nvPr/>
        </p:nvPicPr>
        <p:blipFill>
          <a:blip r:embed="rId3"/>
          <a:stretch>
            <a:fillRect/>
          </a:stretch>
        </p:blipFill>
        <p:spPr>
          <a:xfrm>
            <a:off x="2000232" y="3429000"/>
            <a:ext cx="4876800" cy="32308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Bahnschrift Condensed" pitchFamily="34" charset="0"/>
              </a:rPr>
              <a:t>ΠΡΩΤΟΒΑΘΜΙΑ ΕΚΠΑΙΔΕΥΣΗ</a:t>
            </a:r>
            <a:endParaRPr lang="en-GB" dirty="0">
              <a:latin typeface="Bahnschrift Condensed" pitchFamily="34" charset="0"/>
            </a:endParaRPr>
          </a:p>
        </p:txBody>
      </p:sp>
      <p:sp>
        <p:nvSpPr>
          <p:cNvPr id="3" name="2 - Θέση περιεχομένου"/>
          <p:cNvSpPr>
            <a:spLocks noGrp="1"/>
          </p:cNvSpPr>
          <p:nvPr>
            <p:ph idx="1"/>
          </p:nvPr>
        </p:nvSpPr>
        <p:spPr/>
        <p:txBody>
          <a:bodyPr>
            <a:normAutofit/>
          </a:bodyPr>
          <a:lstStyle/>
          <a:p>
            <a:r>
              <a:rPr lang="el-GR" dirty="0">
                <a:latin typeface="Bahnschrift Condensed" pitchFamily="34" charset="0"/>
              </a:rPr>
              <a:t>Διαρκεί σχεδόν για όλη την παιδική ηλικία (6-11 χρονών) και είναι γνωστό ως Δημοτικό</a:t>
            </a:r>
          </a:p>
          <a:p>
            <a:r>
              <a:rPr lang="el-GR" dirty="0">
                <a:latin typeface="Bahnschrift Condensed" pitchFamily="34" charset="0"/>
              </a:rPr>
              <a:t>  Το παιδί μαθαίνει βασικές γνώσεις από τα βασικότερα πεδία και πλέον γνωρίζει να διαβάζει και να γράφει καλά</a:t>
            </a:r>
          </a:p>
          <a:p>
            <a:r>
              <a:rPr lang="el-GR" dirty="0">
                <a:latin typeface="Bahnschrift Condensed" pitchFamily="34" charset="0"/>
              </a:rPr>
              <a:t>Υπάρχει έμφαση στα μαθήματα γλώσσας και μαθηματικών</a:t>
            </a:r>
          </a:p>
          <a:p>
            <a:r>
              <a:rPr lang="el-GR" dirty="0">
                <a:latin typeface="Bahnschrift Condensed" pitchFamily="34" charset="0"/>
              </a:rPr>
              <a:t>Συνεχίζουν να εξελίσσονται στην ζωγραφική και τις χειροτεχνίες</a:t>
            </a:r>
          </a:p>
          <a:p>
            <a:r>
              <a:rPr lang="el-GR" dirty="0">
                <a:latin typeface="Bahnschrift Condensed" pitchFamily="34" charset="0"/>
              </a:rPr>
              <a:t>Συμμετέχουν σε εθνικές επετείους, γιορτές και σε άλλες εκδηλώσεις</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Bahnschrift Condensed" pitchFamily="34" charset="0"/>
              </a:rPr>
              <a:t>ΑΝΑΛΥΤΙΚΟ ΠΡΟΓΡΑΜΜΑ</a:t>
            </a:r>
            <a:endParaRPr lang="en-GB" dirty="0">
              <a:latin typeface="Bahnschrift Condensed" pitchFamily="34" charset="0"/>
            </a:endParaRPr>
          </a:p>
        </p:txBody>
      </p:sp>
      <p:sp>
        <p:nvSpPr>
          <p:cNvPr id="3" name="2 - Θέση περιεχομένου"/>
          <p:cNvSpPr>
            <a:spLocks noGrp="1"/>
          </p:cNvSpPr>
          <p:nvPr>
            <p:ph idx="1"/>
          </p:nvPr>
        </p:nvSpPr>
        <p:spPr/>
        <p:txBody>
          <a:bodyPr>
            <a:normAutofit fontScale="92500"/>
          </a:bodyPr>
          <a:lstStyle/>
          <a:p>
            <a:r>
              <a:rPr lang="el-GR" dirty="0">
                <a:latin typeface="Bahnschrift Condensed" pitchFamily="34" charset="0"/>
              </a:rPr>
              <a:t>Στην Πρώτη τάξη και στη Δευτέρα μαθαίνουν Γλώσσα, Μαθηματικά, Ζωγραφική, Μελέτη Περιβάλλοντος, γυμναστική, Μουσική, Αγγλικά</a:t>
            </a:r>
          </a:p>
          <a:p>
            <a:r>
              <a:rPr lang="el-GR" dirty="0">
                <a:latin typeface="Bahnschrift Condensed" pitchFamily="34" charset="0"/>
              </a:rPr>
              <a:t>Από την Τρίτη τάξη και μετά εμφανίζονται τα Θρησκευτικά και η Ιστορία</a:t>
            </a:r>
          </a:p>
          <a:p>
            <a:r>
              <a:rPr lang="el-GR" dirty="0">
                <a:latin typeface="Bahnschrift Condensed" pitchFamily="34" charset="0"/>
              </a:rPr>
              <a:t>Από την Πέμπτη τάξη εμφανίζονται η 2η Ξένη Γλώσσα (Γερμανικά/</a:t>
            </a:r>
            <a:r>
              <a:rPr lang="el-GR" dirty="0" err="1">
                <a:latin typeface="Bahnschrift Condensed" pitchFamily="34" charset="0"/>
              </a:rPr>
              <a:t>Γαλλικ</a:t>
            </a:r>
            <a:r>
              <a:rPr lang="el-GR" dirty="0">
                <a:latin typeface="Bahnschrift Condensed" pitchFamily="34" charset="0"/>
              </a:rPr>
              <a:t>ά), η Φυσική, η Γεωγραφία και η Κοινωνική Αγωγή</a:t>
            </a:r>
          </a:p>
          <a:p>
            <a:r>
              <a:rPr lang="el-GR" dirty="0">
                <a:latin typeface="Bahnschrift Condensed" pitchFamily="34" charset="0"/>
              </a:rPr>
              <a:t>Η επίσημη βαθμολογία των παιδιών βγαίνει κάθε τρίμηνο, και για τις πρώτες τάξεις το Άριστα είναι το </a:t>
            </a:r>
            <a:r>
              <a:rPr lang="el-GR" dirty="0">
                <a:solidFill>
                  <a:srgbClr val="00B050"/>
                </a:solidFill>
                <a:latin typeface="Bahnschrift Condensed" pitchFamily="34" charset="0"/>
              </a:rPr>
              <a:t>Α</a:t>
            </a:r>
            <a:r>
              <a:rPr lang="el-GR" dirty="0">
                <a:latin typeface="Bahnschrift Condensed" pitchFamily="34" charset="0"/>
              </a:rPr>
              <a:t>, ενώ για την Πέμπτη και τη Έκτη Δημοτικού το Άριστα είναι το </a:t>
            </a:r>
            <a:r>
              <a:rPr lang="el-GR" dirty="0">
                <a:solidFill>
                  <a:srgbClr val="00B050"/>
                </a:solidFill>
                <a:latin typeface="Bahnschrift Condensed" pitchFamily="34" charset="0"/>
              </a:rPr>
              <a:t>10</a:t>
            </a:r>
            <a:endParaRPr lang="en-GB" dirty="0">
              <a:solidFill>
                <a:srgbClr val="00B050"/>
              </a:solidFill>
              <a:latin typeface="Bahnschrift Condensed"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latin typeface="Bahnschrift Condensed" pitchFamily="34" charset="0"/>
              </a:rPr>
              <a:t>ΚΑΘΗΜΕΡΙΝΟΤΗΤΑ ΣΤΟ Δ</a:t>
            </a:r>
            <a:r>
              <a:rPr lang="en-GB" dirty="0">
                <a:latin typeface="Bahnschrift Condensed" pitchFamily="34" charset="0"/>
              </a:rPr>
              <a:t>H</a:t>
            </a:r>
            <a:r>
              <a:rPr lang="el-GR" dirty="0">
                <a:latin typeface="Bahnschrift Condensed" pitchFamily="34" charset="0"/>
              </a:rPr>
              <a:t>ΜΟΤΙΚΟ</a:t>
            </a:r>
            <a:endParaRPr lang="en-GB" dirty="0">
              <a:latin typeface="Bahnschrift Condensed" pitchFamily="34" charset="0"/>
            </a:endParaRPr>
          </a:p>
        </p:txBody>
      </p:sp>
      <p:sp>
        <p:nvSpPr>
          <p:cNvPr id="3" name="2 - Θέση περιεχομένου"/>
          <p:cNvSpPr>
            <a:spLocks noGrp="1"/>
          </p:cNvSpPr>
          <p:nvPr>
            <p:ph idx="1"/>
          </p:nvPr>
        </p:nvSpPr>
        <p:spPr/>
        <p:txBody>
          <a:bodyPr>
            <a:normAutofit fontScale="92500" lnSpcReduction="10000"/>
          </a:bodyPr>
          <a:lstStyle/>
          <a:p>
            <a:r>
              <a:rPr lang="el-GR" dirty="0">
                <a:latin typeface="Bahnschrift Condensed" pitchFamily="34" charset="0"/>
              </a:rPr>
              <a:t>Στις τάξεις του δημοτικού τα παιδιά πρέπει να περιμένουν δύο ώρες μέχρι να κάνουν διάλειμμα, αν και στις τρεις πρώτες τάξεις υπάρχει διάλειμμα μετά την πρώτη ώρα</a:t>
            </a:r>
          </a:p>
          <a:p>
            <a:r>
              <a:rPr lang="el-GR" dirty="0">
                <a:latin typeface="Bahnschrift Condensed" pitchFamily="34" charset="0"/>
              </a:rPr>
              <a:t>Δεν διαρκούν όλα τα διαλείμματα το ίδιο, το πρώτο είναι 20 λεπτά, το επόμενο είναι 15 λεπτά για τους μικρότερους (Α’ , Β’ και Γ’ τάξεις) και 25 λεπτά για τους μεγαλύτερους (Δ’ , Ε’ και ΣΤ’ τάξεις), ενώ οι μικροί έχουν και ένα διάλλειμα 5 λεπτών πριν την τελευταία ώρα</a:t>
            </a:r>
          </a:p>
          <a:p>
            <a:r>
              <a:rPr lang="el-GR" dirty="0">
                <a:latin typeface="Bahnschrift Condensed" pitchFamily="34" charset="0"/>
              </a:rPr>
              <a:t>Στα διαλείμματα τα παιδιά είτε έχουν φέρει φαγητό από το σπίτι είτε αγοράζουν φαγητό από το κυλικείο/ καντίνα του σχολείου</a:t>
            </a:r>
          </a:p>
          <a:p>
            <a:r>
              <a:rPr lang="el-GR" dirty="0">
                <a:latin typeface="Bahnschrift Condensed" pitchFamily="34" charset="0"/>
              </a:rPr>
              <a:t>Στις 8.15 αρχίζει η προσευχή στο προαύλιο του σχολείου όπου παρευρίσκονται όλες οι τάξεις</a:t>
            </a:r>
            <a:endParaRPr lang="en-GB" dirty="0">
              <a:latin typeface="Bahnschrift Condense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ialeimata.jpg"/>
          <p:cNvPicPr>
            <a:picLocks noGrp="1" noChangeAspect="1"/>
          </p:cNvPicPr>
          <p:nvPr>
            <p:ph idx="1"/>
          </p:nvPr>
        </p:nvPicPr>
        <p:blipFill>
          <a:blip r:embed="rId2"/>
          <a:stretch>
            <a:fillRect/>
          </a:stretch>
        </p:blipFill>
        <p:spPr>
          <a:xfrm>
            <a:off x="500034" y="1214422"/>
            <a:ext cx="8229600" cy="436268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1624</Words>
  <Application>Microsoft Office PowerPoint</Application>
  <PresentationFormat>Προβολή στην οθόνη (4:3)</PresentationFormat>
  <Paragraphs>119</Paragraphs>
  <Slides>36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36</vt:i4>
      </vt:variant>
    </vt:vector>
  </HeadingPairs>
  <TitlesOfParts>
    <vt:vector size="43" baseType="lpstr">
      <vt:lpstr>Arial Black</vt:lpstr>
      <vt:lpstr>Bahnschrift Condensed</vt:lpstr>
      <vt:lpstr>Berlin Sans FB Demi</vt:lpstr>
      <vt:lpstr>Georgia</vt:lpstr>
      <vt:lpstr>Trebuchet MS</vt:lpstr>
      <vt:lpstr>Wingdings 2</vt:lpstr>
      <vt:lpstr>Αστικό</vt:lpstr>
      <vt:lpstr>ΤΟ ΕΚΠΑΙΔΕΥΤΙΚΟ ΣΥΣΤΗΜΑ ΣΤΗΝ ΕΛΛΑΔΑ  (ΜΕΡΟΣ Α’)</vt:lpstr>
      <vt:lpstr>ΣΤΑΔΙΑ ΕΚΠΑΙΔΕΥΣΗΣ</vt:lpstr>
      <vt:lpstr>ΠΡΟΣΧΟΛΙΚΗ ΕΚΠΑΙΔΕΥΣΗ</vt:lpstr>
      <vt:lpstr>Παρουσίαση του PowerPoint</vt:lpstr>
      <vt:lpstr>Παρουσίαση του PowerPoint</vt:lpstr>
      <vt:lpstr>ΠΡΩΤΟΒΑΘΜΙΑ ΕΚΠΑΙΔΕΥΣΗ</vt:lpstr>
      <vt:lpstr>ΑΝΑΛΥΤΙΚΟ ΠΡΟΓΡΑΜΜΑ</vt:lpstr>
      <vt:lpstr>ΚΑΘΗΜΕΡΙΝΟΤΗΤΑ ΣΤΟ ΔHΜΟΤΙΚΟ</vt:lpstr>
      <vt:lpstr>Παρουσίαση του PowerPoint</vt:lpstr>
      <vt:lpstr>ΔΗΜΟΤΙΚΟ: ΠΡΟΑΙΡΕΤΙΚΟ ΟΛΟΗΜΕΡΟ ΣΧΟΛΕΙΟ</vt:lpstr>
      <vt:lpstr>Παρουσίαση του PowerPoint</vt:lpstr>
      <vt:lpstr>Παρουσίαση του PowerPoint</vt:lpstr>
      <vt:lpstr>1ο Δημοτικό Σχολείο Ελασσόνας</vt:lpstr>
      <vt:lpstr>2ο Δημοτικό Σχολείο Δράμας</vt:lpstr>
      <vt:lpstr>1ο Δημοτικό Σχολείο Αθηνών</vt:lpstr>
      <vt:lpstr>ΔΕΥΤΕΡΟΒΑΘΜΙΑ ΕΚΠΑΙΔΕΥΣΗ ΓΥΜΝΑΣΙΟ</vt:lpstr>
      <vt:lpstr>ΓΥΜΝΑΣΙΟ: ΕΞΕΤΑΣΕΙΣ</vt:lpstr>
      <vt:lpstr>ΑΝΑΛΥΤΙΚΟ ΠΡΟΓΡΑΜΜΑ ΓΥΜΝΑΣΙΟΥ</vt:lpstr>
      <vt:lpstr>Παρουσίαση του PowerPoint</vt:lpstr>
      <vt:lpstr>Παρουσίαση του PowerPoint</vt:lpstr>
      <vt:lpstr>2ο Γυμνάσιο Αγίου Νικολάου</vt:lpstr>
      <vt:lpstr>1ο Γυμνάσιο Σύρου</vt:lpstr>
      <vt:lpstr>ΑΛΛΑ ΕΙΔΗ ΓΥΜΝΑΣΙΟΥ</vt:lpstr>
      <vt:lpstr>ΔΕΥΤΕΡΟΒΑΘΜΙΑ ΕΚΠΑΙΔΕΥΣΗ ΛΥΚΕΙΟ</vt:lpstr>
      <vt:lpstr>Παρουσίαση του PowerPoint</vt:lpstr>
      <vt:lpstr>ΓΕΝΙΚΑ ΛΥΚΕΙΑ  ΑΝΑΛΥΤΙΚΟ ΠΡΟΓΡΑΜΜΑ</vt:lpstr>
      <vt:lpstr>Παρουσίαση του PowerPoint</vt:lpstr>
      <vt:lpstr>Παρουσίαση του PowerPoint</vt:lpstr>
      <vt:lpstr>ΑΛΛΑ ΕΙΔΗ ΛΥΚΕΙΟΥ</vt:lpstr>
      <vt:lpstr>ΕΠΙΛΟΓΕΣ ΕΚΤΟΣ ΛΥΚΕΙΟΥ</vt:lpstr>
      <vt:lpstr>Παρουσίαση του PowerPoint</vt:lpstr>
      <vt:lpstr>ΑΓΙΑΣΜΟΣ</vt:lpstr>
      <vt:lpstr>Παρουσίαση του PowerPoint</vt:lpstr>
      <vt:lpstr>Παρουσίαση του PowerPoint</vt:lpstr>
      <vt:lpstr>ΠΑΡΕΛΑΣΗ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ΕΚΠΑΙΔΕΥΤΙΚΟ ΣΥΣΤΗΜΑ ΣΤΗΝ ΕΛΛΑΔΑ</dc:title>
  <dc:creator>Emilia</dc:creator>
  <cp:lastModifiedBy>Petros Marazopoulos</cp:lastModifiedBy>
  <cp:revision>115</cp:revision>
  <dcterms:created xsi:type="dcterms:W3CDTF">2022-05-02T17:30:11Z</dcterms:created>
  <dcterms:modified xsi:type="dcterms:W3CDTF">2022-09-12T08:07:23Z</dcterms:modified>
</cp:coreProperties>
</file>