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4873E3-B955-433C-B088-F8E7C89545AF}" type="datetimeFigureOut">
              <a:rPr lang="sk-SK" smtClean="0"/>
              <a:pPr/>
              <a:t>4.12.2022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DDB032-EDCE-4850-9829-8521BB56C44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nka.vargova@uniba.s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hm.at/en/objectdb/detail/89409/?offset=81&amp;lv=lis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V68mgpdsCs&amp;ab_channel=WesternAustralianMuseu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UQk7bKf9FI&amp;ab_channel=thebrainscoo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CCnULkJRM50&amp;ab_channel=WesternAustralianMuse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785926"/>
            <a:ext cx="8229600" cy="1828800"/>
          </a:xfrm>
        </p:spPr>
        <p:txBody>
          <a:bodyPr/>
          <a:lstStyle/>
          <a:p>
            <a:r>
              <a:rPr lang="sk-SK" dirty="0" err="1" smtClean="0"/>
              <a:t>English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Museology </a:t>
            </a:r>
            <a:r>
              <a:rPr lang="sk-SK" dirty="0" err="1" smtClean="0"/>
              <a:t>Purpose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1752600"/>
          </a:xfrm>
        </p:spPr>
        <p:txBody>
          <a:bodyPr/>
          <a:lstStyle/>
          <a:p>
            <a:r>
              <a:rPr lang="sk-SK" dirty="0" smtClean="0"/>
              <a:t>Mgr. Lenka Vargová, PhD.</a:t>
            </a:r>
          </a:p>
          <a:p>
            <a:r>
              <a:rPr lang="sk-SK" dirty="0" err="1" smtClean="0">
                <a:hlinkClick r:id="rId2"/>
              </a:rPr>
              <a:t>lenka.vargova</a:t>
            </a:r>
            <a:r>
              <a:rPr lang="sk-SK" dirty="0" err="1" smtClean="0">
                <a:latin typeface="Calibri"/>
                <a:cs typeface="Calibri"/>
                <a:hlinkClick r:id="rId2"/>
              </a:rPr>
              <a:t>@uniba.sk</a:t>
            </a:r>
            <a:endParaRPr lang="sk-SK" dirty="0" smtClean="0">
              <a:latin typeface="Calibri"/>
              <a:cs typeface="Calibri"/>
            </a:endParaRPr>
          </a:p>
          <a:p>
            <a:r>
              <a:rPr lang="sk-SK" dirty="0" smtClean="0"/>
              <a:t>lenka.vargov6</a:t>
            </a:r>
            <a:r>
              <a:rPr lang="sk-SK" dirty="0" smtClean="0">
                <a:cs typeface="Calibri"/>
              </a:rPr>
              <a:t>@gmail.com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sk-SK" dirty="0" err="1" smtClean="0"/>
              <a:t>Collections</a:t>
            </a:r>
            <a:r>
              <a:rPr lang="sk-SK" dirty="0" smtClean="0"/>
              <a:t> </a:t>
            </a:r>
            <a:r>
              <a:rPr lang="sk-SK" dirty="0" err="1" smtClean="0"/>
              <a:t>care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What type of collections can we find in museums?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How do museums decide what to collect?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How do museums acquire new artifacts?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Should all donations be accepted?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Should they collect only unique, one-of-a-kind objects or also commonplace items?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What are some of the complications in regard to collecting contemporary objects?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4360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Methods of acquisition: donation / bequest, purchase, field-collecting, exchange between museums, loans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Collecting policy -  provides the framework within which collections are developed and acquired – answering the What, Where, How, Why &amp; When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Analysing by subject / discipline, or material</a:t>
            </a:r>
            <a:endParaRPr lang="sk-SK" sz="2400" dirty="0" smtClean="0"/>
          </a:p>
          <a:p>
            <a:pPr>
              <a:lnSpc>
                <a:spcPct val="150000"/>
              </a:lnSpc>
            </a:pPr>
            <a:r>
              <a:rPr lang="sk-SK" sz="2400" dirty="0" err="1" smtClean="0"/>
              <a:t>Registrar</a:t>
            </a:r>
            <a:r>
              <a:rPr lang="sk-SK" sz="2400" dirty="0" smtClean="0"/>
              <a:t>, </a:t>
            </a:r>
            <a:r>
              <a:rPr lang="en-GB" sz="2400" dirty="0" smtClean="0"/>
              <a:t>Collection Manager</a:t>
            </a:r>
            <a:r>
              <a:rPr lang="sk-SK" sz="2400" dirty="0" smtClean="0"/>
              <a:t> – </a:t>
            </a:r>
            <a:r>
              <a:rPr lang="sk-SK" sz="2400" dirty="0" err="1" smtClean="0"/>
              <a:t>processing</a:t>
            </a:r>
            <a:r>
              <a:rPr lang="sk-SK" sz="2400" dirty="0" smtClean="0"/>
              <a:t> </a:t>
            </a:r>
            <a:r>
              <a:rPr lang="sk-SK" sz="2400" dirty="0" err="1" smtClean="0"/>
              <a:t>accessions</a:t>
            </a:r>
            <a:r>
              <a:rPr lang="sk-SK" sz="2400" dirty="0" smtClean="0"/>
              <a:t>, </a:t>
            </a:r>
            <a:r>
              <a:rPr lang="en-GB" sz="2400" dirty="0" smtClean="0"/>
              <a:t>collection-related record keeping</a:t>
            </a:r>
            <a:endParaRPr lang="sk-SK" sz="2400" dirty="0" smtClean="0"/>
          </a:p>
          <a:p>
            <a:pPr>
              <a:lnSpc>
                <a:spcPct val="150000"/>
              </a:lnSpc>
            </a:pPr>
            <a:r>
              <a:rPr lang="sk-SK" sz="2400" dirty="0" err="1" smtClean="0"/>
              <a:t>Curator</a:t>
            </a:r>
            <a:r>
              <a:rPr lang="sk-SK" sz="2400" dirty="0" smtClean="0"/>
              <a:t> – </a:t>
            </a:r>
            <a:r>
              <a:rPr lang="sk-SK" sz="2400" dirty="0" err="1" smtClean="0"/>
              <a:t>researcher-specialist</a:t>
            </a:r>
            <a:r>
              <a:rPr lang="sk-SK" sz="2400" dirty="0" smtClean="0"/>
              <a:t>, </a:t>
            </a:r>
            <a:r>
              <a:rPr lang="sk-SK" sz="2400" dirty="0" err="1" smtClean="0"/>
              <a:t>collections</a:t>
            </a:r>
            <a:r>
              <a:rPr lang="sk-SK" sz="2400" dirty="0" smtClean="0"/>
              <a:t> </a:t>
            </a:r>
            <a:r>
              <a:rPr lang="sk-SK" sz="2400" dirty="0" err="1" smtClean="0"/>
              <a:t>care</a:t>
            </a:r>
            <a:r>
              <a:rPr lang="sk-SK" sz="2400" dirty="0" smtClean="0"/>
              <a:t> and </a:t>
            </a:r>
            <a:r>
              <a:rPr lang="sk-SK" sz="2400" dirty="0" err="1" smtClean="0"/>
              <a:t>growth</a:t>
            </a:r>
            <a:r>
              <a:rPr lang="sk-SK" sz="2400" dirty="0" smtClean="0"/>
              <a:t>, </a:t>
            </a:r>
            <a:r>
              <a:rPr lang="sk-SK" sz="2400" dirty="0" err="1" smtClean="0"/>
              <a:t>cataloguing</a:t>
            </a:r>
            <a:endParaRPr lang="sk-SK" sz="2400" dirty="0" smtClean="0"/>
          </a:p>
          <a:p>
            <a:pPr>
              <a:lnSpc>
                <a:spcPct val="150000"/>
              </a:lnSpc>
              <a:buNone/>
            </a:pPr>
            <a:endParaRPr lang="en-A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71504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Can museums dispose of their objects? Under what circumstances?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The object has decayed badly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It is a fake / wrongly identified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It does not fit into the museum´s collecting policy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To sell it to buy a better example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As an exchange with another museum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It is a </a:t>
            </a:r>
            <a:r>
              <a:rPr lang="en-AU" sz="2200" dirty="0" err="1" smtClean="0"/>
              <a:t>multiplicate</a:t>
            </a:r>
            <a:endParaRPr lang="en-AU" sz="2200" dirty="0" smtClean="0"/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Order of the state authorities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Restitution </a:t>
            </a:r>
            <a:endParaRPr lang="en-A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4360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What sort of information do we record with the object?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Name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Materials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Manufacture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History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Use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Description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The donor</a:t>
            </a:r>
          </a:p>
          <a:p>
            <a:pPr lvl="1">
              <a:lnSpc>
                <a:spcPct val="150000"/>
              </a:lnSpc>
            </a:pPr>
            <a:r>
              <a:rPr lang="en-AU" dirty="0" smtClean="0"/>
              <a:t>Documentation </a:t>
            </a:r>
            <a:r>
              <a:rPr lang="sk-SK" sz="2200" dirty="0" smtClean="0"/>
              <a:t/>
            </a:r>
            <a:br>
              <a:rPr lang="sk-SK" sz="2200" dirty="0" smtClean="0"/>
            </a:br>
            <a:r>
              <a:rPr lang="sk-SK" sz="1900" dirty="0" smtClean="0">
                <a:hlinkClick r:id="rId2"/>
              </a:rPr>
              <a:t>https://www.khm.at/en/objectdb/detail/89409/?offset=81&amp;lv=list</a:t>
            </a:r>
            <a:r>
              <a:rPr lang="sk-SK" sz="1900" dirty="0" smtClean="0"/>
              <a:t> </a:t>
            </a:r>
            <a:endParaRPr lang="en-AU" sz="1900" dirty="0"/>
          </a:p>
        </p:txBody>
      </p:sp>
      <p:pic>
        <p:nvPicPr>
          <p:cNvPr id="4" name="Obrázek 3" descr="KK_3403_88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1428736"/>
            <a:ext cx="3113526" cy="4886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521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Documentation systems:</a:t>
            </a:r>
          </a:p>
          <a:p>
            <a:pPr lvl="1">
              <a:lnSpc>
                <a:spcPct val="150000"/>
              </a:lnSpc>
            </a:pPr>
            <a:r>
              <a:rPr lang="en-AU" sz="2300" dirty="0" smtClean="0"/>
              <a:t>Registration – entry form</a:t>
            </a:r>
          </a:p>
          <a:p>
            <a:pPr lvl="1">
              <a:lnSpc>
                <a:spcPct val="150000"/>
              </a:lnSpc>
            </a:pPr>
            <a:r>
              <a:rPr lang="en-AU" sz="2300" dirty="0" smtClean="0"/>
              <a:t>Accessioning – entered in the accessions register, accession number (year of acquisition, number in the register), identity number</a:t>
            </a:r>
          </a:p>
          <a:p>
            <a:pPr lvl="1">
              <a:lnSpc>
                <a:spcPct val="150000"/>
              </a:lnSpc>
            </a:pPr>
            <a:r>
              <a:rPr lang="en-AU" sz="2300" dirty="0" smtClean="0"/>
              <a:t>Cataloguing – catalogue = complete record of everything known about every object, info: name of museum, accession number, name of object – classification, entry method &amp; source, date, history, location</a:t>
            </a:r>
            <a:r>
              <a:rPr lang="sk-SK" sz="2300" dirty="0" smtClean="0"/>
              <a:t> + </a:t>
            </a:r>
            <a:r>
              <a:rPr lang="sk-SK" sz="2300" dirty="0" err="1" smtClean="0"/>
              <a:t>supplementary</a:t>
            </a:r>
            <a:r>
              <a:rPr lang="sk-SK" sz="2300" dirty="0" smtClean="0"/>
              <a:t> </a:t>
            </a:r>
            <a:r>
              <a:rPr lang="sk-SK" sz="2300" dirty="0" err="1" smtClean="0"/>
              <a:t>information</a:t>
            </a:r>
            <a:r>
              <a:rPr lang="sk-SK" sz="2300" dirty="0" smtClean="0"/>
              <a:t> </a:t>
            </a:r>
            <a:r>
              <a:rPr lang="sk-SK" sz="2300" dirty="0" err="1" smtClean="0"/>
              <a:t>file</a:t>
            </a:r>
            <a:endParaRPr lang="en-AU" sz="2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566644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What is an index? What is its use? What can it be based on?</a:t>
            </a:r>
          </a:p>
          <a:p>
            <a:pPr lvl="1">
              <a:lnSpc>
                <a:spcPct val="150000"/>
              </a:lnSpc>
            </a:pPr>
            <a:r>
              <a:rPr lang="en-AU" sz="2200" dirty="0" smtClean="0"/>
              <a:t>Donor, classification, location, provenance, artist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What all is part of movement control?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How can we physically attach the accession numbers to objects? Coin? Clothes? Sabre? Painting? Mineral?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Can we put newly acquired objects directly into storage?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What issues might be involved in cleaning acquisitions?</a:t>
            </a:r>
            <a:endParaRPr lang="sk-SK" sz="2400" dirty="0" smtClean="0"/>
          </a:p>
          <a:p>
            <a:pPr>
              <a:lnSpc>
                <a:spcPct val="150000"/>
              </a:lnSpc>
            </a:pPr>
            <a:r>
              <a:rPr lang="en-AU" sz="2400" dirty="0" smtClean="0"/>
              <a:t>What are some rules for handling collections?</a:t>
            </a:r>
            <a:endParaRPr lang="en-AU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714612" y="6072206"/>
            <a:ext cx="5857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2"/>
              </a:rPr>
              <a:t>https://www.youtube.com/watch?v=fV68mgpdsCs&amp;ab_channel=WesternAustralianMuseum</a:t>
            </a:r>
            <a:r>
              <a:rPr lang="sk-SK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What are some guidelines for storage? What environmental conditions do we have to take into account?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What is preventive conservation?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What´s the difference between conservation and restoration?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How can museums cope with disasters?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What does collection security entail?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9" y="71414"/>
            <a:ext cx="7819902" cy="676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ovéPole 2"/>
          <p:cNvSpPr txBox="1"/>
          <p:nvPr/>
        </p:nvSpPr>
        <p:spPr>
          <a:xfrm>
            <a:off x="0" y="571480"/>
            <a:ext cx="64291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https://www.youtube.com/watch?v=-</a:t>
            </a:r>
            <a:r>
              <a:rPr lang="en-GB" dirty="0" smtClean="0">
                <a:hlinkClick r:id="rId3"/>
              </a:rPr>
              <a:t>UQk7bKf9FI&amp;ab_channel=thebrainscoop</a:t>
            </a:r>
            <a:r>
              <a:rPr lang="sk-SK" dirty="0" smtClean="0"/>
              <a:t> 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72528" y="0"/>
            <a:ext cx="5714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4"/>
              </a:rPr>
              <a:t>https://</a:t>
            </a:r>
            <a:r>
              <a:rPr lang="en-GB" sz="1400" dirty="0" smtClean="0">
                <a:hlinkClick r:id="rId4"/>
              </a:rPr>
              <a:t>www.youtube.com/watch?v=CCnULkJRM50&amp;ab_channel=WesternAustralianMuseum</a:t>
            </a:r>
            <a:r>
              <a:rPr lang="sk-SK" sz="1400" dirty="0" smtClean="0"/>
              <a:t> </a:t>
            </a:r>
            <a:endParaRPr lang="en-GB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346</TotalTime>
  <Words>427</Words>
  <Application>Microsoft Office PowerPoint</Application>
  <PresentationFormat>Předvádění na obrazovce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Vrchol</vt:lpstr>
      <vt:lpstr>English for Museology Purpose</vt:lpstr>
      <vt:lpstr>Collections care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Museology Purpose</dc:title>
  <dc:creator>Lenka</dc:creator>
  <cp:lastModifiedBy>Lenka</cp:lastModifiedBy>
  <cp:revision>4</cp:revision>
  <dcterms:created xsi:type="dcterms:W3CDTF">2022-11-21T01:22:34Z</dcterms:created>
  <dcterms:modified xsi:type="dcterms:W3CDTF">2022-12-05T02:48:57Z</dcterms:modified>
</cp:coreProperties>
</file>