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73" r:id="rId5"/>
    <p:sldId id="274" r:id="rId6"/>
    <p:sldId id="261" r:id="rId7"/>
    <p:sldId id="263" r:id="rId8"/>
    <p:sldId id="257" r:id="rId9"/>
    <p:sldId id="260" r:id="rId10"/>
    <p:sldId id="264" r:id="rId11"/>
    <p:sldId id="265" r:id="rId12"/>
    <p:sldId id="276" r:id="rId13"/>
    <p:sldId id="277" r:id="rId14"/>
    <p:sldId id="278" r:id="rId15"/>
    <p:sldId id="279" r:id="rId16"/>
    <p:sldId id="258" r:id="rId17"/>
    <p:sldId id="266" r:id="rId18"/>
    <p:sldId id="267" r:id="rId19"/>
    <p:sldId id="259" r:id="rId20"/>
    <p:sldId id="268" r:id="rId21"/>
    <p:sldId id="270" r:id="rId22"/>
    <p:sldId id="269" r:id="rId23"/>
    <p:sldId id="280" r:id="rId24"/>
    <p:sldId id="281" r:id="rId25"/>
    <p:sldId id="275" r:id="rId2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80" d="100"/>
          <a:sy n="80" d="100"/>
        </p:scale>
        <p:origin x="152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6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30. 9. 2024</a:t>
            </a:fld>
            <a:endParaRPr lang="en-GB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30. 9. 2024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30. 9. 2024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30. 9. 2024</a:t>
            </a:fld>
            <a:endParaRPr lang="en-GB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30. 9. 2024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30. 9. 2024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30. 9. 2024</a:t>
            </a:fld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30. 9. 2024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30. 9. 2024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30. 9. 2024</a:t>
            </a:fld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30. 9. 2024</a:t>
            </a:fld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B62E41-6128-4735-969C-AD12DCDE3F46}" type="datetimeFigureOut">
              <a:rPr lang="sk-SK" smtClean="0"/>
              <a:pPr/>
              <a:t>30. 9. 2024</a:t>
            </a:fld>
            <a:endParaRPr lang="en-GB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enka.vargova@uniba.s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time_continue=12&amp;v=aIcwIH1vZ9w&amp;feature=emb_logo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4429132"/>
            <a:ext cx="8305800" cy="1143000"/>
          </a:xfrm>
        </p:spPr>
        <p:txBody>
          <a:bodyPr/>
          <a:lstStyle/>
          <a:p>
            <a:pPr algn="r"/>
            <a:r>
              <a:rPr lang="sk-SK" dirty="0"/>
              <a:t>Mgr. Lenka Vargová, PhD.</a:t>
            </a:r>
          </a:p>
          <a:p>
            <a:pPr algn="r"/>
            <a:r>
              <a:rPr lang="sk-SK" dirty="0" err="1">
                <a:solidFill>
                  <a:schemeClr val="tx1"/>
                </a:solidFill>
                <a:hlinkClick r:id="rId2" tooltip="lenka.vargova@uniba.sk"/>
              </a:rPr>
              <a:t>lenka.vargova@uniba.sk</a:t>
            </a:r>
            <a:endParaRPr lang="sk-SK" dirty="0">
              <a:solidFill>
                <a:schemeClr val="tx1"/>
              </a:solidFill>
            </a:endParaRPr>
          </a:p>
          <a:p>
            <a:pPr algn="r"/>
            <a:r>
              <a:rPr lang="sk-SK" dirty="0">
                <a:solidFill>
                  <a:schemeClr val="tx1"/>
                </a:solidFill>
              </a:rPr>
              <a:t>lenka.vargov6</a:t>
            </a:r>
            <a:r>
              <a:rPr lang="sk-SK" dirty="0">
                <a:solidFill>
                  <a:schemeClr val="tx1"/>
                </a:solidFill>
                <a:hlinkClick r:id="rId2" tooltip="lenka.vargova@uniba.sk"/>
              </a:rPr>
              <a:t>@</a:t>
            </a:r>
            <a:r>
              <a:rPr lang="sk-SK" dirty="0">
                <a:solidFill>
                  <a:schemeClr val="tx1"/>
                </a:solidFill>
              </a:rPr>
              <a:t>gmail.com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English for Museology Purpose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ICOM </a:t>
            </a:r>
            <a:r>
              <a:rPr lang="en-GB" dirty="0"/>
              <a:t>classification – museums of: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Art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Natural history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History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Science and technology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Social sciences and services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Commerce and communication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Ethnography and </a:t>
            </a:r>
            <a:r>
              <a:rPr lang="sk-SK" dirty="0" err="1"/>
              <a:t>folklore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en-GB" dirty="0"/>
              <a:t>Agriculture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8157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Museums Association</a:t>
            </a:r>
            <a:r>
              <a:rPr lang="sk-SK" dirty="0"/>
              <a:t>: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National museums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Local authority museums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University museums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Independent museums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Historic properties and heritage sites</a:t>
            </a:r>
            <a:endParaRPr lang="sk-SK" dirty="0"/>
          </a:p>
          <a:p>
            <a:pPr lvl="1">
              <a:lnSpc>
                <a:spcPct val="150000"/>
              </a:lnSpc>
            </a:pPr>
            <a:r>
              <a:rPr lang="en-GB" dirty="0"/>
              <a:t>Regimental museums and armouries</a:t>
            </a:r>
            <a:r>
              <a:rPr lang="sk-SK" dirty="0"/>
              <a:t> 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24454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Frutiger-Light"/>
              </a:rPr>
              <a:t>Classified by collections</a:t>
            </a:r>
            <a:r>
              <a:rPr lang="sk-SK" sz="2800" dirty="0">
                <a:latin typeface="Frutiger-Light"/>
              </a:rPr>
              <a:t> (</a:t>
            </a:r>
            <a:r>
              <a:rPr lang="sk-SK" sz="2800" dirty="0" err="1">
                <a:latin typeface="Frutiger-Light"/>
              </a:rPr>
              <a:t>Ambrose</a:t>
            </a:r>
            <a:r>
              <a:rPr lang="sk-SK" sz="2800" dirty="0">
                <a:latin typeface="Frutiger-Light"/>
              </a:rPr>
              <a:t> &amp; </a:t>
            </a:r>
            <a:r>
              <a:rPr lang="sk-SK" sz="2800" dirty="0" err="1">
                <a:latin typeface="Frutiger-Light"/>
              </a:rPr>
              <a:t>Paine</a:t>
            </a:r>
            <a:r>
              <a:rPr lang="sk-SK" sz="2800" dirty="0">
                <a:latin typeface="Frutiger-Light"/>
              </a:rPr>
              <a:t>)</a:t>
            </a:r>
            <a:r>
              <a:rPr lang="en-GB" sz="2800" dirty="0">
                <a:latin typeface="Frutiger-Light"/>
              </a:rPr>
              <a:t>:</a:t>
            </a:r>
          </a:p>
          <a:p>
            <a:pPr lvl="1"/>
            <a:r>
              <a:rPr lang="en-GB" dirty="0">
                <a:latin typeface="Frutiger-Light"/>
              </a:rPr>
              <a:t> general museums</a:t>
            </a:r>
          </a:p>
          <a:p>
            <a:pPr lvl="1"/>
            <a:r>
              <a:rPr lang="en-GB" dirty="0">
                <a:latin typeface="Frutiger-Light"/>
              </a:rPr>
              <a:t> archaeology museums</a:t>
            </a:r>
          </a:p>
          <a:p>
            <a:pPr lvl="1"/>
            <a:r>
              <a:rPr lang="en-GB" dirty="0">
                <a:latin typeface="Frutiger-Light"/>
              </a:rPr>
              <a:t> art museums</a:t>
            </a:r>
          </a:p>
          <a:p>
            <a:pPr lvl="1"/>
            <a:r>
              <a:rPr lang="en-GB" dirty="0">
                <a:latin typeface="Frutiger-Light"/>
              </a:rPr>
              <a:t> history museums</a:t>
            </a:r>
          </a:p>
          <a:p>
            <a:pPr lvl="1"/>
            <a:r>
              <a:rPr lang="sk-SK" dirty="0">
                <a:latin typeface="Frutiger-Light"/>
              </a:rPr>
              <a:t> </a:t>
            </a:r>
            <a:r>
              <a:rPr lang="en-GB" dirty="0">
                <a:latin typeface="Frutiger-Light"/>
              </a:rPr>
              <a:t>ethnography museums</a:t>
            </a:r>
          </a:p>
          <a:p>
            <a:pPr lvl="1"/>
            <a:r>
              <a:rPr lang="en-GB" dirty="0">
                <a:latin typeface="Frutiger-Light"/>
              </a:rPr>
              <a:t> natural history museums</a:t>
            </a:r>
          </a:p>
          <a:p>
            <a:pPr lvl="1"/>
            <a:r>
              <a:rPr lang="en-GB" dirty="0">
                <a:latin typeface="Frutiger-Light"/>
              </a:rPr>
              <a:t> science museums</a:t>
            </a:r>
          </a:p>
          <a:p>
            <a:pPr lvl="1"/>
            <a:r>
              <a:rPr lang="en-GB" dirty="0">
                <a:latin typeface="Frutiger-Light"/>
              </a:rPr>
              <a:t> geology museums</a:t>
            </a:r>
          </a:p>
          <a:p>
            <a:pPr lvl="1"/>
            <a:r>
              <a:rPr lang="en-GB" dirty="0">
                <a:latin typeface="Frutiger-Light"/>
              </a:rPr>
              <a:t> industrial museums</a:t>
            </a:r>
          </a:p>
          <a:p>
            <a:pPr lvl="1"/>
            <a:r>
              <a:rPr lang="en-GB" dirty="0">
                <a:latin typeface="Frutiger-Light"/>
              </a:rPr>
              <a:t> military museums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Classified by who runs them:</a:t>
            </a:r>
          </a:p>
          <a:p>
            <a:pPr lvl="1"/>
            <a:r>
              <a:rPr lang="en-GB" dirty="0"/>
              <a:t>government museums</a:t>
            </a:r>
          </a:p>
          <a:p>
            <a:pPr lvl="1"/>
            <a:r>
              <a:rPr lang="en-GB" dirty="0"/>
              <a:t>municipal museums</a:t>
            </a:r>
          </a:p>
          <a:p>
            <a:pPr lvl="1"/>
            <a:r>
              <a:rPr lang="en-GB" dirty="0"/>
              <a:t>university museums</a:t>
            </a:r>
          </a:p>
          <a:p>
            <a:pPr lvl="1"/>
            <a:r>
              <a:rPr lang="en-GB" dirty="0"/>
              <a:t>independent (charitable trust) museums</a:t>
            </a:r>
          </a:p>
          <a:p>
            <a:pPr lvl="1"/>
            <a:r>
              <a:rPr lang="en-GB" dirty="0"/>
              <a:t>army museums</a:t>
            </a:r>
          </a:p>
          <a:p>
            <a:pPr lvl="1"/>
            <a:r>
              <a:rPr lang="en-GB" dirty="0"/>
              <a:t>commercial company museums</a:t>
            </a:r>
          </a:p>
          <a:p>
            <a:pPr lvl="1"/>
            <a:r>
              <a:rPr lang="en-GB" dirty="0"/>
              <a:t>private museums</a:t>
            </a:r>
            <a:endParaRPr lang="sk-SK" dirty="0"/>
          </a:p>
          <a:p>
            <a:r>
              <a:rPr lang="en-US" dirty="0"/>
              <a:t>Classified by the area they serve:</a:t>
            </a:r>
          </a:p>
          <a:p>
            <a:pPr lvl="1"/>
            <a:r>
              <a:rPr lang="en-GB" dirty="0"/>
              <a:t>national museums</a:t>
            </a:r>
          </a:p>
          <a:p>
            <a:pPr lvl="1"/>
            <a:r>
              <a:rPr lang="en-GB" dirty="0"/>
              <a:t>regional museums</a:t>
            </a:r>
          </a:p>
          <a:p>
            <a:pPr lvl="1"/>
            <a:r>
              <a:rPr lang="sk-SK" dirty="0"/>
              <a:t>c</a:t>
            </a:r>
            <a:r>
              <a:rPr lang="en-GB" dirty="0" err="1"/>
              <a:t>ity</a:t>
            </a:r>
            <a:r>
              <a:rPr lang="en-GB" dirty="0"/>
              <a:t> museums</a:t>
            </a:r>
          </a:p>
          <a:p>
            <a:pPr lvl="1"/>
            <a:r>
              <a:rPr lang="en-GB" dirty="0"/>
              <a:t>local museums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53016"/>
          </a:xfrm>
        </p:spPr>
        <p:txBody>
          <a:bodyPr/>
          <a:lstStyle/>
          <a:p>
            <a:r>
              <a:rPr lang="en-US" dirty="0"/>
              <a:t>Classified by the audience they serve:</a:t>
            </a:r>
          </a:p>
          <a:p>
            <a:pPr lvl="1"/>
            <a:r>
              <a:rPr lang="en-GB" dirty="0"/>
              <a:t>general public museums</a:t>
            </a:r>
          </a:p>
          <a:p>
            <a:pPr lvl="1"/>
            <a:r>
              <a:rPr lang="en-GB" dirty="0"/>
              <a:t>educational museums</a:t>
            </a:r>
          </a:p>
          <a:p>
            <a:pPr lvl="1"/>
            <a:r>
              <a:rPr lang="en-GB" dirty="0"/>
              <a:t>specialist museums</a:t>
            </a:r>
            <a:endParaRPr lang="sk-SK" dirty="0"/>
          </a:p>
          <a:p>
            <a:pPr>
              <a:buNone/>
            </a:pPr>
            <a:endParaRPr lang="en-GB" dirty="0"/>
          </a:p>
          <a:p>
            <a:r>
              <a:rPr lang="en-US" dirty="0"/>
              <a:t>Classified by the way they exhibit their collections:</a:t>
            </a:r>
          </a:p>
          <a:p>
            <a:pPr lvl="1"/>
            <a:r>
              <a:rPr lang="en-GB" dirty="0"/>
              <a:t>traditional museums</a:t>
            </a:r>
          </a:p>
          <a:p>
            <a:pPr lvl="1"/>
            <a:r>
              <a:rPr lang="en-GB" dirty="0"/>
              <a:t>historic house museums</a:t>
            </a:r>
          </a:p>
          <a:p>
            <a:pPr lvl="1"/>
            <a:r>
              <a:rPr lang="en-GB" dirty="0"/>
              <a:t>open-air museums</a:t>
            </a:r>
          </a:p>
          <a:p>
            <a:pPr lvl="1"/>
            <a:r>
              <a:rPr lang="en-GB" dirty="0"/>
              <a:t>interactive museums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958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What is heritage? </a:t>
            </a:r>
          </a:p>
          <a:p>
            <a:pPr>
              <a:lnSpc>
                <a:spcPct val="150000"/>
              </a:lnSpc>
            </a:pPr>
            <a:r>
              <a:rPr lang="en-GB" dirty="0"/>
              <a:t>What is cultural heritage? Why is it important?</a:t>
            </a:r>
          </a:p>
          <a:p>
            <a:pPr>
              <a:lnSpc>
                <a:spcPct val="150000"/>
              </a:lnSpc>
            </a:pPr>
            <a:r>
              <a:rPr lang="en-GB" dirty="0"/>
              <a:t>How can it be exhibited in museums?</a:t>
            </a:r>
          </a:p>
          <a:p>
            <a:pPr>
              <a:lnSpc>
                <a:spcPct val="150000"/>
              </a:lnSpc>
            </a:pPr>
            <a:r>
              <a:rPr lang="en-GB" dirty="0"/>
              <a:t>What is living heritage?</a:t>
            </a:r>
          </a:p>
          <a:p>
            <a:pPr>
              <a:lnSpc>
                <a:spcPct val="150000"/>
              </a:lnSpc>
            </a:pPr>
            <a:r>
              <a:rPr lang="en-GB" dirty="0"/>
              <a:t>Can intangible heritage be exhibited in museums?</a:t>
            </a:r>
          </a:p>
          <a:p>
            <a:pPr>
              <a:lnSpc>
                <a:spcPct val="150000"/>
              </a:lnSpc>
            </a:pPr>
            <a:r>
              <a:rPr lang="en-GB" dirty="0"/>
              <a:t>Have you visited any cultural heritage sites?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09752"/>
            <a:ext cx="8229600" cy="454820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an expression of the ways of living developed by a community and passed on from generation to generation, including customs, practices, places, objects, artistic expressions and values</a:t>
            </a:r>
            <a:endParaRPr lang="sk-SK" sz="2800" dirty="0"/>
          </a:p>
          <a:p>
            <a:pPr>
              <a:buNone/>
            </a:pPr>
            <a:endParaRPr lang="sk-SK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Tangible </a:t>
            </a:r>
            <a:r>
              <a:rPr lang="sk-SK" sz="2800" dirty="0"/>
              <a:t> </a:t>
            </a:r>
            <a:r>
              <a:rPr lang="en-GB" sz="2800" dirty="0"/>
              <a:t>or Intangible</a:t>
            </a:r>
            <a:endParaRPr lang="sk-SK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Cultural Heritage - 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387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Tangible cultural heritage:</a:t>
            </a:r>
            <a:br>
              <a:rPr lang="en-GB" dirty="0"/>
            </a:br>
            <a:r>
              <a:rPr lang="en-GB" dirty="0"/>
              <a:t>	</a:t>
            </a:r>
            <a:r>
              <a:rPr lang="sk-SK" dirty="0"/>
              <a:t>- </a:t>
            </a:r>
            <a:r>
              <a:rPr lang="en-GB" dirty="0"/>
              <a:t>movable </a:t>
            </a:r>
            <a:r>
              <a:rPr lang="sk-SK" dirty="0"/>
              <a:t> </a:t>
            </a:r>
            <a:r>
              <a:rPr lang="en-GB" dirty="0"/>
              <a:t>cultural heritage (paintings, sculptures, coins, manuscripts</a:t>
            </a:r>
            <a:r>
              <a:rPr lang="sk-SK" dirty="0"/>
              <a:t>...</a:t>
            </a:r>
            <a:r>
              <a:rPr lang="en-GB" dirty="0"/>
              <a:t>)</a:t>
            </a:r>
            <a:br>
              <a:rPr lang="en-GB" dirty="0"/>
            </a:br>
            <a:r>
              <a:rPr lang="en-GB" dirty="0"/>
              <a:t>	</a:t>
            </a:r>
            <a:r>
              <a:rPr lang="sk-SK" dirty="0"/>
              <a:t>- </a:t>
            </a:r>
            <a:r>
              <a:rPr lang="en-GB" dirty="0"/>
              <a:t>immovable </a:t>
            </a:r>
            <a:r>
              <a:rPr lang="sk-SK" dirty="0"/>
              <a:t> </a:t>
            </a:r>
            <a:r>
              <a:rPr lang="en-GB" dirty="0"/>
              <a:t>cultural heritage (monuments, archaeological sites</a:t>
            </a:r>
            <a:r>
              <a:rPr lang="sk-SK" dirty="0"/>
              <a:t>...</a:t>
            </a:r>
            <a:r>
              <a:rPr lang="en-GB" dirty="0"/>
              <a:t>)</a:t>
            </a:r>
            <a:br>
              <a:rPr lang="en-GB" dirty="0"/>
            </a:br>
            <a:r>
              <a:rPr lang="en-GB" dirty="0"/>
              <a:t>	</a:t>
            </a:r>
            <a:r>
              <a:rPr lang="sk-SK" dirty="0"/>
              <a:t>- </a:t>
            </a:r>
            <a:r>
              <a:rPr lang="en-GB" dirty="0"/>
              <a:t>underwater </a:t>
            </a:r>
            <a:r>
              <a:rPr lang="sk-SK" dirty="0"/>
              <a:t> </a:t>
            </a:r>
            <a:r>
              <a:rPr lang="en-GB" dirty="0"/>
              <a:t>cultural heritage (shipwrecks, underwater ruins and cities)</a:t>
            </a:r>
            <a:endParaRPr lang="sk-SK" dirty="0"/>
          </a:p>
          <a:p>
            <a:pPr>
              <a:lnSpc>
                <a:spcPct val="150000"/>
              </a:lnSpc>
            </a:pPr>
            <a:r>
              <a:rPr lang="sk-SK" dirty="0"/>
              <a:t>(</a:t>
            </a:r>
            <a:r>
              <a:rPr lang="en-GB" dirty="0"/>
              <a:t>Natural Heritage</a:t>
            </a:r>
            <a:r>
              <a:rPr lang="sk-SK" dirty="0"/>
              <a:t>, </a:t>
            </a:r>
            <a:r>
              <a:rPr lang="sk-SK" dirty="0" err="1"/>
              <a:t>World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 in </a:t>
            </a:r>
            <a:r>
              <a:rPr lang="sk-SK" dirty="0" err="1"/>
              <a:t>Danger</a:t>
            </a:r>
            <a:r>
              <a:rPr lang="sk-SK" dirty="0"/>
              <a:t>)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214454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Intangible cultural heritage</a:t>
            </a:r>
            <a:endParaRPr lang="sk-SK" dirty="0"/>
          </a:p>
          <a:p>
            <a:pPr lvl="1">
              <a:lnSpc>
                <a:spcPct val="150000"/>
              </a:lnSpc>
            </a:pPr>
            <a:r>
              <a:rPr lang="en-US" dirty="0"/>
              <a:t>practices, expressions, knowledge and skills that communities, groups and sometimes individuals </a:t>
            </a:r>
            <a:r>
              <a:rPr lang="en-GB" dirty="0"/>
              <a:t>recognise</a:t>
            </a:r>
            <a:r>
              <a:rPr lang="en-US" dirty="0"/>
              <a:t> as part of their cultural heritage</a:t>
            </a:r>
            <a:endParaRPr lang="sk-SK" dirty="0"/>
          </a:p>
          <a:p>
            <a:pPr lvl="1">
              <a:lnSpc>
                <a:spcPct val="150000"/>
              </a:lnSpc>
            </a:pPr>
            <a:r>
              <a:rPr lang="en-US" dirty="0"/>
              <a:t>oral traditions; performing arts; social practices, rituals and festive events; knowledge and practices concerning nature and the universe; and traditional craftsmanship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625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k-SK" sz="2500" dirty="0"/>
              <a:t>„</a:t>
            </a:r>
            <a:r>
              <a:rPr lang="en-US" sz="2500" dirty="0"/>
              <a:t> </a:t>
            </a:r>
            <a:r>
              <a:rPr lang="sk-SK" sz="2500" dirty="0"/>
              <a:t>to </a:t>
            </a:r>
            <a:r>
              <a:rPr lang="en-US" sz="2500" dirty="0"/>
              <a:t>encourage the identification, protection and preservation of cultural and natural heritage around the world considered to be of outstanding value to humanity</a:t>
            </a:r>
            <a:r>
              <a:rPr lang="sk-SK" sz="2500" dirty="0"/>
              <a:t>“</a:t>
            </a:r>
          </a:p>
          <a:p>
            <a:pPr>
              <a:lnSpc>
                <a:spcPct val="150000"/>
              </a:lnSpc>
            </a:pPr>
            <a:r>
              <a:rPr lang="en-US" sz="2500" dirty="0"/>
              <a:t>Convention concerning the Protection of the World Cultural and Natural Heritage</a:t>
            </a:r>
            <a:r>
              <a:rPr lang="sk-SK" sz="2500" dirty="0"/>
              <a:t> (1972)</a:t>
            </a:r>
          </a:p>
          <a:p>
            <a:pPr>
              <a:lnSpc>
                <a:spcPct val="150000"/>
              </a:lnSpc>
            </a:pPr>
            <a:r>
              <a:rPr lang="en-US" sz="2500" dirty="0"/>
              <a:t>Convention for the Safeguarding of the Intangible Cultural Heritage (2003</a:t>
            </a:r>
            <a:r>
              <a:rPr lang="sk-SK" sz="2500" dirty="0"/>
              <a:t>)</a:t>
            </a:r>
            <a:endParaRPr lang="en-GB" sz="25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UNESCO (1945)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243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Conversation + theory, active engagement, presentation, test</a:t>
            </a:r>
            <a:endParaRPr lang="sk-SK" sz="2400" dirty="0"/>
          </a:p>
          <a:p>
            <a:pPr>
              <a:lnSpc>
                <a:spcPct val="150000"/>
              </a:lnSpc>
            </a:pPr>
            <a:r>
              <a:rPr lang="en-GB" sz="2400" dirty="0"/>
              <a:t>Presentation: conference style, 10-15 min, topic of your thesis / if undecided, other topic of interest, during the semester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Test: vocabulary, definitions</a:t>
            </a:r>
            <a:r>
              <a:rPr lang="sk-SK" sz="2400" dirty="0"/>
              <a:t>, end </a:t>
            </a:r>
            <a:r>
              <a:rPr lang="sk-SK" sz="2400" dirty="0" err="1"/>
              <a:t>of</a:t>
            </a:r>
            <a:r>
              <a:rPr lang="sk-SK" sz="2400" dirty="0"/>
              <a:t> semester</a:t>
            </a:r>
            <a:endParaRPr lang="en-GB" sz="2400" dirty="0"/>
          </a:p>
          <a:p>
            <a:pPr>
              <a:lnSpc>
                <a:spcPct val="150000"/>
              </a:lnSpc>
            </a:pPr>
            <a:r>
              <a:rPr lang="en-GB" sz="2400" dirty="0"/>
              <a:t>Reading?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Introduction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00066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sk-SK" dirty="0"/>
              <a:t>UNESCO </a:t>
            </a:r>
            <a:r>
              <a:rPr lang="sk-SK" dirty="0" err="1"/>
              <a:t>lists</a:t>
            </a:r>
            <a:r>
              <a:rPr lang="sk-SK" dirty="0"/>
              <a:t>:</a:t>
            </a:r>
          </a:p>
          <a:p>
            <a:pPr>
              <a:lnSpc>
                <a:spcPct val="150000"/>
              </a:lnSpc>
            </a:pPr>
            <a:r>
              <a:rPr lang="en-GB" dirty="0"/>
              <a:t>World Heritage </a:t>
            </a:r>
            <a:r>
              <a:rPr lang="sk-SK" dirty="0"/>
              <a:t>- </a:t>
            </a:r>
            <a:r>
              <a:rPr lang="en-GB" dirty="0"/>
              <a:t>1</a:t>
            </a:r>
            <a:r>
              <a:rPr lang="sk-SK" dirty="0"/>
              <a:t>223</a:t>
            </a:r>
            <a:r>
              <a:rPr lang="en-GB" dirty="0"/>
              <a:t> World Heritage sites in 16</a:t>
            </a:r>
            <a:r>
              <a:rPr lang="sk-SK" dirty="0"/>
              <a:t>8</a:t>
            </a:r>
            <a:r>
              <a:rPr lang="en-GB" dirty="0"/>
              <a:t> countries</a:t>
            </a:r>
            <a:r>
              <a:rPr lang="sk-SK" dirty="0"/>
              <a:t> (952 </a:t>
            </a:r>
            <a:r>
              <a:rPr lang="sk-SK" dirty="0" err="1"/>
              <a:t>cultural</a:t>
            </a:r>
            <a:r>
              <a:rPr lang="sk-SK" dirty="0"/>
              <a:t>, 231 </a:t>
            </a:r>
            <a:r>
              <a:rPr lang="sk-SK" dirty="0" err="1"/>
              <a:t>natural</a:t>
            </a:r>
            <a:r>
              <a:rPr lang="sk-SK" dirty="0"/>
              <a:t>, 40 </a:t>
            </a:r>
            <a:r>
              <a:rPr lang="sk-SK" dirty="0" err="1"/>
              <a:t>mixed</a:t>
            </a:r>
            <a:r>
              <a:rPr lang="sk-SK" dirty="0"/>
              <a:t>), 56 in </a:t>
            </a:r>
            <a:r>
              <a:rPr lang="sk-SK" dirty="0" err="1"/>
              <a:t>danger</a:t>
            </a:r>
            <a:r>
              <a:rPr lang="sk-SK" dirty="0"/>
              <a:t>, 3 </a:t>
            </a:r>
            <a:r>
              <a:rPr lang="sk-SK" dirty="0" err="1"/>
              <a:t>delisted</a:t>
            </a:r>
            <a:endParaRPr lang="sk-SK" dirty="0"/>
          </a:p>
          <a:p>
            <a:pPr>
              <a:lnSpc>
                <a:spcPct val="150000"/>
              </a:lnSpc>
            </a:pPr>
            <a:r>
              <a:rPr lang="sk-SK" dirty="0" err="1"/>
              <a:t>Intangible</a:t>
            </a:r>
            <a:r>
              <a:rPr lang="sk-SK" dirty="0"/>
              <a:t> </a:t>
            </a:r>
            <a:r>
              <a:rPr lang="sk-SK" dirty="0" err="1"/>
              <a:t>Cultural</a:t>
            </a:r>
            <a:r>
              <a:rPr lang="en-GB" dirty="0"/>
              <a:t> Heritage </a:t>
            </a:r>
            <a:r>
              <a:rPr lang="sk-SK" dirty="0"/>
              <a:t> (730 </a:t>
            </a:r>
            <a:r>
              <a:rPr lang="en-GB" dirty="0"/>
              <a:t>elements in </a:t>
            </a:r>
            <a:r>
              <a:rPr lang="sk-SK" dirty="0"/>
              <a:t> 145</a:t>
            </a:r>
            <a:r>
              <a:rPr lang="en-GB" dirty="0"/>
              <a:t> countries)</a:t>
            </a:r>
          </a:p>
          <a:p>
            <a:pPr>
              <a:lnSpc>
                <a:spcPct val="150000"/>
              </a:lnSpc>
            </a:pPr>
            <a:r>
              <a:rPr lang="en-GB" dirty="0"/>
              <a:t>Memory of the</a:t>
            </a:r>
            <a:r>
              <a:rPr lang="sk-SK" dirty="0"/>
              <a:t> </a:t>
            </a:r>
            <a:r>
              <a:rPr lang="en-GB" dirty="0"/>
              <a:t>World </a:t>
            </a:r>
            <a:r>
              <a:rPr lang="sk-SK" dirty="0"/>
              <a:t>Register (527 (496?))</a:t>
            </a:r>
          </a:p>
          <a:p>
            <a:pPr>
              <a:lnSpc>
                <a:spcPct val="150000"/>
              </a:lnSpc>
            </a:pPr>
            <a:r>
              <a:rPr lang="sk-SK" dirty="0"/>
              <a:t>UNESCO </a:t>
            </a:r>
            <a:r>
              <a:rPr lang="en-GB" dirty="0"/>
              <a:t>Global </a:t>
            </a:r>
            <a:r>
              <a:rPr lang="en-GB" dirty="0" err="1"/>
              <a:t>Geoparks</a:t>
            </a:r>
            <a:r>
              <a:rPr lang="sk-SK" dirty="0"/>
              <a:t> ....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3609" t="36133" r="10505" b="34570"/>
          <a:stretch>
            <a:fillRect/>
          </a:stretch>
        </p:blipFill>
        <p:spPr bwMode="auto">
          <a:xfrm>
            <a:off x="285720" y="142852"/>
            <a:ext cx="857256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l="23645" t="17773" r="16508" b="15820"/>
          <a:stretch>
            <a:fillRect/>
          </a:stretch>
        </p:blipFill>
        <p:spPr bwMode="auto">
          <a:xfrm>
            <a:off x="1000099" y="2285992"/>
            <a:ext cx="7214149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ovéPole 3"/>
          <p:cNvSpPr txBox="1"/>
          <p:nvPr/>
        </p:nvSpPr>
        <p:spPr>
          <a:xfrm>
            <a:off x="7215206" y="107691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>
                <a:solidFill>
                  <a:schemeClr val="bg2"/>
                </a:solidFill>
              </a:rPr>
              <a:t>World</a:t>
            </a:r>
            <a:r>
              <a:rPr lang="sk-SK" dirty="0">
                <a:solidFill>
                  <a:schemeClr val="bg2"/>
                </a:solidFill>
              </a:rPr>
              <a:t> </a:t>
            </a:r>
            <a:r>
              <a:rPr lang="sk-SK" dirty="0" err="1">
                <a:solidFill>
                  <a:schemeClr val="bg2"/>
                </a:solidFill>
              </a:rPr>
              <a:t>Heritage</a:t>
            </a:r>
            <a:r>
              <a:rPr lang="sk-SK" dirty="0">
                <a:solidFill>
                  <a:schemeClr val="bg2"/>
                </a:solidFill>
              </a:rPr>
              <a:t> List</a:t>
            </a:r>
            <a:endParaRPr lang="en-GB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85728"/>
            <a:ext cx="5429288" cy="272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143248"/>
            <a:ext cx="5738663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ovéPole 3"/>
          <p:cNvSpPr txBox="1"/>
          <p:nvPr/>
        </p:nvSpPr>
        <p:spPr>
          <a:xfrm>
            <a:off x="7358082" y="1714488"/>
            <a:ext cx="1571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/>
              <a:t>Memory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World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Why do people visit museums?</a:t>
            </a:r>
          </a:p>
          <a:p>
            <a:pPr>
              <a:lnSpc>
                <a:spcPct val="150000"/>
              </a:lnSpc>
            </a:pPr>
            <a:r>
              <a:rPr lang="en-GB" dirty="0"/>
              <a:t>What are your expectations of a museum visit?</a:t>
            </a:r>
          </a:p>
          <a:p>
            <a:pPr>
              <a:lnSpc>
                <a:spcPct val="150000"/>
              </a:lnSpc>
            </a:pPr>
            <a:r>
              <a:rPr lang="en-GB" dirty="0"/>
              <a:t>Have you ever been disappointed by a museum visit? Why?</a:t>
            </a:r>
          </a:p>
          <a:p>
            <a:pPr>
              <a:lnSpc>
                <a:spcPct val="150000"/>
              </a:lnSpc>
            </a:pPr>
            <a:r>
              <a:rPr lang="en-GB" dirty="0"/>
              <a:t>Describe the process of visiting a museum</a:t>
            </a:r>
          </a:p>
          <a:p>
            <a:pPr>
              <a:lnSpc>
                <a:spcPct val="150000"/>
              </a:lnSpc>
            </a:pPr>
            <a:r>
              <a:rPr lang="en-GB" dirty="0"/>
              <a:t>How can we evaluate the suitability of a museum building?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42996"/>
          </a:xfrm>
        </p:spPr>
        <p:txBody>
          <a:bodyPr/>
          <a:lstStyle/>
          <a:p>
            <a:r>
              <a:rPr lang="sk-SK" dirty="0" err="1"/>
              <a:t>Visiting</a:t>
            </a:r>
            <a:r>
              <a:rPr lang="sk-SK" dirty="0"/>
              <a:t> </a:t>
            </a:r>
            <a:r>
              <a:rPr lang="sk-SK" dirty="0" err="1"/>
              <a:t>museums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What role does ethics play in a museum?</a:t>
            </a:r>
          </a:p>
          <a:p>
            <a:pPr>
              <a:lnSpc>
                <a:spcPct val="150000"/>
              </a:lnSpc>
            </a:pPr>
            <a:r>
              <a:rPr lang="en-GB" dirty="0"/>
              <a:t>Are there some regulations as to the proper conduct? Can you think of some negative examples?</a:t>
            </a:r>
          </a:p>
          <a:p>
            <a:pPr>
              <a:lnSpc>
                <a:spcPct val="150000"/>
              </a:lnSpc>
              <a:buNone/>
            </a:pPr>
            <a:endParaRPr lang="sk-SK" dirty="0"/>
          </a:p>
          <a:p>
            <a:r>
              <a:rPr lang="en-GB" b="1" dirty="0"/>
              <a:t>Ethics – Case Study 4</a:t>
            </a:r>
            <a:br>
              <a:rPr lang="sk-SK" b="1" dirty="0"/>
            </a:br>
            <a:r>
              <a:rPr lang="en-US" dirty="0"/>
              <a:t>A local collector has one of the finest private collections of</a:t>
            </a:r>
            <a:r>
              <a:rPr lang="sk-SK" dirty="0"/>
              <a:t> </a:t>
            </a:r>
            <a:r>
              <a:rPr lang="en-US" dirty="0"/>
              <a:t>material relating to your subject, even though he holds</a:t>
            </a:r>
            <a:r>
              <a:rPr lang="sk-SK" dirty="0"/>
              <a:t> </a:t>
            </a:r>
            <a:r>
              <a:rPr lang="en-US" dirty="0"/>
              <a:t>unorthodox views about it. You have fostered good relations</a:t>
            </a:r>
            <a:r>
              <a:rPr lang="sk-SK" dirty="0"/>
              <a:t> </a:t>
            </a:r>
            <a:r>
              <a:rPr lang="en-US" dirty="0"/>
              <a:t>with him in the hope that your museum might benefit from</a:t>
            </a:r>
            <a:r>
              <a:rPr lang="sk-SK" dirty="0"/>
              <a:t> </a:t>
            </a:r>
            <a:r>
              <a:rPr lang="en-US" dirty="0"/>
              <a:t>this. One day he offers to lend his collection for a temporary</a:t>
            </a:r>
            <a:r>
              <a:rPr lang="sk-SK" dirty="0"/>
              <a:t> </a:t>
            </a:r>
            <a:r>
              <a:rPr lang="en-US" dirty="0"/>
              <a:t>exhibition at the museum’s expense, subject to two</a:t>
            </a:r>
            <a:r>
              <a:rPr lang="sk-SK" dirty="0"/>
              <a:t> </a:t>
            </a:r>
            <a:r>
              <a:rPr lang="en-US" dirty="0"/>
              <a:t>conditions: that the exhibition only shows material from his</a:t>
            </a:r>
            <a:r>
              <a:rPr lang="sk-SK" dirty="0"/>
              <a:t> </a:t>
            </a:r>
            <a:r>
              <a:rPr lang="en-US" dirty="0"/>
              <a:t>collection and that he must be responsible for all label and</a:t>
            </a:r>
            <a:r>
              <a:rPr lang="sk-SK" dirty="0"/>
              <a:t> </a:t>
            </a:r>
            <a:r>
              <a:rPr lang="en-US" dirty="0"/>
              <a:t>publication content. Do you accept his offer?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4" descr="Obrázok, na ktorom je text, mapa, perokresba&#10;&#10;Automaticky generovaný popis">
            <a:extLst>
              <a:ext uri="{FF2B5EF4-FFF2-40B4-BE49-F238E27FC236}">
                <a16:creationId xmlns:a16="http://schemas.microsoft.com/office/drawing/2014/main" id="{36C5F774-A257-EF31-4484-F86F3AD6F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685" y="1073218"/>
            <a:ext cx="3195817" cy="47937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944CF2E4-2DBE-91FF-EDC6-D540ADC18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4267" y="3071809"/>
            <a:ext cx="3739103" cy="255836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342900" indent="-342900"/>
            <a:r>
              <a:rPr lang="sk-SK" sz="2400" dirty="0" err="1">
                <a:ea typeface="+mj-lt"/>
                <a:cs typeface="+mj-lt"/>
              </a:rPr>
              <a:t>Opening</a:t>
            </a:r>
            <a:r>
              <a:rPr lang="sk-SK" sz="2400" dirty="0">
                <a:ea typeface="+mj-lt"/>
                <a:cs typeface="+mj-lt"/>
              </a:rPr>
              <a:t> </a:t>
            </a:r>
            <a:r>
              <a:rPr lang="sk-SK" sz="2400" dirty="0" err="1">
                <a:ea typeface="+mj-lt"/>
                <a:cs typeface="+mj-lt"/>
              </a:rPr>
              <a:t>up</a:t>
            </a:r>
            <a:r>
              <a:rPr lang="sk-SK" sz="2400" dirty="0">
                <a:ea typeface="+mj-lt"/>
                <a:cs typeface="+mj-lt"/>
              </a:rPr>
              <a:t> </a:t>
            </a:r>
            <a:r>
              <a:rPr lang="sk-SK" sz="2400" dirty="0" err="1">
                <a:ea typeface="+mj-lt"/>
                <a:cs typeface="+mj-lt"/>
              </a:rPr>
              <a:t>the</a:t>
            </a:r>
            <a:r>
              <a:rPr lang="sk-SK" sz="2400" dirty="0">
                <a:ea typeface="+mj-lt"/>
                <a:cs typeface="+mj-lt"/>
              </a:rPr>
              <a:t> </a:t>
            </a:r>
            <a:r>
              <a:rPr lang="sk-SK" sz="2400" dirty="0" err="1">
                <a:ea typeface="+mj-lt"/>
                <a:cs typeface="+mj-lt"/>
              </a:rPr>
              <a:t>Museum</a:t>
            </a:r>
            <a:r>
              <a:rPr lang="sk-SK" sz="2400" dirty="0">
                <a:ea typeface="+mj-lt"/>
                <a:cs typeface="+mj-lt"/>
              </a:rPr>
              <a:t> - </a:t>
            </a:r>
            <a:br>
              <a:rPr lang="sk-SK" sz="2400" dirty="0">
                <a:ea typeface="+mj-lt"/>
                <a:cs typeface="+mj-lt"/>
              </a:rPr>
            </a:br>
            <a:r>
              <a:rPr lang="sk-SK" sz="2400" dirty="0">
                <a:ea typeface="+mj-lt"/>
                <a:cs typeface="+mj-lt"/>
              </a:rPr>
              <a:t>Nina </a:t>
            </a:r>
            <a:r>
              <a:rPr lang="sk-SK" sz="2400" dirty="0" err="1">
                <a:ea typeface="+mj-lt"/>
                <a:cs typeface="+mj-lt"/>
              </a:rPr>
              <a:t>Simon</a:t>
            </a:r>
            <a:r>
              <a:rPr lang="sk-SK" sz="2400" dirty="0">
                <a:ea typeface="+mj-lt"/>
                <a:cs typeface="+mj-lt"/>
              </a:rPr>
              <a:t>: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sk-SK" dirty="0">
                <a:ea typeface="+mj-lt"/>
                <a:cs typeface="+mj-lt"/>
                <a:hlinkClick r:id="rId3"/>
              </a:rPr>
              <a:t>https://www.youtube.com/watch?time_continue=12&amp;v=aIcwIH1vZ9w&amp;feature=emb_logo</a:t>
            </a:r>
            <a:r>
              <a:rPr lang="sk-SK" dirty="0">
                <a:ea typeface="+mj-lt"/>
                <a:cs typeface="+mj-lt"/>
              </a:rPr>
              <a:t> </a:t>
            </a:r>
            <a:endParaRPr lang="sk-SK" dirty="0"/>
          </a:p>
          <a:p>
            <a:pPr marL="342900" indent="-342900">
              <a:buClr>
                <a:srgbClr val="8AD0D6"/>
              </a:buClr>
            </a:pPr>
            <a:endParaRPr lang="sk-SK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29058" y="1142984"/>
            <a:ext cx="485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is participation in museums?</a:t>
            </a:r>
          </a:p>
          <a:p>
            <a:r>
              <a:rPr lang="en-GB" sz="2400" dirty="0"/>
              <a:t>Is it important?</a:t>
            </a:r>
          </a:p>
          <a:p>
            <a:r>
              <a:rPr lang="en-GB" sz="2400" dirty="0"/>
              <a:t>What forms can it have?</a:t>
            </a:r>
          </a:p>
        </p:txBody>
      </p:sp>
    </p:spTree>
    <p:extLst>
      <p:ext uri="{BB962C8B-B14F-4D97-AF65-F5344CB8AC3E}">
        <p14:creationId xmlns:p14="http://schemas.microsoft.com/office/powerpoint/2010/main" val="1078616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8157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Introducing ourselves (5-10 min)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General introduction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Why you decided to study Museology and what you like about it so far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Topic of your thesis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What type of museums do you like to visit and why</a:t>
            </a:r>
          </a:p>
          <a:p>
            <a:pPr>
              <a:lnSpc>
                <a:spcPct val="150000"/>
              </a:lnSpc>
              <a:buNone/>
            </a:pPr>
            <a:endParaRPr lang="sk-SK" dirty="0"/>
          </a:p>
          <a:p>
            <a:pPr>
              <a:lnSpc>
                <a:spcPct val="150000"/>
              </a:lnSpc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6726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What is a museum? </a:t>
            </a:r>
          </a:p>
          <a:p>
            <a:pPr>
              <a:lnSpc>
                <a:spcPct val="150000"/>
              </a:lnSpc>
            </a:pPr>
            <a:r>
              <a:rPr lang="en-GB" dirty="0"/>
              <a:t>Why do they exist? What is their purpose?</a:t>
            </a:r>
          </a:p>
          <a:p>
            <a:pPr>
              <a:lnSpc>
                <a:spcPct val="150000"/>
              </a:lnSpc>
            </a:pPr>
            <a:r>
              <a:rPr lang="sk-SK" dirty="0" err="1"/>
              <a:t>Who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their</a:t>
            </a:r>
            <a:r>
              <a:rPr lang="sk-SK" dirty="0"/>
              <a:t> </a:t>
            </a:r>
            <a:r>
              <a:rPr lang="sk-SK" dirty="0" err="1"/>
              <a:t>audience</a:t>
            </a:r>
            <a:r>
              <a:rPr lang="sk-SK" dirty="0"/>
              <a:t>? </a:t>
            </a:r>
            <a:r>
              <a:rPr lang="sk-SK" dirty="0" err="1"/>
              <a:t>Whom</a:t>
            </a:r>
            <a:r>
              <a:rPr lang="sk-SK" dirty="0"/>
              <a:t> do </a:t>
            </a:r>
            <a:r>
              <a:rPr lang="sk-SK" dirty="0" err="1"/>
              <a:t>they</a:t>
            </a:r>
            <a:r>
              <a:rPr lang="sk-SK" dirty="0"/>
              <a:t> serve?</a:t>
            </a:r>
          </a:p>
          <a:p>
            <a:pPr>
              <a:lnSpc>
                <a:spcPct val="150000"/>
              </a:lnSpc>
            </a:pPr>
            <a:r>
              <a:rPr lang="sk-SK" dirty="0"/>
              <a:t>Do </a:t>
            </a:r>
            <a:r>
              <a:rPr lang="sk-SK" dirty="0" err="1"/>
              <a:t>we</a:t>
            </a:r>
            <a:r>
              <a:rPr lang="sk-SK" dirty="0"/>
              <a:t> </a:t>
            </a:r>
            <a:r>
              <a:rPr lang="sk-SK" dirty="0" err="1"/>
              <a:t>need</a:t>
            </a:r>
            <a:r>
              <a:rPr lang="sk-SK" dirty="0"/>
              <a:t> </a:t>
            </a:r>
            <a:r>
              <a:rPr lang="sk-SK" dirty="0" err="1"/>
              <a:t>them</a:t>
            </a:r>
            <a:r>
              <a:rPr lang="sk-SK" dirty="0"/>
              <a:t>? </a:t>
            </a:r>
            <a:r>
              <a:rPr lang="sk-SK" dirty="0" err="1"/>
              <a:t>Why</a:t>
            </a:r>
            <a:r>
              <a:rPr lang="sk-SK" dirty="0"/>
              <a:t>?</a:t>
            </a:r>
          </a:p>
          <a:p>
            <a:pPr>
              <a:lnSpc>
                <a:spcPct val="150000"/>
              </a:lnSpc>
            </a:pPr>
            <a:r>
              <a:rPr lang="sk-SK" dirty="0" err="1"/>
              <a:t>What</a:t>
            </a:r>
            <a:r>
              <a:rPr lang="sk-SK" dirty="0"/>
              <a:t> </a:t>
            </a:r>
            <a:r>
              <a:rPr lang="sk-SK" dirty="0" err="1"/>
              <a:t>were</a:t>
            </a:r>
            <a:r>
              <a:rPr lang="sk-SK" dirty="0"/>
              <a:t> </a:t>
            </a:r>
            <a:r>
              <a:rPr lang="sk-SK" dirty="0" err="1"/>
              <a:t>some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earliest</a:t>
            </a:r>
            <a:r>
              <a:rPr lang="sk-SK" dirty="0"/>
              <a:t> </a:t>
            </a:r>
            <a:r>
              <a:rPr lang="sk-SK" dirty="0" err="1"/>
              <a:t>museums</a:t>
            </a:r>
            <a:r>
              <a:rPr lang="sk-SK" dirty="0"/>
              <a:t>?</a:t>
            </a:r>
          </a:p>
          <a:p>
            <a:pPr>
              <a:lnSpc>
                <a:spcPct val="150000"/>
              </a:lnSpc>
            </a:pPr>
            <a:r>
              <a:rPr lang="sk-SK" dirty="0"/>
              <a:t>Do </a:t>
            </a:r>
            <a:r>
              <a:rPr lang="sk-SK" dirty="0" err="1"/>
              <a:t>all</a:t>
            </a:r>
            <a:r>
              <a:rPr lang="sk-SK" dirty="0"/>
              <a:t> </a:t>
            </a:r>
            <a:r>
              <a:rPr lang="sk-SK" dirty="0" err="1"/>
              <a:t>cultures</a:t>
            </a:r>
            <a:r>
              <a:rPr lang="sk-SK" dirty="0"/>
              <a:t> </a:t>
            </a:r>
            <a:r>
              <a:rPr lang="sk-SK" dirty="0" err="1"/>
              <a:t>have</a:t>
            </a:r>
            <a:r>
              <a:rPr lang="sk-SK" dirty="0"/>
              <a:t> </a:t>
            </a:r>
            <a:r>
              <a:rPr lang="sk-SK" dirty="0" err="1"/>
              <a:t>museums</a:t>
            </a:r>
            <a:r>
              <a:rPr lang="sk-SK" dirty="0"/>
              <a:t>? Are </a:t>
            </a:r>
            <a:r>
              <a:rPr lang="sk-SK" dirty="0" err="1"/>
              <a:t>they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same</a:t>
            </a:r>
            <a:r>
              <a:rPr lang="sk-SK" dirty="0"/>
              <a:t> </a:t>
            </a:r>
            <a:r>
              <a:rPr lang="sk-SK" dirty="0" err="1"/>
              <a:t>all</a:t>
            </a:r>
            <a:r>
              <a:rPr lang="sk-SK" dirty="0"/>
              <a:t> over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world</a:t>
            </a:r>
            <a:r>
              <a:rPr lang="sk-SK" dirty="0"/>
              <a:t>?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42996"/>
          </a:xfrm>
        </p:spPr>
        <p:txBody>
          <a:bodyPr/>
          <a:lstStyle/>
          <a:p>
            <a:r>
              <a:rPr lang="sk-SK" dirty="0" err="1"/>
              <a:t>Discussion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64360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What all can be considered a museum? (A ZOO? Botanical garden? Planetarium? Science centre?)</a:t>
            </a:r>
          </a:p>
          <a:p>
            <a:pPr>
              <a:lnSpc>
                <a:spcPct val="150000"/>
              </a:lnSpc>
            </a:pPr>
            <a:r>
              <a:rPr lang="en-GB" dirty="0"/>
              <a:t>What´s the difference between a museum and a library? An archive?</a:t>
            </a:r>
          </a:p>
          <a:p>
            <a:pPr>
              <a:lnSpc>
                <a:spcPct val="150000"/>
              </a:lnSpc>
            </a:pPr>
            <a:r>
              <a:rPr lang="en-GB" dirty="0"/>
              <a:t>Do museums need collections? What type of artifacts can be found in museums?</a:t>
            </a:r>
            <a:endParaRPr lang="sk-SK" dirty="0"/>
          </a:p>
          <a:p>
            <a:pPr>
              <a:lnSpc>
                <a:spcPct val="150000"/>
              </a:lnSpc>
            </a:pPr>
            <a:r>
              <a:rPr lang="en-GB" dirty="0"/>
              <a:t>What is the relationship of age to worth</a:t>
            </a:r>
            <a:r>
              <a:rPr lang="sk-SK" dirty="0"/>
              <a:t>?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What is your opinion of virtual museums? Online exhibitions and digitisation?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7203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A museum is an </a:t>
            </a:r>
            <a:r>
              <a:rPr lang="en-US" dirty="0"/>
              <a:t>institution dedicated to preserving and interpreting the primary tangible</a:t>
            </a:r>
            <a:r>
              <a:rPr lang="sk-SK" dirty="0"/>
              <a:t> </a:t>
            </a:r>
            <a:r>
              <a:rPr lang="en-US" dirty="0"/>
              <a:t> evidence of humankind and the</a:t>
            </a:r>
            <a:r>
              <a:rPr lang="sk-SK" dirty="0"/>
              <a:t> </a:t>
            </a:r>
            <a:r>
              <a:rPr lang="en-US" dirty="0"/>
              <a:t>environment. </a:t>
            </a:r>
            <a:endParaRPr lang="sk-SK" dirty="0"/>
          </a:p>
          <a:p>
            <a:pPr>
              <a:lnSpc>
                <a:spcPct val="150000"/>
              </a:lnSpc>
            </a:pPr>
            <a:endParaRPr lang="sk-SK" dirty="0"/>
          </a:p>
          <a:p>
            <a:pPr>
              <a:lnSpc>
                <a:spcPct val="150000"/>
              </a:lnSpc>
            </a:pPr>
            <a:r>
              <a:rPr lang="en-GB" dirty="0"/>
              <a:t>What is the last museum you have visited? Where is it? What type of collections do they have? Exhibitions? Other activities?</a:t>
            </a:r>
            <a:r>
              <a:rPr lang="sk-SK" dirty="0"/>
              <a:t> </a:t>
            </a:r>
            <a:r>
              <a:rPr lang="en-GB" dirty="0"/>
              <a:t>Discuss in pairs </a:t>
            </a:r>
            <a:r>
              <a:rPr lang="sk-SK" dirty="0"/>
              <a:t>(10 min)</a:t>
            </a:r>
            <a:br>
              <a:rPr lang="sk-SK" dirty="0"/>
            </a:br>
            <a:r>
              <a:rPr lang="en-GB" dirty="0"/>
              <a:t>3 things you liked &amp; 1 you´d change</a:t>
            </a:r>
          </a:p>
          <a:p>
            <a:pPr>
              <a:lnSpc>
                <a:spcPct val="150000"/>
              </a:lnSpc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71570"/>
          </a:xfrm>
        </p:spPr>
        <p:txBody>
          <a:bodyPr/>
          <a:lstStyle/>
          <a:p>
            <a:r>
              <a:rPr lang="en-GB" dirty="0"/>
              <a:t>Museum - 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ICOM (</a:t>
            </a:r>
            <a:r>
              <a:rPr lang="en-GB" dirty="0"/>
              <a:t>International Council of Museums</a:t>
            </a:r>
            <a:r>
              <a:rPr lang="sk-SK" dirty="0"/>
              <a:t>):</a:t>
            </a:r>
          </a:p>
          <a:p>
            <a:pPr marL="274320" lvl="1">
              <a:spcBef>
                <a:spcPts val="600"/>
              </a:spcBef>
              <a:buClr>
                <a:schemeClr val="accent2"/>
              </a:buClr>
              <a:buNone/>
            </a:pPr>
            <a:r>
              <a:rPr lang="sk-SK" sz="2500" dirty="0"/>
              <a:t>	</a:t>
            </a:r>
            <a:r>
              <a:rPr lang="en-US" sz="2500" dirty="0"/>
              <a:t>A museum is a not-for-profit, permanent institution in the service of</a:t>
            </a:r>
            <a:r>
              <a:rPr lang="sk-SK" sz="2500" dirty="0"/>
              <a:t> </a:t>
            </a:r>
            <a:r>
              <a:rPr lang="en-US" sz="2500" dirty="0"/>
              <a:t>society that researches, collects, conserves, interprets and exhibits tangible and intangible heritage. Open to the public, accessible and inclusive, museums foster diversity and sustainability. They operate and communicate</a:t>
            </a:r>
            <a:r>
              <a:rPr lang="sk-SK" sz="2500" dirty="0"/>
              <a:t> </a:t>
            </a:r>
            <a:r>
              <a:rPr lang="en-US" sz="2500" dirty="0"/>
              <a:t>ethically, professionally and with the participation of communities,</a:t>
            </a:r>
            <a:r>
              <a:rPr lang="sk-SK" sz="2500" dirty="0"/>
              <a:t> </a:t>
            </a:r>
            <a:r>
              <a:rPr lang="en-US" sz="2500" dirty="0"/>
              <a:t>offering varied experiences for education, enjoyment, reflection and knowledge sharing.</a:t>
            </a:r>
            <a:r>
              <a:rPr lang="sk-SK" sz="2500" dirty="0"/>
              <a:t> (ICOM 2022)</a:t>
            </a:r>
            <a:endParaRPr lang="en-GB" sz="2500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72164"/>
          </a:xfrm>
        </p:spPr>
        <p:txBody>
          <a:bodyPr>
            <a:normAutofit/>
          </a:bodyPr>
          <a:lstStyle/>
          <a:p>
            <a:r>
              <a:rPr lang="en-GB" dirty="0"/>
              <a:t>Museums Association:</a:t>
            </a:r>
          </a:p>
          <a:p>
            <a:pPr lvl="1">
              <a:lnSpc>
                <a:spcPct val="150000"/>
              </a:lnSpc>
            </a:pPr>
            <a:r>
              <a:rPr lang="sk-SK" dirty="0"/>
              <a:t>„</a:t>
            </a:r>
            <a:r>
              <a:rPr lang="en-GB" dirty="0"/>
              <a:t>A museum is an institution which collects, documents, prepares, exhibits</a:t>
            </a:r>
            <a:r>
              <a:rPr lang="sk-SK" dirty="0"/>
              <a:t> and </a:t>
            </a:r>
            <a:r>
              <a:rPr lang="en-GB" dirty="0"/>
              <a:t>interprets material evidence and associated information for the public benefit</a:t>
            </a:r>
            <a:r>
              <a:rPr lang="sk-SK" dirty="0"/>
              <a:t>.“ (1992)</a:t>
            </a:r>
          </a:p>
          <a:p>
            <a:pPr lvl="1">
              <a:lnSpc>
                <a:spcPct val="150000"/>
              </a:lnSpc>
            </a:pPr>
            <a:r>
              <a:rPr lang="sk-SK" dirty="0"/>
              <a:t>„</a:t>
            </a:r>
            <a:r>
              <a:rPr lang="en-US" dirty="0"/>
              <a:t>Museums enable people to explore collections for inspiration, learning and enjoyment. They are institutions that collect, safeguard and make accessible artefacts and specimens, which they hold in trust for society</a:t>
            </a:r>
            <a:r>
              <a:rPr lang="sk-SK" dirty="0"/>
              <a:t>.“ (1998/2016)</a:t>
            </a:r>
            <a:endParaRPr lang="en-GB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7683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Different criteria depending also on their ownership</a:t>
            </a:r>
            <a:r>
              <a:rPr lang="sk-SK" dirty="0"/>
              <a:t> (</a:t>
            </a:r>
            <a:r>
              <a:rPr lang="en-GB" dirty="0"/>
              <a:t>founder</a:t>
            </a:r>
            <a:r>
              <a:rPr lang="sk-SK" dirty="0"/>
              <a:t>)</a:t>
            </a:r>
            <a:r>
              <a:rPr lang="en-GB" dirty="0"/>
              <a:t>, management and funding</a:t>
            </a:r>
            <a:endParaRPr lang="sk-SK" dirty="0"/>
          </a:p>
          <a:p>
            <a:pPr>
              <a:lnSpc>
                <a:spcPct val="150000"/>
              </a:lnSpc>
            </a:pPr>
            <a:r>
              <a:rPr lang="en-GB" dirty="0"/>
              <a:t>Basic types (collection criteria):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general, </a:t>
            </a:r>
            <a:endParaRPr lang="sk-SK" dirty="0"/>
          </a:p>
          <a:p>
            <a:pPr lvl="1">
              <a:lnSpc>
                <a:spcPct val="150000"/>
              </a:lnSpc>
            </a:pPr>
            <a:r>
              <a:rPr lang="en-US" dirty="0"/>
              <a:t>natural history and natural science, </a:t>
            </a:r>
            <a:endParaRPr lang="sk-SK" dirty="0"/>
          </a:p>
          <a:p>
            <a:pPr lvl="1">
              <a:lnSpc>
                <a:spcPct val="150000"/>
              </a:lnSpc>
            </a:pPr>
            <a:r>
              <a:rPr lang="en-US" dirty="0"/>
              <a:t>science and technology, </a:t>
            </a:r>
            <a:endParaRPr lang="sk-SK" dirty="0"/>
          </a:p>
          <a:p>
            <a:pPr lvl="1">
              <a:lnSpc>
                <a:spcPct val="150000"/>
              </a:lnSpc>
            </a:pPr>
            <a:r>
              <a:rPr lang="en-US" dirty="0"/>
              <a:t>history,</a:t>
            </a:r>
            <a:endParaRPr lang="sk-SK" dirty="0"/>
          </a:p>
          <a:p>
            <a:pPr lvl="1">
              <a:lnSpc>
                <a:spcPct val="150000"/>
              </a:lnSpc>
            </a:pPr>
            <a:r>
              <a:rPr lang="en-US" dirty="0"/>
              <a:t> art</a:t>
            </a:r>
            <a:r>
              <a:rPr lang="sk-SK" dirty="0"/>
              <a:t>                     + </a:t>
            </a:r>
            <a:r>
              <a:rPr lang="en-GB" dirty="0"/>
              <a:t>virtual museum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42996"/>
          </a:xfrm>
        </p:spPr>
        <p:txBody>
          <a:bodyPr/>
          <a:lstStyle/>
          <a:p>
            <a:r>
              <a:rPr lang="en-GB" dirty="0"/>
              <a:t>Museums – typology / 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730</TotalTime>
  <Words>1188</Words>
  <Application>Microsoft Office PowerPoint</Application>
  <PresentationFormat>Prezentácia na obrazovke (4:3)</PresentationFormat>
  <Paragraphs>134</Paragraphs>
  <Slides>25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25</vt:i4>
      </vt:variant>
    </vt:vector>
  </HeadingPairs>
  <TitlesOfParts>
    <vt:vector size="29" baseType="lpstr">
      <vt:lpstr>Constantia</vt:lpstr>
      <vt:lpstr>Frutiger-Light</vt:lpstr>
      <vt:lpstr>Wingdings 2</vt:lpstr>
      <vt:lpstr>Papír</vt:lpstr>
      <vt:lpstr>English for Museology Purpose</vt:lpstr>
      <vt:lpstr>Introduction</vt:lpstr>
      <vt:lpstr>Prezentácia programu PowerPoint</vt:lpstr>
      <vt:lpstr>Discussion</vt:lpstr>
      <vt:lpstr>Prezentácia programu PowerPoint</vt:lpstr>
      <vt:lpstr>Museum - definition</vt:lpstr>
      <vt:lpstr>Prezentácia programu PowerPoint</vt:lpstr>
      <vt:lpstr>Prezentácia programu PowerPoint</vt:lpstr>
      <vt:lpstr>Museums – typology / classification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Cultural Heritage - definition</vt:lpstr>
      <vt:lpstr>Prezentácia programu PowerPoint</vt:lpstr>
      <vt:lpstr>Prezentácia programu PowerPoint</vt:lpstr>
      <vt:lpstr>UNESCO (1945)</vt:lpstr>
      <vt:lpstr>Prezentácia programu PowerPoint</vt:lpstr>
      <vt:lpstr>Prezentácia programu PowerPoint</vt:lpstr>
      <vt:lpstr>Prezentácia programu PowerPoint</vt:lpstr>
      <vt:lpstr>Visiting museums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Museums and World Heritage Sites</dc:title>
  <dc:creator>Lenka</dc:creator>
  <cp:lastModifiedBy>Vargová Lenka</cp:lastModifiedBy>
  <cp:revision>18</cp:revision>
  <dcterms:created xsi:type="dcterms:W3CDTF">2019-09-25T12:47:42Z</dcterms:created>
  <dcterms:modified xsi:type="dcterms:W3CDTF">2024-09-29T23:56:38Z</dcterms:modified>
</cp:coreProperties>
</file>