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316" r:id="rId15"/>
    <p:sldId id="282" r:id="rId16"/>
    <p:sldId id="283" r:id="rId17"/>
    <p:sldId id="284" r:id="rId18"/>
    <p:sldId id="285" r:id="rId19"/>
    <p:sldId id="287" r:id="rId20"/>
    <p:sldId id="286" r:id="rId21"/>
    <p:sldId id="289" r:id="rId22"/>
    <p:sldId id="288" r:id="rId23"/>
    <p:sldId id="291" r:id="rId24"/>
    <p:sldId id="292" r:id="rId25"/>
    <p:sldId id="293" r:id="rId26"/>
    <p:sldId id="295" r:id="rId27"/>
    <p:sldId id="294" r:id="rId28"/>
    <p:sldId id="296" r:id="rId29"/>
    <p:sldId id="297" r:id="rId30"/>
    <p:sldId id="298" r:id="rId31"/>
    <p:sldId id="300" r:id="rId32"/>
    <p:sldId id="301" r:id="rId33"/>
    <p:sldId id="302" r:id="rId34"/>
    <p:sldId id="299" r:id="rId35"/>
    <p:sldId id="303" r:id="rId36"/>
  </p:sldIdLst>
  <p:sldSz cx="13004800" cy="9753600"/>
  <p:notesSz cx="6858000" cy="9144000"/>
  <p:defaultTextStyle>
    <a:defPPr>
      <a:defRPr lang="sk-SK"/>
    </a:defPPr>
    <a:lvl1pPr algn="l" defTabSz="584200" rtl="0" fontAlgn="base">
      <a:spcBef>
        <a:spcPct val="0"/>
      </a:spcBef>
      <a:spcAft>
        <a:spcPct val="0"/>
      </a:spcAft>
      <a:defRPr sz="3800" kern="1200">
        <a:solidFill>
          <a:srgbClr val="6C6963"/>
        </a:solidFill>
        <a:latin typeface="Baskerville" panose="02020502070401020303" pitchFamily="18" charset="0"/>
        <a:ea typeface="Baskerville" panose="02020502070401020303" pitchFamily="18" charset="0"/>
        <a:cs typeface="Baskerville" panose="02020502070401020303" pitchFamily="18" charset="0"/>
        <a:sym typeface="Baskerville" panose="02020502070401020303" pitchFamily="18" charset="0"/>
      </a:defRPr>
    </a:lvl1pPr>
    <a:lvl2pPr marL="457200" indent="-228600" algn="l" defTabSz="584200" rtl="0" fontAlgn="base">
      <a:spcBef>
        <a:spcPct val="0"/>
      </a:spcBef>
      <a:spcAft>
        <a:spcPct val="0"/>
      </a:spcAft>
      <a:defRPr sz="3800" kern="1200">
        <a:solidFill>
          <a:srgbClr val="6C6963"/>
        </a:solidFill>
        <a:latin typeface="Baskerville" panose="02020502070401020303" pitchFamily="18" charset="0"/>
        <a:ea typeface="Baskerville" panose="02020502070401020303" pitchFamily="18" charset="0"/>
        <a:cs typeface="Baskerville" panose="02020502070401020303" pitchFamily="18" charset="0"/>
        <a:sym typeface="Baskerville" panose="02020502070401020303" pitchFamily="18" charset="0"/>
      </a:defRPr>
    </a:lvl2pPr>
    <a:lvl3pPr marL="914400" indent="-457200" algn="l" defTabSz="584200" rtl="0" fontAlgn="base">
      <a:spcBef>
        <a:spcPct val="0"/>
      </a:spcBef>
      <a:spcAft>
        <a:spcPct val="0"/>
      </a:spcAft>
      <a:defRPr sz="3800" kern="1200">
        <a:solidFill>
          <a:srgbClr val="6C6963"/>
        </a:solidFill>
        <a:latin typeface="Baskerville" panose="02020502070401020303" pitchFamily="18" charset="0"/>
        <a:ea typeface="Baskerville" panose="02020502070401020303" pitchFamily="18" charset="0"/>
        <a:cs typeface="Baskerville" panose="02020502070401020303" pitchFamily="18" charset="0"/>
        <a:sym typeface="Baskerville" panose="02020502070401020303" pitchFamily="18" charset="0"/>
      </a:defRPr>
    </a:lvl3pPr>
    <a:lvl4pPr marL="1371600" indent="-685800" algn="l" defTabSz="584200" rtl="0" fontAlgn="base">
      <a:spcBef>
        <a:spcPct val="0"/>
      </a:spcBef>
      <a:spcAft>
        <a:spcPct val="0"/>
      </a:spcAft>
      <a:defRPr sz="3800" kern="1200">
        <a:solidFill>
          <a:srgbClr val="6C6963"/>
        </a:solidFill>
        <a:latin typeface="Baskerville" panose="02020502070401020303" pitchFamily="18" charset="0"/>
        <a:ea typeface="Baskerville" panose="02020502070401020303" pitchFamily="18" charset="0"/>
        <a:cs typeface="Baskerville" panose="02020502070401020303" pitchFamily="18" charset="0"/>
        <a:sym typeface="Baskerville" panose="02020502070401020303" pitchFamily="18" charset="0"/>
      </a:defRPr>
    </a:lvl4pPr>
    <a:lvl5pPr marL="1828800" indent="-914400" algn="l" defTabSz="584200" rtl="0" fontAlgn="base">
      <a:spcBef>
        <a:spcPct val="0"/>
      </a:spcBef>
      <a:spcAft>
        <a:spcPct val="0"/>
      </a:spcAft>
      <a:defRPr sz="3800" kern="1200">
        <a:solidFill>
          <a:srgbClr val="6C6963"/>
        </a:solidFill>
        <a:latin typeface="Baskerville" panose="02020502070401020303" pitchFamily="18" charset="0"/>
        <a:ea typeface="Baskerville" panose="02020502070401020303" pitchFamily="18" charset="0"/>
        <a:cs typeface="Baskerville" panose="02020502070401020303" pitchFamily="18" charset="0"/>
        <a:sym typeface="Baskerville" panose="02020502070401020303" pitchFamily="18" charset="0"/>
      </a:defRPr>
    </a:lvl5pPr>
    <a:lvl6pPr marL="2286000" algn="l" defTabSz="914400" rtl="0" eaLnBrk="1" latinLnBrk="0" hangingPunct="1">
      <a:defRPr sz="3800" kern="1200">
        <a:solidFill>
          <a:srgbClr val="6C6963"/>
        </a:solidFill>
        <a:latin typeface="Baskerville" panose="02020502070401020303" pitchFamily="18" charset="0"/>
        <a:ea typeface="Baskerville" panose="02020502070401020303" pitchFamily="18" charset="0"/>
        <a:cs typeface="Baskerville" panose="02020502070401020303" pitchFamily="18" charset="0"/>
        <a:sym typeface="Baskerville" panose="02020502070401020303" pitchFamily="18" charset="0"/>
      </a:defRPr>
    </a:lvl6pPr>
    <a:lvl7pPr marL="2743200" algn="l" defTabSz="914400" rtl="0" eaLnBrk="1" latinLnBrk="0" hangingPunct="1">
      <a:defRPr sz="3800" kern="1200">
        <a:solidFill>
          <a:srgbClr val="6C6963"/>
        </a:solidFill>
        <a:latin typeface="Baskerville" panose="02020502070401020303" pitchFamily="18" charset="0"/>
        <a:ea typeface="Baskerville" panose="02020502070401020303" pitchFamily="18" charset="0"/>
        <a:cs typeface="Baskerville" panose="02020502070401020303" pitchFamily="18" charset="0"/>
        <a:sym typeface="Baskerville" panose="02020502070401020303" pitchFamily="18" charset="0"/>
      </a:defRPr>
    </a:lvl7pPr>
    <a:lvl8pPr marL="3200400" algn="l" defTabSz="914400" rtl="0" eaLnBrk="1" latinLnBrk="0" hangingPunct="1">
      <a:defRPr sz="3800" kern="1200">
        <a:solidFill>
          <a:srgbClr val="6C6963"/>
        </a:solidFill>
        <a:latin typeface="Baskerville" panose="02020502070401020303" pitchFamily="18" charset="0"/>
        <a:ea typeface="Baskerville" panose="02020502070401020303" pitchFamily="18" charset="0"/>
        <a:cs typeface="Baskerville" panose="02020502070401020303" pitchFamily="18" charset="0"/>
        <a:sym typeface="Baskerville" panose="02020502070401020303" pitchFamily="18" charset="0"/>
      </a:defRPr>
    </a:lvl8pPr>
    <a:lvl9pPr marL="3657600" algn="l" defTabSz="914400" rtl="0" eaLnBrk="1" latinLnBrk="0" hangingPunct="1">
      <a:defRPr sz="3800" kern="1200">
        <a:solidFill>
          <a:srgbClr val="6C6963"/>
        </a:solidFill>
        <a:latin typeface="Baskerville" panose="02020502070401020303" pitchFamily="18" charset="0"/>
        <a:ea typeface="Baskerville" panose="02020502070401020303" pitchFamily="18" charset="0"/>
        <a:cs typeface="Baskerville" panose="02020502070401020303" pitchFamily="18" charset="0"/>
        <a:sym typeface="Baskerville" panose="02020502070401020303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453F3E"/>
              </a:solidFill>
              <a:prstDash val="solid"/>
              <a:miter lim="400000"/>
            </a:ln>
          </a:left>
          <a:right>
            <a:ln w="12700" cap="flat">
              <a:solidFill>
                <a:srgbClr val="453F3E"/>
              </a:solidFill>
              <a:prstDash val="solid"/>
              <a:miter lim="400000"/>
            </a:ln>
          </a:right>
          <a:top>
            <a:ln w="12700" cap="flat">
              <a:solidFill>
                <a:srgbClr val="453F3E"/>
              </a:solidFill>
              <a:prstDash val="solid"/>
              <a:miter lim="400000"/>
            </a:ln>
          </a:top>
          <a:bottom>
            <a:ln w="12700" cap="flat">
              <a:solidFill>
                <a:srgbClr val="453F3E"/>
              </a:solidFill>
              <a:prstDash val="solid"/>
              <a:miter lim="400000"/>
            </a:ln>
          </a:bottom>
          <a:insideH>
            <a:ln w="12700" cap="flat">
              <a:solidFill>
                <a:srgbClr val="453F3E"/>
              </a:solidFill>
              <a:prstDash val="solid"/>
              <a:miter lim="400000"/>
            </a:ln>
          </a:insideH>
          <a:insideV>
            <a:ln w="12700" cap="flat">
              <a:solidFill>
                <a:srgbClr val="453F3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CC7B8">
              <a:alpha val="3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53F3E"/>
              </a:solidFill>
              <a:prstDash val="solid"/>
              <a:miter lim="400000"/>
            </a:ln>
          </a:left>
          <a:right>
            <a:ln w="12700" cap="flat">
              <a:solidFill>
                <a:srgbClr val="453F3E"/>
              </a:solidFill>
              <a:prstDash val="solid"/>
              <a:miter lim="400000"/>
            </a:ln>
          </a:right>
          <a:top>
            <a:ln w="12700" cap="flat">
              <a:solidFill>
                <a:srgbClr val="453F3E"/>
              </a:solidFill>
              <a:prstDash val="solid"/>
              <a:miter lim="400000"/>
            </a:ln>
          </a:top>
          <a:bottom>
            <a:ln w="12700" cap="flat">
              <a:solidFill>
                <a:srgbClr val="453F3E"/>
              </a:solidFill>
              <a:prstDash val="solid"/>
              <a:miter lim="400000"/>
            </a:ln>
          </a:bottom>
          <a:insideH>
            <a:ln w="12700" cap="flat">
              <a:solidFill>
                <a:srgbClr val="453F3E"/>
              </a:solidFill>
              <a:prstDash val="solid"/>
              <a:miter lim="400000"/>
            </a:ln>
          </a:insideH>
          <a:insideV>
            <a:ln w="12700" cap="flat">
              <a:solidFill>
                <a:srgbClr val="453F3E"/>
              </a:solidFill>
              <a:prstDash val="solid"/>
              <a:miter lim="400000"/>
            </a:ln>
          </a:insideV>
        </a:tcBdr>
      </a:tcStyle>
    </a:firstCol>
    <a:lastRow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453F3E"/>
              </a:solidFill>
              <a:prstDash val="solid"/>
              <a:miter lim="400000"/>
            </a:ln>
          </a:left>
          <a:right>
            <a:ln w="12700" cap="flat">
              <a:solidFill>
                <a:srgbClr val="453F3E"/>
              </a:solidFill>
              <a:prstDash val="solid"/>
              <a:miter lim="400000"/>
            </a:ln>
          </a:right>
          <a:top>
            <a:ln w="25400" cap="flat">
              <a:solidFill>
                <a:srgbClr val="453F3E"/>
              </a:solidFill>
              <a:prstDash val="solid"/>
              <a:miter lim="400000"/>
            </a:ln>
          </a:top>
          <a:bottom>
            <a:ln w="12700" cap="flat">
              <a:solidFill>
                <a:srgbClr val="453F3E"/>
              </a:solidFill>
              <a:prstDash val="solid"/>
              <a:miter lim="400000"/>
            </a:ln>
          </a:bottom>
          <a:insideH>
            <a:ln w="12700" cap="flat">
              <a:solidFill>
                <a:srgbClr val="453F3E"/>
              </a:solidFill>
              <a:prstDash val="solid"/>
              <a:miter lim="400000"/>
            </a:ln>
          </a:insideH>
          <a:insideV>
            <a:ln w="12700" cap="flat">
              <a:solidFill>
                <a:srgbClr val="453F3E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53F3E"/>
              </a:solidFill>
              <a:prstDash val="solid"/>
              <a:miter lim="400000"/>
            </a:ln>
          </a:left>
          <a:right>
            <a:ln w="12700" cap="flat">
              <a:solidFill>
                <a:srgbClr val="453F3E"/>
              </a:solidFill>
              <a:prstDash val="solid"/>
              <a:miter lim="400000"/>
            </a:ln>
          </a:right>
          <a:top>
            <a:ln w="12700" cap="flat">
              <a:solidFill>
                <a:srgbClr val="453F3E"/>
              </a:solidFill>
              <a:prstDash val="solid"/>
              <a:miter lim="400000"/>
            </a:ln>
          </a:top>
          <a:bottom>
            <a:ln w="12700" cap="flat">
              <a:solidFill>
                <a:srgbClr val="453F3E"/>
              </a:solidFill>
              <a:prstDash val="solid"/>
              <a:miter lim="400000"/>
            </a:ln>
          </a:bottom>
          <a:insideH>
            <a:ln w="12700" cap="flat">
              <a:solidFill>
                <a:srgbClr val="453F3E"/>
              </a:solidFill>
              <a:prstDash val="solid"/>
              <a:miter lim="400000"/>
            </a:ln>
          </a:insideH>
          <a:insideV>
            <a:ln w="12700" cap="flat">
              <a:solidFill>
                <a:srgbClr val="453F3E"/>
              </a:solidFill>
              <a:prstDash val="solid"/>
              <a:miter lim="400000"/>
            </a:ln>
          </a:insideV>
        </a:tcBdr>
      </a:tcStyle>
    </a:firstRow>
  </a:tblStyle>
  <a:tblStyle styleId="{C7B018BB-80A7-4F77-B60F-C8B233D01FF8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B9B9F">
              <a:alpha val="19000"/>
            </a:srgbClr>
          </a:solidFill>
        </a:fill>
      </a:tcStyle>
    </a:band2H>
    <a:firstCol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</a:tcStyle>
    </a:firstCol>
    <a:lastRow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V>
        </a:tcBdr>
      </a:tcStyle>
    </a:lastRow>
    <a:firstRow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left>
          <a:right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right>
          <a:top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top>
          <a:bottom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bottom>
          <a:insideH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insideH>
          <a:insideV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0CC8A">
              <a:alpha val="31000"/>
            </a:srgbClr>
          </a:solidFill>
        </a:fill>
      </a:tcStyle>
    </a:band2H>
    <a:firstCol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0E9D7"/>
              </a:solidFill>
              <a:prstDash val="solid"/>
              <a:miter lim="400000"/>
            </a:ln>
          </a:right>
          <a:top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V>
        </a:tcBdr>
      </a:tcStyle>
    </a:firstCol>
    <a:lastRow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V>
        </a:tcBdr>
      </a:tcStyle>
    </a:lastRow>
    <a:firstRow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94000"/>
              </a:solidFill>
              <a:prstDash val="solid"/>
              <a:miter lim="400000"/>
            </a:ln>
          </a:top>
          <a:bottom>
            <a:ln w="12700" cap="flat">
              <a:solidFill>
                <a:srgbClr val="794000"/>
              </a:solidFill>
              <a:prstDash val="solid"/>
              <a:miter lim="400000"/>
            </a:ln>
          </a:bottom>
          <a:insideH>
            <a:ln w="12700" cap="flat">
              <a:solidFill>
                <a:srgbClr val="794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B5815">
              <a:alpha val="7000"/>
            </a:srgbClr>
          </a:solidFill>
        </a:fill>
      </a:tcStyle>
    </a:band2H>
    <a:firstCo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794000"/>
              </a:solidFill>
              <a:prstDash val="solid"/>
              <a:miter lim="400000"/>
            </a:ln>
          </a:right>
          <a:top>
            <a:ln w="12700" cap="flat">
              <a:solidFill>
                <a:srgbClr val="794000"/>
              </a:solidFill>
              <a:prstDash val="solid"/>
              <a:miter lim="400000"/>
            </a:ln>
          </a:top>
          <a:bottom>
            <a:ln w="12700" cap="flat">
              <a:solidFill>
                <a:srgbClr val="794000"/>
              </a:solidFill>
              <a:prstDash val="solid"/>
              <a:miter lim="400000"/>
            </a:ln>
          </a:bottom>
          <a:insideH>
            <a:ln w="12700" cap="flat">
              <a:solidFill>
                <a:srgbClr val="794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94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794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2EBD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33BA23B1-9221-436E-865A-0063620EA4FD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F2EBDB"/>
              </a:solidFill>
              <a:prstDash val="solid"/>
              <a:miter lim="400000"/>
            </a:ln>
          </a:left>
          <a:right>
            <a:ln w="12700" cap="flat">
              <a:solidFill>
                <a:srgbClr val="F2EBDB"/>
              </a:solidFill>
              <a:prstDash val="solid"/>
              <a:miter lim="400000"/>
            </a:ln>
          </a:right>
          <a:top>
            <a:ln w="12700" cap="flat">
              <a:solidFill>
                <a:srgbClr val="F2EBDB"/>
              </a:solidFill>
              <a:prstDash val="solid"/>
              <a:miter lim="400000"/>
            </a:ln>
          </a:top>
          <a:bottom>
            <a:ln w="12700" cap="flat">
              <a:solidFill>
                <a:srgbClr val="F2EBDB"/>
              </a:solidFill>
              <a:prstDash val="solid"/>
              <a:miter lim="400000"/>
            </a:ln>
          </a:bottom>
          <a:insideH>
            <a:ln w="12700" cap="flat">
              <a:solidFill>
                <a:srgbClr val="F2EBDB"/>
              </a:solidFill>
              <a:prstDash val="solid"/>
              <a:miter lim="400000"/>
            </a:ln>
          </a:insideH>
          <a:insideV>
            <a:ln w="12700" cap="flat">
              <a:solidFill>
                <a:srgbClr val="F2EBDB"/>
              </a:solidFill>
              <a:prstDash val="solid"/>
              <a:miter lim="400000"/>
            </a:ln>
          </a:insideV>
        </a:tcBdr>
        <a:fill>
          <a:solidFill>
            <a:srgbClr val="BCBCBC">
              <a:alpha val="24000"/>
            </a:srgbClr>
          </a:solidFill>
        </a:fill>
      </a:tcStyle>
    </a:wholeTbl>
    <a:band2H>
      <a:tcTxStyle/>
      <a:tcStyle>
        <a:tcBdr/>
        <a:fill>
          <a:solidFill>
            <a:srgbClr val="BCBCBC">
              <a:alpha val="12000"/>
            </a:srgbClr>
          </a:solidFill>
        </a:fill>
      </a:tcStyle>
    </a:band2H>
    <a:firstCo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F2EBDB"/>
              </a:solidFill>
              <a:prstDash val="solid"/>
              <a:miter lim="400000"/>
            </a:ln>
          </a:left>
          <a:right>
            <a:ln w="12700" cap="flat">
              <a:solidFill>
                <a:srgbClr val="5A5950"/>
              </a:solidFill>
              <a:prstDash val="solid"/>
              <a:miter lim="400000"/>
            </a:ln>
          </a:right>
          <a:top>
            <a:ln w="12700" cap="flat">
              <a:solidFill>
                <a:srgbClr val="F2EBDB"/>
              </a:solidFill>
              <a:prstDash val="solid"/>
              <a:miter lim="400000"/>
            </a:ln>
          </a:top>
          <a:bottom>
            <a:ln w="12700" cap="flat">
              <a:solidFill>
                <a:srgbClr val="F2EBDB"/>
              </a:solidFill>
              <a:prstDash val="solid"/>
              <a:miter lim="400000"/>
            </a:ln>
          </a:bottom>
          <a:insideH>
            <a:ln w="12700" cap="flat">
              <a:solidFill>
                <a:srgbClr val="F2EBDB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rgbClr val="BCBCBC">
              <a:alpha val="24000"/>
            </a:srgbClr>
          </a:solidFill>
        </a:fill>
      </a:tcStyle>
    </a:firstCol>
    <a:lastRow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25400" cap="flat">
              <a:solidFill>
                <a:srgbClr val="645C51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rgbClr val="BCBCBC">
              <a:alpha val="24000"/>
            </a:srgbClr>
          </a:solidFill>
        </a:fill>
      </a:tcStyle>
    </a:lastRow>
    <a:firstRow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766D60"/>
              </a:solidFill>
              <a:prstDash val="solid"/>
              <a:miter lim="400000"/>
            </a:ln>
          </a:left>
          <a:right>
            <a:ln w="12700" cap="flat">
              <a:solidFill>
                <a:srgbClr val="766D60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766D60"/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/>
              </a:solidFill>
              <a:prstDash val="solid"/>
              <a:miter lim="400000"/>
            </a:ln>
          </a:insideV>
        </a:tcBdr>
      </a:tcStyle>
    </a:firstRow>
  </a:tblStyle>
  <a:tblStyle styleId="{2708684C-4D16-4618-839F-0558EEFCDFE6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66D60">
              <a:alpha val="5000"/>
            </a:srgbClr>
          </a:solidFill>
        </a:fill>
      </a:tcStyle>
    </a:band2H>
    <a:firstCo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766D60"/>
              </a:solidFill>
              <a:prstDash val="solid"/>
              <a:miter lim="400000"/>
            </a:ln>
          </a:right>
          <a:top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66D60"/>
              </a:solidFill>
              <a:prstDash val="solid"/>
              <a:miter lim="400000"/>
            </a:ln>
          </a:top>
          <a:bottom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66D60"/>
              </a:solidFill>
              <a:prstDash val="solid"/>
              <a:miter lim="400000"/>
            </a:ln>
          </a:bottom>
          <a:insideH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862" autoAdjust="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1088" y="208"/>
      </p:cViewPr>
      <p:guideLst>
        <p:guide orient="horz" pos="3072"/>
        <p:guide pos="4096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objekt pre hlavičku 1">
            <a:extLst>
              <a:ext uri="{FF2B5EF4-FFF2-40B4-BE49-F238E27FC236}">
                <a16:creationId xmlns:a16="http://schemas.microsoft.com/office/drawing/2014/main" id="{FC7754F0-A142-8C25-1907-48B80F653155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Baskerville"/>
                <a:cs typeface="Baskerville"/>
                <a:sym typeface="Baskerville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123" name="Zástupný objekt pre dátum 2">
            <a:extLst>
              <a:ext uri="{FF2B5EF4-FFF2-40B4-BE49-F238E27FC236}">
                <a16:creationId xmlns:a16="http://schemas.microsoft.com/office/drawing/2014/main" id="{6BCD69A5-88E1-D8A0-0917-F6FB08880B85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Baskerville"/>
                <a:cs typeface="Baskerville"/>
                <a:sym typeface="Baskerville"/>
              </a:defRPr>
            </a:lvl1pPr>
          </a:lstStyle>
          <a:p>
            <a:pPr>
              <a:defRPr/>
            </a:pPr>
            <a:fld id="{EB11A595-E121-0147-AA96-5803928DDE20}" type="datetimeFigureOut">
              <a:rPr lang="sk-SK" altLang="sk-SK"/>
              <a:pPr>
                <a:defRPr/>
              </a:pPr>
              <a:t>24.9.2024</a:t>
            </a:fld>
            <a:endParaRPr lang="sk-SK" altLang="sk-SK"/>
          </a:p>
        </p:txBody>
      </p:sp>
      <p:sp>
        <p:nvSpPr>
          <p:cNvPr id="5124" name="Zástupný objekt pre pätu 3">
            <a:extLst>
              <a:ext uri="{FF2B5EF4-FFF2-40B4-BE49-F238E27FC236}">
                <a16:creationId xmlns:a16="http://schemas.microsoft.com/office/drawing/2014/main" id="{B0059CD4-120C-928F-C5D8-1532A1AC30A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Baskerville"/>
                <a:cs typeface="Baskerville"/>
                <a:sym typeface="Baskerville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125" name="Zástupný objekt pre číslo snímky 4">
            <a:extLst>
              <a:ext uri="{FF2B5EF4-FFF2-40B4-BE49-F238E27FC236}">
                <a16:creationId xmlns:a16="http://schemas.microsoft.com/office/drawing/2014/main" id="{636AB3EB-B9F5-C128-01A3-79BC727A1E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1E4F207-F638-1145-A657-7A89F75C4415}" type="slidenum">
              <a:rPr lang="sk-SK" altLang="sk-SK"/>
              <a:pPr/>
              <a:t>‹#›</a:t>
            </a:fld>
            <a:endParaRPr lang="sk-SK" alt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hape 31">
            <a:extLst>
              <a:ext uri="{FF2B5EF4-FFF2-40B4-BE49-F238E27FC236}">
                <a16:creationId xmlns:a16="http://schemas.microsoft.com/office/drawing/2014/main" id="{C30CE2E0-BE04-EC56-4983-3E71D7DF0D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1203" name="Shape 32">
            <a:extLst>
              <a:ext uri="{FF2B5EF4-FFF2-40B4-BE49-F238E27FC236}">
                <a16:creationId xmlns:a16="http://schemas.microsoft.com/office/drawing/2014/main" id="{46B77399-A2B8-D793-75FD-2440A92635B1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sk-SK" altLang="sk-SK">
              <a:sym typeface="Helvetica Neue" panose="02000503000000020004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Helvetica Neue"/>
        <a:ea typeface="Helvetica Neue"/>
        <a:cs typeface="Helvetica Neue"/>
        <a:sym typeface="Helvetica Neue" panose="02000503000000020004" pitchFamily="2" charset="0"/>
      </a:defRPr>
    </a:lvl1pPr>
    <a:lvl2pPr marL="742950" indent="-285750"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Helvetica Neue"/>
        <a:ea typeface="Helvetica Neue"/>
        <a:cs typeface="Helvetica Neue"/>
        <a:sym typeface="Helvetica Neue" panose="02000503000000020004" pitchFamily="2" charset="0"/>
      </a:defRPr>
    </a:lvl2pPr>
    <a:lvl3pPr marL="1143000" indent="-228600"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Helvetica Neue"/>
        <a:ea typeface="Helvetica Neue"/>
        <a:cs typeface="Helvetica Neue"/>
        <a:sym typeface="Helvetica Neue" panose="02000503000000020004" pitchFamily="2" charset="0"/>
      </a:defRPr>
    </a:lvl3pPr>
    <a:lvl4pPr marL="1600200" indent="-228600"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Helvetica Neue"/>
        <a:ea typeface="Helvetica Neue"/>
        <a:cs typeface="Helvetica Neue"/>
        <a:sym typeface="Helvetica Neue" panose="02000503000000020004" pitchFamily="2" charset="0"/>
      </a:defRPr>
    </a:lvl4pPr>
    <a:lvl5pPr marL="2057400" indent="-228600"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Helvetica Neue"/>
        <a:ea typeface="Helvetica Neue"/>
        <a:cs typeface="Helvetica Neue"/>
        <a:sym typeface="Helvetica Neue" panose="02000503000000020004" pitchFamily="2" charset="0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adpis a podnadpi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eatherBookTypeEmbellishGld.pdf">
            <a:extLst>
              <a:ext uri="{FF2B5EF4-FFF2-40B4-BE49-F238E27FC236}">
                <a16:creationId xmlns:a16="http://schemas.microsoft.com/office/drawing/2014/main" id="{61222491-97FF-F0C4-7372-7DBF6A6D8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4775200"/>
            <a:ext cx="19573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825500" y="1879600"/>
            <a:ext cx="11836400" cy="2603500"/>
          </a:xfrm>
          <a:prstGeom prst="rect">
            <a:avLst/>
          </a:prstGeom>
          <a:effectLst>
            <a:outerShdw blurRad="25400" dist="38100" dir="2700000" rotWithShape="0">
              <a:srgbClr val="6D625D">
                <a:alpha val="90000"/>
              </a:srgbClr>
            </a:outerShdw>
          </a:effectLst>
        </p:spPr>
        <p:txBody>
          <a:bodyPr anchor="b"/>
          <a:lstStyle>
            <a:lvl1pPr>
              <a:defRPr sz="8000">
                <a:solidFill>
                  <a:srgbClr val="BEA56D"/>
                </a:solidFill>
                <a:effectLst>
                  <a:outerShdw blurRad="38100" dist="25400" dir="15900000" rotWithShape="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pPr lvl="0"/>
            <a:r>
              <a:t>Text názvu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825500" y="5346700"/>
            <a:ext cx="11836400" cy="1854200"/>
          </a:xfrm>
          <a:prstGeom prst="rect">
            <a:avLst/>
          </a:prstGeom>
          <a:effectLst>
            <a:outerShdw blurRad="25400" dist="38100" dir="2700000" rotWithShape="0">
              <a:srgbClr val="6D625D">
                <a:alpha val="90000"/>
              </a:srgbClr>
            </a:outerShdw>
          </a:effectLst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5200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5200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5200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5200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defRPr>
            </a:lvl5pPr>
          </a:lstStyle>
          <a:p>
            <a:pPr lvl="0"/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</p:spTree>
    <p:extLst>
      <p:ext uri="{BB962C8B-B14F-4D97-AF65-F5344CB8AC3E}">
        <p14:creationId xmlns:p14="http://schemas.microsoft.com/office/powerpoint/2010/main" val="1244063671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nútro preba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762000" y="7035800"/>
            <a:ext cx="11480800" cy="1346200"/>
          </a:xfrm>
          <a:prstGeom prst="rect">
            <a:avLst/>
          </a:prstGeom>
        </p:spPr>
        <p:txBody>
          <a:bodyPr/>
          <a:lstStyle/>
          <a:p>
            <a:pPr lvl="0"/>
            <a:r>
              <a:t>Text názvu</a:t>
            </a:r>
          </a:p>
        </p:txBody>
      </p:sp>
      <p:sp>
        <p:nvSpPr>
          <p:cNvPr id="10" name="Shape 10"/>
          <p:cNvSpPr>
            <a:spLocks noGrp="1"/>
          </p:cNvSpPr>
          <p:nvPr>
            <p:ph type="body" idx="1"/>
          </p:nvPr>
        </p:nvSpPr>
        <p:spPr>
          <a:xfrm>
            <a:off x="762000" y="8382000"/>
            <a:ext cx="11480800" cy="9525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3600" i="1"/>
            </a:lvl1pPr>
            <a:lvl2pPr marL="0" indent="228600" algn="ctr">
              <a:spcBef>
                <a:spcPts val="0"/>
              </a:spcBef>
              <a:buSzTx/>
              <a:buNone/>
              <a:defRPr sz="3600" i="1"/>
            </a:lvl2pPr>
            <a:lvl3pPr marL="0" indent="457200" algn="ctr">
              <a:spcBef>
                <a:spcPts val="0"/>
              </a:spcBef>
              <a:buSzTx/>
              <a:buNone/>
              <a:defRPr sz="3600" i="1"/>
            </a:lvl3pPr>
            <a:lvl4pPr marL="0" indent="685800" algn="ctr">
              <a:spcBef>
                <a:spcPts val="0"/>
              </a:spcBef>
              <a:buSzTx/>
              <a:buNone/>
              <a:defRPr sz="3600" i="1"/>
            </a:lvl4pPr>
            <a:lvl5pPr marL="0" indent="914400" algn="ctr">
              <a:spcBef>
                <a:spcPts val="0"/>
              </a:spcBef>
              <a:buSzTx/>
              <a:buNone/>
              <a:defRPr sz="3600" i="1"/>
            </a:lvl5pPr>
          </a:lstStyle>
          <a:p>
            <a:pPr lvl="0"/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</p:spTree>
    <p:extLst>
      <p:ext uri="{BB962C8B-B14F-4D97-AF65-F5344CB8AC3E}">
        <p14:creationId xmlns:p14="http://schemas.microsoft.com/office/powerpoint/2010/main" val="538922901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ov – st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762000" y="3606800"/>
            <a:ext cx="11480800" cy="2540000"/>
          </a:xfrm>
          <a:prstGeom prst="rect">
            <a:avLst/>
          </a:prstGeom>
        </p:spPr>
        <p:txBody>
          <a:bodyPr/>
          <a:lstStyle/>
          <a:p>
            <a:pPr lvl="0"/>
            <a:r>
              <a:t>Text názvu</a:t>
            </a:r>
          </a:p>
        </p:txBody>
      </p:sp>
    </p:spTree>
    <p:extLst>
      <p:ext uri="{BB962C8B-B14F-4D97-AF65-F5344CB8AC3E}">
        <p14:creationId xmlns:p14="http://schemas.microsoft.com/office/powerpoint/2010/main" val="2679335207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ov - Ho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t>Text názvu</a:t>
            </a:r>
          </a:p>
        </p:txBody>
      </p:sp>
    </p:spTree>
    <p:extLst>
      <p:ext uri="{BB962C8B-B14F-4D97-AF65-F5344CB8AC3E}">
        <p14:creationId xmlns:p14="http://schemas.microsoft.com/office/powerpoint/2010/main" val="3313294712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ác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5712473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1936334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body" idx="1"/>
          </p:nvPr>
        </p:nvSpPr>
        <p:spPr>
          <a:xfrm>
            <a:off x="762000" y="723900"/>
            <a:ext cx="11480800" cy="82931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/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</p:spTree>
    <p:extLst>
      <p:ext uri="{BB962C8B-B14F-4D97-AF65-F5344CB8AC3E}">
        <p14:creationId xmlns:p14="http://schemas.microsoft.com/office/powerpoint/2010/main" val="1629072942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>
            <a:extLst>
              <a:ext uri="{FF2B5EF4-FFF2-40B4-BE49-F238E27FC236}">
                <a16:creationId xmlns:a16="http://schemas.microsoft.com/office/drawing/2014/main" id="{2CE029E8-04D9-90F4-E5E4-3D571B9AFA1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62000" y="381000"/>
            <a:ext cx="11480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t>Text názvu</a:t>
            </a:r>
          </a:p>
        </p:txBody>
      </p:sp>
      <p:sp>
        <p:nvSpPr>
          <p:cNvPr id="1027" name="Shape 3">
            <a:extLst>
              <a:ext uri="{FF2B5EF4-FFF2-40B4-BE49-F238E27FC236}">
                <a16:creationId xmlns:a16="http://schemas.microsoft.com/office/drawing/2014/main" id="{61062028-0ECF-A140-EBAE-900A238B3DE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762000" y="2768600"/>
            <a:ext cx="11480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>
                <a:sym typeface="Baskerville" panose="02020502070401020303" pitchFamily="18" charset="0"/>
              </a:rPr>
              <a:t>Text úrovne 1</a:t>
            </a:r>
          </a:p>
          <a:p>
            <a:pPr lvl="1"/>
            <a:r>
              <a:rPr lang="sk-SK" altLang="sk-SK">
                <a:sym typeface="Baskerville" panose="02020502070401020303" pitchFamily="18" charset="0"/>
              </a:rPr>
              <a:t>Text úrovne 2</a:t>
            </a:r>
          </a:p>
          <a:p>
            <a:pPr lvl="2"/>
            <a:r>
              <a:rPr lang="sk-SK" altLang="sk-SK">
                <a:sym typeface="Baskerville" panose="02020502070401020303" pitchFamily="18" charset="0"/>
              </a:rPr>
              <a:t>Text úrovne 3</a:t>
            </a:r>
          </a:p>
          <a:p>
            <a:pPr lvl="3"/>
            <a:r>
              <a:rPr lang="sk-SK" altLang="sk-SK">
                <a:sym typeface="Baskerville" panose="02020502070401020303" pitchFamily="18" charset="0"/>
              </a:rPr>
              <a:t>Text úrovne 4</a:t>
            </a:r>
          </a:p>
          <a:p>
            <a:pPr lvl="4"/>
            <a:r>
              <a:rPr lang="sk-SK" altLang="sk-SK">
                <a:sym typeface="Baskerville" panose="02020502070401020303" pitchFamily="18" charset="0"/>
              </a:rPr>
              <a:t>Text úrovne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10" r:id="rId7"/>
  </p:sldLayoutIdLst>
  <p:transition spd="slow">
    <p:fade/>
  </p:transition>
  <p:txStyles>
    <p:titleStyle>
      <a:lvl1pPr algn="ctr" defTabSz="584200" rtl="0" eaLnBrk="0" fontAlgn="base" hangingPunct="0">
        <a:spcBef>
          <a:spcPct val="0"/>
        </a:spcBef>
        <a:spcAft>
          <a:spcPct val="0"/>
        </a:spcAft>
        <a:defRPr sz="7400"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latin typeface="+mn-lt"/>
          <a:ea typeface="+mn-ea"/>
          <a:cs typeface="+mn-cs"/>
          <a:sym typeface="Baskerville" panose="02020502070401020303" pitchFamily="18" charset="0"/>
        </a:defRPr>
      </a:lvl1pPr>
      <a:lvl2pPr algn="ctr" defTabSz="584200" rtl="0" eaLnBrk="0" fontAlgn="base" hangingPunct="0">
        <a:spcBef>
          <a:spcPct val="0"/>
        </a:spcBef>
        <a:spcAft>
          <a:spcPct val="0"/>
        </a:spcAft>
        <a:defRPr sz="7400"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latin typeface="+mn-lt"/>
          <a:ea typeface="+mn-ea"/>
          <a:cs typeface="+mn-cs"/>
          <a:sym typeface="Baskerville" panose="02020502070401020303" pitchFamily="18" charset="0"/>
        </a:defRPr>
      </a:lvl2pPr>
      <a:lvl3pPr algn="ctr" defTabSz="584200" rtl="0" eaLnBrk="0" fontAlgn="base" hangingPunct="0">
        <a:spcBef>
          <a:spcPct val="0"/>
        </a:spcBef>
        <a:spcAft>
          <a:spcPct val="0"/>
        </a:spcAft>
        <a:defRPr sz="7400"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latin typeface="+mn-lt"/>
          <a:ea typeface="+mn-ea"/>
          <a:cs typeface="+mn-cs"/>
          <a:sym typeface="Baskerville" panose="02020502070401020303" pitchFamily="18" charset="0"/>
        </a:defRPr>
      </a:lvl3pPr>
      <a:lvl4pPr algn="ctr" defTabSz="584200" rtl="0" eaLnBrk="0" fontAlgn="base" hangingPunct="0">
        <a:spcBef>
          <a:spcPct val="0"/>
        </a:spcBef>
        <a:spcAft>
          <a:spcPct val="0"/>
        </a:spcAft>
        <a:defRPr sz="7400"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latin typeface="+mn-lt"/>
          <a:ea typeface="+mn-ea"/>
          <a:cs typeface="+mn-cs"/>
          <a:sym typeface="Baskerville" panose="02020502070401020303" pitchFamily="18" charset="0"/>
        </a:defRPr>
      </a:lvl4pPr>
      <a:lvl5pPr algn="ctr" defTabSz="584200" rtl="0" eaLnBrk="0" fontAlgn="base" hangingPunct="0">
        <a:spcBef>
          <a:spcPct val="0"/>
        </a:spcBef>
        <a:spcAft>
          <a:spcPct val="0"/>
        </a:spcAft>
        <a:defRPr sz="7400"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latin typeface="+mn-lt"/>
          <a:ea typeface="+mn-ea"/>
          <a:cs typeface="+mn-cs"/>
          <a:sym typeface="Baskerville" panose="02020502070401020303" pitchFamily="18" charset="0"/>
        </a:defRPr>
      </a:lvl5pPr>
      <a:lvl6pPr indent="1143000" algn="ctr" defTabSz="584200">
        <a:defRPr sz="7400"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latin typeface="+mn-lt"/>
          <a:ea typeface="+mn-ea"/>
          <a:cs typeface="+mn-cs"/>
          <a:sym typeface="Baskerville"/>
        </a:defRPr>
      </a:lvl6pPr>
      <a:lvl7pPr indent="1371600" algn="ctr" defTabSz="584200">
        <a:defRPr sz="7400"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latin typeface="+mn-lt"/>
          <a:ea typeface="+mn-ea"/>
          <a:cs typeface="+mn-cs"/>
          <a:sym typeface="Baskerville"/>
        </a:defRPr>
      </a:lvl7pPr>
      <a:lvl8pPr indent="1600200" algn="ctr" defTabSz="584200">
        <a:defRPr sz="7400"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latin typeface="+mn-lt"/>
          <a:ea typeface="+mn-ea"/>
          <a:cs typeface="+mn-cs"/>
          <a:sym typeface="Baskerville"/>
        </a:defRPr>
      </a:lvl8pPr>
      <a:lvl9pPr indent="1828800" algn="ctr" defTabSz="584200">
        <a:defRPr sz="7400"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latin typeface="+mn-lt"/>
          <a:ea typeface="+mn-ea"/>
          <a:cs typeface="+mn-cs"/>
          <a:sym typeface="Baskerville"/>
        </a:defRPr>
      </a:lvl9pPr>
    </p:titleStyle>
    <p:bodyStyle>
      <a:lvl1pPr marL="533400" indent="-533400" algn="l" defTabSz="584200" rtl="0" eaLnBrk="0" fontAlgn="base" hangingPunct="0">
        <a:spcBef>
          <a:spcPts val="4200"/>
        </a:spcBef>
        <a:spcAft>
          <a:spcPct val="0"/>
        </a:spcAft>
        <a:buSzPct val="30000"/>
        <a:buBlip>
          <a:blip r:embed="rId10"/>
        </a:buBlip>
        <a:defRPr sz="4200">
          <a:solidFill>
            <a:srgbClr val="6C6963"/>
          </a:solidFill>
          <a:latin typeface="+mn-lt"/>
          <a:ea typeface="+mn-ea"/>
          <a:cs typeface="+mn-cs"/>
          <a:sym typeface="Baskerville" panose="02020502070401020303" pitchFamily="18" charset="0"/>
        </a:defRPr>
      </a:lvl1pPr>
      <a:lvl2pPr marL="1066800" indent="-533400" algn="l" defTabSz="584200" rtl="0" eaLnBrk="0" fontAlgn="base" hangingPunct="0">
        <a:spcBef>
          <a:spcPts val="4200"/>
        </a:spcBef>
        <a:spcAft>
          <a:spcPct val="0"/>
        </a:spcAft>
        <a:buSzPct val="30000"/>
        <a:buBlip>
          <a:blip r:embed="rId10"/>
        </a:buBlip>
        <a:defRPr sz="4200">
          <a:solidFill>
            <a:srgbClr val="6C6963"/>
          </a:solidFill>
          <a:latin typeface="+mn-lt"/>
          <a:ea typeface="+mn-ea"/>
          <a:cs typeface="+mn-cs"/>
          <a:sym typeface="Baskerville" panose="02020502070401020303" pitchFamily="18" charset="0"/>
        </a:defRPr>
      </a:lvl2pPr>
      <a:lvl3pPr marL="1600200" indent="-533400" algn="l" defTabSz="584200" rtl="0" eaLnBrk="0" fontAlgn="base" hangingPunct="0">
        <a:spcBef>
          <a:spcPts val="4200"/>
        </a:spcBef>
        <a:spcAft>
          <a:spcPct val="0"/>
        </a:spcAft>
        <a:buSzPct val="30000"/>
        <a:buBlip>
          <a:blip r:embed="rId10"/>
        </a:buBlip>
        <a:defRPr sz="4200">
          <a:solidFill>
            <a:srgbClr val="6C6963"/>
          </a:solidFill>
          <a:latin typeface="+mn-lt"/>
          <a:ea typeface="+mn-ea"/>
          <a:cs typeface="+mn-cs"/>
          <a:sym typeface="Baskerville" panose="02020502070401020303" pitchFamily="18" charset="0"/>
        </a:defRPr>
      </a:lvl3pPr>
      <a:lvl4pPr marL="2133600" indent="-533400" algn="l" defTabSz="584200" rtl="0" eaLnBrk="0" fontAlgn="base" hangingPunct="0">
        <a:spcBef>
          <a:spcPts val="4200"/>
        </a:spcBef>
        <a:spcAft>
          <a:spcPct val="0"/>
        </a:spcAft>
        <a:buSzPct val="30000"/>
        <a:buBlip>
          <a:blip r:embed="rId10"/>
        </a:buBlip>
        <a:defRPr sz="4200">
          <a:solidFill>
            <a:srgbClr val="6C6963"/>
          </a:solidFill>
          <a:latin typeface="+mn-lt"/>
          <a:ea typeface="+mn-ea"/>
          <a:cs typeface="+mn-cs"/>
          <a:sym typeface="Baskerville" panose="02020502070401020303" pitchFamily="18" charset="0"/>
        </a:defRPr>
      </a:lvl4pPr>
      <a:lvl5pPr marL="2667000" indent="-533400" algn="l" defTabSz="584200" rtl="0" eaLnBrk="0" fontAlgn="base" hangingPunct="0">
        <a:spcBef>
          <a:spcPts val="4200"/>
        </a:spcBef>
        <a:spcAft>
          <a:spcPct val="0"/>
        </a:spcAft>
        <a:buSzPct val="30000"/>
        <a:buBlip>
          <a:blip r:embed="rId10"/>
        </a:buBlip>
        <a:defRPr sz="4200">
          <a:solidFill>
            <a:srgbClr val="6C6963"/>
          </a:solidFill>
          <a:latin typeface="+mn-lt"/>
          <a:ea typeface="+mn-ea"/>
          <a:cs typeface="+mn-cs"/>
          <a:sym typeface="Baskerville" panose="02020502070401020303" pitchFamily="18" charset="0"/>
        </a:defRPr>
      </a:lvl5pPr>
      <a:lvl6pPr marL="3200400" indent="-533400" defTabSz="584200">
        <a:spcBef>
          <a:spcPts val="4200"/>
        </a:spcBef>
        <a:buSzPct val="30000"/>
        <a:buBlip>
          <a:blip r:embed="rId10"/>
        </a:buBlip>
        <a:defRPr sz="4200">
          <a:solidFill>
            <a:srgbClr val="6C6963"/>
          </a:solidFill>
          <a:latin typeface="+mn-lt"/>
          <a:ea typeface="+mn-ea"/>
          <a:cs typeface="+mn-cs"/>
          <a:sym typeface="Baskerville"/>
        </a:defRPr>
      </a:lvl6pPr>
      <a:lvl7pPr marL="3733800" indent="-533400" defTabSz="584200">
        <a:spcBef>
          <a:spcPts val="4200"/>
        </a:spcBef>
        <a:buSzPct val="30000"/>
        <a:buBlip>
          <a:blip r:embed="rId10"/>
        </a:buBlip>
        <a:defRPr sz="4200">
          <a:solidFill>
            <a:srgbClr val="6C6963"/>
          </a:solidFill>
          <a:latin typeface="+mn-lt"/>
          <a:ea typeface="+mn-ea"/>
          <a:cs typeface="+mn-cs"/>
          <a:sym typeface="Baskerville"/>
        </a:defRPr>
      </a:lvl7pPr>
      <a:lvl8pPr marL="4267200" indent="-533400" defTabSz="584200">
        <a:spcBef>
          <a:spcPts val="4200"/>
        </a:spcBef>
        <a:buSzPct val="30000"/>
        <a:buBlip>
          <a:blip r:embed="rId10"/>
        </a:buBlip>
        <a:defRPr sz="4200">
          <a:solidFill>
            <a:srgbClr val="6C6963"/>
          </a:solidFill>
          <a:latin typeface="+mn-lt"/>
          <a:ea typeface="+mn-ea"/>
          <a:cs typeface="+mn-cs"/>
          <a:sym typeface="Baskerville"/>
        </a:defRPr>
      </a:lvl8pPr>
      <a:lvl9pPr marL="4800600" indent="-533400" defTabSz="584200">
        <a:spcBef>
          <a:spcPts val="4200"/>
        </a:spcBef>
        <a:buSzPct val="30000"/>
        <a:buBlip>
          <a:blip r:embed="rId10"/>
        </a:buBlip>
        <a:defRPr sz="4200">
          <a:solidFill>
            <a:srgbClr val="6C6963"/>
          </a:solidFill>
          <a:latin typeface="+mn-lt"/>
          <a:ea typeface="+mn-ea"/>
          <a:cs typeface="+mn-cs"/>
          <a:sym typeface="Baskerville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Baskerville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Baskerville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Baskerville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Baskerville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Baskerville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Baskerville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Baskerville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Baskerville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Baskervill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>
            <a:extLst>
              <a:ext uri="{FF2B5EF4-FFF2-40B4-BE49-F238E27FC236}">
                <a16:creationId xmlns:a16="http://schemas.microsoft.com/office/drawing/2014/main" id="{478337DF-8974-743A-709B-6BC341CE937F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25400" dist="38100" dir="2700000" rotWithShape="0">
              <a:srgbClr val="6D625D">
                <a:alpha val="89998"/>
              </a:srgbClr>
            </a:outerShdw>
          </a:effectLst>
        </p:spPr>
        <p:txBody>
          <a:bodyPr/>
          <a:lstStyle/>
          <a:p>
            <a:pPr defTabSz="414338" eaLnBrk="1" hangingPunct="1">
              <a:defRPr/>
            </a:pPr>
            <a:r>
              <a:rPr lang="sk-SK" altLang="sk-SK" sz="7200" dirty="0">
                <a:solidFill>
                  <a:srgbClr val="FFC000"/>
                </a:solidFill>
                <a:effectLst/>
                <a:sym typeface="Baskerville"/>
              </a:rPr>
              <a:t>Úvod do prezentácie</a:t>
            </a:r>
          </a:p>
        </p:txBody>
      </p:sp>
      <p:sp>
        <p:nvSpPr>
          <p:cNvPr id="2" name="Zástupný objekt pre text 1">
            <a:extLst>
              <a:ext uri="{FF2B5EF4-FFF2-40B4-BE49-F238E27FC236}">
                <a16:creationId xmlns:a16="http://schemas.microsoft.com/office/drawing/2014/main" id="{C7AFACE6-2129-941D-FC80-53A0AE5FB6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effectLst>
            <a:outerShdw blurRad="25400" dist="38100" dir="2700000" rotWithShape="0">
              <a:srgbClr val="6D625D">
                <a:alpha val="89998"/>
              </a:srgbClr>
            </a:outerShdw>
          </a:effec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sk-SK" altLang="sk-SK">
              <a:effectLst>
                <a:outerShdw blurRad="38100" dist="38100" dir="2700000" algn="tl">
                  <a:srgbClr val="000000"/>
                </a:outerShdw>
              </a:effectLst>
              <a:sym typeface="Baskerville"/>
            </a:endParaRP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>
            <a:extLst>
              <a:ext uri="{FF2B5EF4-FFF2-40B4-BE49-F238E27FC236}">
                <a16:creationId xmlns:a16="http://schemas.microsoft.com/office/drawing/2014/main" id="{16E3CFDA-16C8-2860-4AD2-AAF122EE8896}"/>
              </a:ext>
            </a:extLst>
          </p:cNvPr>
          <p:cNvSpPr txBox="1"/>
          <p:nvPr/>
        </p:nvSpPr>
        <p:spPr>
          <a:xfrm>
            <a:off x="1265238" y="312738"/>
            <a:ext cx="10583862" cy="157956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algn="ctr" eaLnBrk="0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sk-SK" altLang="sk-SK" sz="4800" kern="0" dirty="0">
                <a:latin typeface="Baskerville"/>
                <a:ea typeface="Baskerville"/>
                <a:cs typeface="Baskerville"/>
                <a:sym typeface="Baskerville"/>
              </a:rPr>
              <a:t>Múzeum, múzejné prostredie, </a:t>
            </a:r>
          </a:p>
          <a:p>
            <a:pPr algn="ctr" eaLnBrk="0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sk-SK" altLang="sk-SK" sz="4800" kern="0" dirty="0">
                <a:latin typeface="Baskerville"/>
                <a:ea typeface="Baskerville"/>
                <a:cs typeface="Baskerville"/>
                <a:sym typeface="Baskerville"/>
              </a:rPr>
              <a:t>múzejná kultúra</a:t>
            </a:r>
            <a:endParaRPr lang="sk-SK" sz="4800" dirty="0">
              <a:latin typeface="+mn-lt"/>
              <a:ea typeface="+mn-ea"/>
              <a:cs typeface="+mn-cs"/>
              <a:sym typeface="Baskerville"/>
            </a:endParaRPr>
          </a:p>
        </p:txBody>
      </p:sp>
      <p:sp>
        <p:nvSpPr>
          <p:cNvPr id="13315" name="Shape 44">
            <a:extLst>
              <a:ext uri="{FF2B5EF4-FFF2-40B4-BE49-F238E27FC236}">
                <a16:creationId xmlns:a16="http://schemas.microsoft.com/office/drawing/2014/main" id="{1077E8B0-EEFC-2E2E-F290-D5732BB87F75}"/>
              </a:ext>
            </a:extLst>
          </p:cNvPr>
          <p:cNvSpPr txBox="1">
            <a:spLocks/>
          </p:cNvSpPr>
          <p:nvPr/>
        </p:nvSpPr>
        <p:spPr bwMode="auto">
          <a:xfrm>
            <a:off x="474663" y="2319338"/>
            <a:ext cx="11869737" cy="743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385763" indent="-385763" defTabSz="554038" eaLnBrk="0" hangingPunct="0">
              <a:spcBef>
                <a:spcPts val="4200"/>
              </a:spcBef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Baskerville" panose="02020502070401020303" pitchFamily="18" charset="0"/>
                <a:sym typeface="Baskerville" panose="02020502070401020303" pitchFamily="18" charset="0"/>
              </a:defRPr>
            </a:lvl1pPr>
            <a:lvl2pPr marL="1066800" indent="-533400" defTabSz="554038" eaLnBrk="0" hangingPunct="0">
              <a:spcBef>
                <a:spcPts val="4200"/>
              </a:spcBef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Baskerville" panose="02020502070401020303" pitchFamily="18" charset="0"/>
                <a:sym typeface="Baskerville" panose="02020502070401020303" pitchFamily="18" charset="0"/>
              </a:defRPr>
            </a:lvl2pPr>
            <a:lvl3pPr marL="1600200" indent="-533400" defTabSz="554038" eaLnBrk="0" hangingPunct="0">
              <a:spcBef>
                <a:spcPts val="4200"/>
              </a:spcBef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Baskerville" panose="02020502070401020303" pitchFamily="18" charset="0"/>
                <a:sym typeface="Baskerville" panose="02020502070401020303" pitchFamily="18" charset="0"/>
              </a:defRPr>
            </a:lvl3pPr>
            <a:lvl4pPr marL="2133600" indent="-533400" defTabSz="554038" eaLnBrk="0" hangingPunct="0">
              <a:spcBef>
                <a:spcPts val="4200"/>
              </a:spcBef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Baskerville" panose="02020502070401020303" pitchFamily="18" charset="0"/>
                <a:sym typeface="Baskerville" panose="02020502070401020303" pitchFamily="18" charset="0"/>
              </a:defRPr>
            </a:lvl4pPr>
            <a:lvl5pPr marL="2667000" indent="-533400" defTabSz="554038" eaLnBrk="0" hangingPunct="0">
              <a:spcBef>
                <a:spcPts val="4200"/>
              </a:spcBef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Baskerville" panose="02020502070401020303" pitchFamily="18" charset="0"/>
                <a:sym typeface="Baskerville" panose="02020502070401020303" pitchFamily="18" charset="0"/>
              </a:defRPr>
            </a:lvl5pPr>
            <a:lvl6pPr marL="3124200" indent="-533400" defTabSz="554038" eaLnBrk="0" fontAlgn="base" hangingPunct="0">
              <a:spcBef>
                <a:spcPts val="4200"/>
              </a:spcBef>
              <a:spcAft>
                <a:spcPct val="0"/>
              </a:spcAft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Baskerville" panose="02020502070401020303" pitchFamily="18" charset="0"/>
                <a:sym typeface="Baskerville" panose="02020502070401020303" pitchFamily="18" charset="0"/>
              </a:defRPr>
            </a:lvl6pPr>
            <a:lvl7pPr marL="3581400" indent="-533400" defTabSz="554038" eaLnBrk="0" fontAlgn="base" hangingPunct="0">
              <a:spcBef>
                <a:spcPts val="4200"/>
              </a:spcBef>
              <a:spcAft>
                <a:spcPct val="0"/>
              </a:spcAft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Baskerville" panose="02020502070401020303" pitchFamily="18" charset="0"/>
                <a:sym typeface="Baskerville" panose="02020502070401020303" pitchFamily="18" charset="0"/>
              </a:defRPr>
            </a:lvl7pPr>
            <a:lvl8pPr marL="4038600" indent="-533400" defTabSz="554038" eaLnBrk="0" fontAlgn="base" hangingPunct="0">
              <a:spcBef>
                <a:spcPts val="4200"/>
              </a:spcBef>
              <a:spcAft>
                <a:spcPct val="0"/>
              </a:spcAft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Baskerville" panose="02020502070401020303" pitchFamily="18" charset="0"/>
                <a:sym typeface="Baskerville" panose="02020502070401020303" pitchFamily="18" charset="0"/>
              </a:defRPr>
            </a:lvl8pPr>
            <a:lvl9pPr marL="4495800" indent="-533400" defTabSz="554038" eaLnBrk="0" fontAlgn="base" hangingPunct="0">
              <a:spcBef>
                <a:spcPts val="4200"/>
              </a:spcBef>
              <a:spcAft>
                <a:spcPct val="0"/>
              </a:spcAft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Baskerville" panose="02020502070401020303" pitchFamily="18" charset="0"/>
                <a:sym typeface="Baskerville" panose="02020502070401020303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sk-SK" altLang="sk-SK" sz="4000"/>
              <a:t>20. storočie – intencionalita a ideové pozadie múzejnej prezentácie (programová orientácia prezentácie, zámerné pôsobenie na návštevníkov)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sk-SK" altLang="sk-SK" sz="4000"/>
              <a:t>výber predmetov s výchovno-vzdelávacím cieľom, pôsobenie na návštevníka (exponáty ako prostriedky k realizácii zámeru)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sk-SK" altLang="sk-SK" sz="4000"/>
              <a:t>prioritou sa stala zrozumiteľnosť, chápanie vystavenej témy – tlak na doplnkové prostriedky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sk-SK" altLang="sk-SK" sz="4000"/>
          </a:p>
        </p:txBody>
      </p: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>
            <a:extLst>
              <a:ext uri="{FF2B5EF4-FFF2-40B4-BE49-F238E27FC236}">
                <a16:creationId xmlns:a16="http://schemas.microsoft.com/office/drawing/2014/main" id="{9A4CE70E-12D4-8BDF-D65E-13C14003188A}"/>
              </a:ext>
            </a:extLst>
          </p:cNvPr>
          <p:cNvSpPr txBox="1"/>
          <p:nvPr/>
        </p:nvSpPr>
        <p:spPr>
          <a:xfrm>
            <a:off x="1265238" y="312738"/>
            <a:ext cx="10583862" cy="157956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algn="ctr" eaLnBrk="0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sk-SK" altLang="sk-SK" sz="4800" kern="0" dirty="0">
                <a:latin typeface="Baskerville"/>
                <a:ea typeface="Baskerville"/>
                <a:cs typeface="Baskerville"/>
                <a:sym typeface="Baskerville"/>
              </a:rPr>
              <a:t>Múzeum, múzejné prostredie, </a:t>
            </a:r>
          </a:p>
          <a:p>
            <a:pPr algn="ctr" eaLnBrk="0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sk-SK" altLang="sk-SK" sz="4800" kern="0" dirty="0">
                <a:latin typeface="Baskerville"/>
                <a:ea typeface="Baskerville"/>
                <a:cs typeface="Baskerville"/>
                <a:sym typeface="Baskerville"/>
              </a:rPr>
              <a:t>múzejná kultúra</a:t>
            </a:r>
            <a:endParaRPr lang="sk-SK" sz="4800" dirty="0">
              <a:latin typeface="+mn-lt"/>
              <a:ea typeface="+mn-ea"/>
              <a:cs typeface="+mn-cs"/>
              <a:sym typeface="Baskerville"/>
            </a:endParaRPr>
          </a:p>
        </p:txBody>
      </p:sp>
      <p:sp>
        <p:nvSpPr>
          <p:cNvPr id="6" name="Shape 44">
            <a:extLst>
              <a:ext uri="{FF2B5EF4-FFF2-40B4-BE49-F238E27FC236}">
                <a16:creationId xmlns:a16="http://schemas.microsoft.com/office/drawing/2014/main" id="{A4EB8FC8-78B3-FFC3-5184-0221E3D29510}"/>
              </a:ext>
            </a:extLst>
          </p:cNvPr>
          <p:cNvSpPr txBox="1">
            <a:spLocks/>
          </p:cNvSpPr>
          <p:nvPr/>
        </p:nvSpPr>
        <p:spPr bwMode="auto">
          <a:xfrm>
            <a:off x="474663" y="2508250"/>
            <a:ext cx="1156335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533400" indent="-533400" algn="l" defTabSz="584200" rtl="0" eaLnBrk="0" fontAlgn="base" hangingPunct="0">
              <a:spcBef>
                <a:spcPts val="4200"/>
              </a:spcBef>
              <a:spcAft>
                <a:spcPct val="0"/>
              </a:spcAft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+mn-lt"/>
                <a:ea typeface="+mn-ea"/>
                <a:cs typeface="+mn-cs"/>
                <a:sym typeface="Baskerville"/>
              </a:defRPr>
            </a:lvl1pPr>
            <a:lvl2pPr marL="1066800" indent="-533400" algn="l" defTabSz="584200" rtl="0" eaLnBrk="0" fontAlgn="base" hangingPunct="0">
              <a:spcBef>
                <a:spcPts val="4200"/>
              </a:spcBef>
              <a:spcAft>
                <a:spcPct val="0"/>
              </a:spcAft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+mn-lt"/>
                <a:ea typeface="+mn-ea"/>
                <a:cs typeface="+mn-cs"/>
                <a:sym typeface="Baskerville"/>
              </a:defRPr>
            </a:lvl2pPr>
            <a:lvl3pPr marL="1600200" indent="-533400" algn="l" defTabSz="584200" rtl="0" eaLnBrk="0" fontAlgn="base" hangingPunct="0">
              <a:spcBef>
                <a:spcPts val="4200"/>
              </a:spcBef>
              <a:spcAft>
                <a:spcPct val="0"/>
              </a:spcAft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+mn-lt"/>
                <a:ea typeface="+mn-ea"/>
                <a:cs typeface="+mn-cs"/>
                <a:sym typeface="Baskerville"/>
              </a:defRPr>
            </a:lvl3pPr>
            <a:lvl4pPr marL="2133600" indent="-533400" algn="l" defTabSz="584200" rtl="0" eaLnBrk="0" fontAlgn="base" hangingPunct="0">
              <a:spcBef>
                <a:spcPts val="4200"/>
              </a:spcBef>
              <a:spcAft>
                <a:spcPct val="0"/>
              </a:spcAft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+mn-lt"/>
                <a:ea typeface="+mn-ea"/>
                <a:cs typeface="+mn-cs"/>
                <a:sym typeface="Baskerville"/>
              </a:defRPr>
            </a:lvl4pPr>
            <a:lvl5pPr marL="2667000" indent="-533400" algn="l" defTabSz="584200" rtl="0" eaLnBrk="0" fontAlgn="base" hangingPunct="0">
              <a:spcBef>
                <a:spcPts val="4200"/>
              </a:spcBef>
              <a:spcAft>
                <a:spcPct val="0"/>
              </a:spcAft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+mn-lt"/>
                <a:ea typeface="+mn-ea"/>
                <a:cs typeface="+mn-cs"/>
                <a:sym typeface="Baskerville"/>
              </a:defRPr>
            </a:lvl5pPr>
            <a:lvl6pPr marL="3200400" indent="-533400" defTabSz="584200">
              <a:spcBef>
                <a:spcPts val="4200"/>
              </a:spcBef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+mn-lt"/>
                <a:ea typeface="+mn-ea"/>
                <a:cs typeface="+mn-cs"/>
                <a:sym typeface="Baskerville"/>
              </a:defRPr>
            </a:lvl6pPr>
            <a:lvl7pPr marL="3733800" indent="-533400" defTabSz="584200">
              <a:spcBef>
                <a:spcPts val="4200"/>
              </a:spcBef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+mn-lt"/>
                <a:ea typeface="+mn-ea"/>
                <a:cs typeface="+mn-cs"/>
                <a:sym typeface="Baskerville"/>
              </a:defRPr>
            </a:lvl7pPr>
            <a:lvl8pPr marL="4267200" indent="-533400" defTabSz="584200">
              <a:spcBef>
                <a:spcPts val="4200"/>
              </a:spcBef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+mn-lt"/>
                <a:ea typeface="+mn-ea"/>
                <a:cs typeface="+mn-cs"/>
                <a:sym typeface="Baskerville"/>
              </a:defRPr>
            </a:lvl8pPr>
            <a:lvl9pPr marL="4800600" indent="-533400" defTabSz="584200">
              <a:spcBef>
                <a:spcPts val="4200"/>
              </a:spcBef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+mn-lt"/>
                <a:ea typeface="+mn-ea"/>
                <a:cs typeface="+mn-cs"/>
                <a:sym typeface="Baskerville"/>
              </a:defRPr>
            </a:lvl9pPr>
          </a:lstStyle>
          <a:p>
            <a:pPr marL="385763" indent="-385763" defTabSz="554038"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sk-SK" sz="4000" dirty="0"/>
              <a:t>pomocou zbierok vzdelávať a vychovávať, potešiť...</a:t>
            </a:r>
          </a:p>
          <a:p>
            <a:pPr marL="0" indent="0" defTabSz="554038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sk-SK" sz="4000" dirty="0"/>
          </a:p>
        </p:txBody>
      </p:sp>
      <p:pic>
        <p:nvPicPr>
          <p:cNvPr id="14340" name="Picture 2" descr="VÃ½sledok vyhÄ¾adÃ¡vania obrÃ¡zkov pre dopyt Alfred Lichtwark">
            <a:extLst>
              <a:ext uri="{FF2B5EF4-FFF2-40B4-BE49-F238E27FC236}">
                <a16:creationId xmlns:a16="http://schemas.microsoft.com/office/drawing/2014/main" id="{CA1871E2-4B2F-3ADB-4FDF-49683BD69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138" y="3940175"/>
            <a:ext cx="3030537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BlokTextu 1">
            <a:extLst>
              <a:ext uri="{FF2B5EF4-FFF2-40B4-BE49-F238E27FC236}">
                <a16:creationId xmlns:a16="http://schemas.microsoft.com/office/drawing/2014/main" id="{C75D8104-A9A1-2479-1AD9-33A2E4CE115F}"/>
              </a:ext>
            </a:extLst>
          </p:cNvPr>
          <p:cNvSpPr txBox="1"/>
          <p:nvPr/>
        </p:nvSpPr>
        <p:spPr>
          <a:xfrm>
            <a:off x="7715250" y="8085138"/>
            <a:ext cx="5048250" cy="4730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algn="ctr" eaLnBrk="0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400" b="1" dirty="0" err="1">
                <a:latin typeface="Baskerville"/>
                <a:ea typeface="Baskerville"/>
                <a:cs typeface="Baskerville"/>
                <a:sym typeface="Baskerville"/>
              </a:rPr>
              <a:t>Alfred</a:t>
            </a:r>
            <a:r>
              <a:rPr lang="sk-SK" sz="2400" b="1" dirty="0">
                <a:latin typeface="Baskerville"/>
                <a:ea typeface="Baskerville"/>
                <a:cs typeface="Baskerville"/>
                <a:sym typeface="Baskerville"/>
              </a:rPr>
              <a:t> </a:t>
            </a:r>
            <a:r>
              <a:rPr lang="sk-SK" sz="2400" b="1" dirty="0" err="1">
                <a:latin typeface="Baskerville"/>
                <a:ea typeface="Baskerville"/>
                <a:cs typeface="Baskerville"/>
                <a:sym typeface="Baskerville"/>
              </a:rPr>
              <a:t>Lichtwark</a:t>
            </a:r>
            <a:endParaRPr lang="sk-SK" sz="2400" dirty="0">
              <a:latin typeface="+mn-lt"/>
              <a:ea typeface="+mn-ea"/>
              <a:cs typeface="+mn-cs"/>
              <a:sym typeface="Baskerville"/>
            </a:endParaRPr>
          </a:p>
        </p:txBody>
      </p:sp>
      <p:sp>
        <p:nvSpPr>
          <p:cNvPr id="14342" name="Obdĺžnik 2">
            <a:extLst>
              <a:ext uri="{FF2B5EF4-FFF2-40B4-BE49-F238E27FC236}">
                <a16:creationId xmlns:a16="http://schemas.microsoft.com/office/drawing/2014/main" id="{D562B7E0-7CD0-D1A0-3B57-F15FCA9CCF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700" y="4576763"/>
            <a:ext cx="7705725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5763" indent="-385763" defTabSz="554038" eaLnBrk="0" hangingPunct="0">
              <a:spcBef>
                <a:spcPts val="4200"/>
              </a:spcBef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Baskerville" panose="02020502070401020303" pitchFamily="18" charset="0"/>
                <a:sym typeface="Baskerville" panose="02020502070401020303" pitchFamily="18" charset="0"/>
              </a:defRPr>
            </a:lvl1pPr>
            <a:lvl2pPr marL="1066800" indent="-533400" defTabSz="554038" eaLnBrk="0" hangingPunct="0">
              <a:spcBef>
                <a:spcPts val="4200"/>
              </a:spcBef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Baskerville" panose="02020502070401020303" pitchFamily="18" charset="0"/>
                <a:sym typeface="Baskerville" panose="02020502070401020303" pitchFamily="18" charset="0"/>
              </a:defRPr>
            </a:lvl2pPr>
            <a:lvl3pPr marL="1600200" indent="-533400" defTabSz="554038" eaLnBrk="0" hangingPunct="0">
              <a:spcBef>
                <a:spcPts val="4200"/>
              </a:spcBef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Baskerville" panose="02020502070401020303" pitchFamily="18" charset="0"/>
                <a:sym typeface="Baskerville" panose="02020502070401020303" pitchFamily="18" charset="0"/>
              </a:defRPr>
            </a:lvl3pPr>
            <a:lvl4pPr marL="2133600" indent="-533400" defTabSz="554038" eaLnBrk="0" hangingPunct="0">
              <a:spcBef>
                <a:spcPts val="4200"/>
              </a:spcBef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Baskerville" panose="02020502070401020303" pitchFamily="18" charset="0"/>
                <a:sym typeface="Baskerville" panose="02020502070401020303" pitchFamily="18" charset="0"/>
              </a:defRPr>
            </a:lvl4pPr>
            <a:lvl5pPr marL="2667000" indent="-533400" defTabSz="554038" eaLnBrk="0" hangingPunct="0">
              <a:spcBef>
                <a:spcPts val="4200"/>
              </a:spcBef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Baskerville" panose="02020502070401020303" pitchFamily="18" charset="0"/>
                <a:sym typeface="Baskerville" panose="02020502070401020303" pitchFamily="18" charset="0"/>
              </a:defRPr>
            </a:lvl5pPr>
            <a:lvl6pPr marL="3124200" indent="-533400" defTabSz="554038" eaLnBrk="0" fontAlgn="base" hangingPunct="0">
              <a:spcBef>
                <a:spcPts val="4200"/>
              </a:spcBef>
              <a:spcAft>
                <a:spcPct val="0"/>
              </a:spcAft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Baskerville" panose="02020502070401020303" pitchFamily="18" charset="0"/>
                <a:sym typeface="Baskerville" panose="02020502070401020303" pitchFamily="18" charset="0"/>
              </a:defRPr>
            </a:lvl6pPr>
            <a:lvl7pPr marL="3581400" indent="-533400" defTabSz="554038" eaLnBrk="0" fontAlgn="base" hangingPunct="0">
              <a:spcBef>
                <a:spcPts val="4200"/>
              </a:spcBef>
              <a:spcAft>
                <a:spcPct val="0"/>
              </a:spcAft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Baskerville" panose="02020502070401020303" pitchFamily="18" charset="0"/>
                <a:sym typeface="Baskerville" panose="02020502070401020303" pitchFamily="18" charset="0"/>
              </a:defRPr>
            </a:lvl7pPr>
            <a:lvl8pPr marL="4038600" indent="-533400" defTabSz="554038" eaLnBrk="0" fontAlgn="base" hangingPunct="0">
              <a:spcBef>
                <a:spcPts val="4200"/>
              </a:spcBef>
              <a:spcAft>
                <a:spcPct val="0"/>
              </a:spcAft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Baskerville" panose="02020502070401020303" pitchFamily="18" charset="0"/>
                <a:sym typeface="Baskerville" panose="02020502070401020303" pitchFamily="18" charset="0"/>
              </a:defRPr>
            </a:lvl8pPr>
            <a:lvl9pPr marL="4495800" indent="-533400" defTabSz="554038" eaLnBrk="0" fontAlgn="base" hangingPunct="0">
              <a:spcBef>
                <a:spcPts val="4200"/>
              </a:spcBef>
              <a:spcAft>
                <a:spcPct val="0"/>
              </a:spcAft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Baskerville" panose="02020502070401020303" pitchFamily="18" charset="0"/>
                <a:sym typeface="Baskerville" panose="02020502070401020303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Tx/>
              <a:buFontTx/>
              <a:buNone/>
            </a:pPr>
            <a:r>
              <a:rPr lang="sk-SK" altLang="sk-SK" sz="4000"/>
              <a:t>Mannheim 1903 – aktivita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SzTx/>
              <a:buFontTx/>
              <a:buNone/>
            </a:pPr>
            <a:r>
              <a:rPr lang="sk-SK" altLang="sk-SK" sz="4000"/>
              <a:t>v oblasti vzdelávania,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SzTx/>
              <a:buFontTx/>
              <a:buNone/>
            </a:pPr>
            <a:r>
              <a:rPr lang="sk-SK" altLang="sk-SK" sz="4000"/>
              <a:t>popularizácie, sprostredkovanie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SzTx/>
              <a:buFontTx/>
              <a:buNone/>
            </a:pPr>
            <a:r>
              <a:rPr lang="sk-SK" altLang="sk-SK" sz="4000"/>
              <a:t>exponátu...</a:t>
            </a:r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>
            <a:extLst>
              <a:ext uri="{FF2B5EF4-FFF2-40B4-BE49-F238E27FC236}">
                <a16:creationId xmlns:a16="http://schemas.microsoft.com/office/drawing/2014/main" id="{AEF2B385-C4C7-37AD-6499-DF32FF6C7C0F}"/>
              </a:ext>
            </a:extLst>
          </p:cNvPr>
          <p:cNvSpPr txBox="1"/>
          <p:nvPr/>
        </p:nvSpPr>
        <p:spPr>
          <a:xfrm>
            <a:off x="1265238" y="312738"/>
            <a:ext cx="10583862" cy="157956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algn="ctr" eaLnBrk="0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sk-SK" altLang="sk-SK" sz="4800" kern="0" dirty="0">
                <a:latin typeface="Baskerville"/>
                <a:ea typeface="Baskerville"/>
                <a:cs typeface="Baskerville"/>
                <a:sym typeface="Baskerville"/>
              </a:rPr>
              <a:t>Múzeum, múzejné prostredie, </a:t>
            </a:r>
          </a:p>
          <a:p>
            <a:pPr algn="ctr" eaLnBrk="0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sk-SK" altLang="sk-SK" sz="4800" kern="0" dirty="0">
                <a:latin typeface="Baskerville"/>
                <a:ea typeface="Baskerville"/>
                <a:cs typeface="Baskerville"/>
                <a:sym typeface="Baskerville"/>
              </a:rPr>
              <a:t>múzejná kultúra</a:t>
            </a:r>
            <a:endParaRPr lang="sk-SK" sz="4800" dirty="0">
              <a:latin typeface="+mn-lt"/>
              <a:ea typeface="+mn-ea"/>
              <a:cs typeface="+mn-cs"/>
              <a:sym typeface="Baskerville"/>
            </a:endParaRPr>
          </a:p>
        </p:txBody>
      </p:sp>
      <p:sp>
        <p:nvSpPr>
          <p:cNvPr id="15363" name="Shape 44">
            <a:extLst>
              <a:ext uri="{FF2B5EF4-FFF2-40B4-BE49-F238E27FC236}">
                <a16:creationId xmlns:a16="http://schemas.microsoft.com/office/drawing/2014/main" id="{9EC9CA94-48B8-77A1-C498-98A50864000C}"/>
              </a:ext>
            </a:extLst>
          </p:cNvPr>
          <p:cNvSpPr txBox="1">
            <a:spLocks/>
          </p:cNvSpPr>
          <p:nvPr/>
        </p:nvSpPr>
        <p:spPr bwMode="auto">
          <a:xfrm>
            <a:off x="474663" y="2319338"/>
            <a:ext cx="11869737" cy="743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385763" indent="-385763" defTabSz="554038" eaLnBrk="0" hangingPunct="0">
              <a:spcBef>
                <a:spcPts val="4200"/>
              </a:spcBef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Baskerville" panose="02020502070401020303" pitchFamily="18" charset="0"/>
                <a:sym typeface="Baskerville" panose="02020502070401020303" pitchFamily="18" charset="0"/>
              </a:defRPr>
            </a:lvl1pPr>
            <a:lvl2pPr marL="1066800" indent="-533400" defTabSz="554038" eaLnBrk="0" hangingPunct="0">
              <a:spcBef>
                <a:spcPts val="4200"/>
              </a:spcBef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Baskerville" panose="02020502070401020303" pitchFamily="18" charset="0"/>
                <a:sym typeface="Baskerville" panose="02020502070401020303" pitchFamily="18" charset="0"/>
              </a:defRPr>
            </a:lvl2pPr>
            <a:lvl3pPr marL="1600200" indent="-533400" defTabSz="554038" eaLnBrk="0" hangingPunct="0">
              <a:spcBef>
                <a:spcPts val="4200"/>
              </a:spcBef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Baskerville" panose="02020502070401020303" pitchFamily="18" charset="0"/>
                <a:sym typeface="Baskerville" panose="02020502070401020303" pitchFamily="18" charset="0"/>
              </a:defRPr>
            </a:lvl3pPr>
            <a:lvl4pPr marL="2133600" indent="-533400" defTabSz="554038" eaLnBrk="0" hangingPunct="0">
              <a:spcBef>
                <a:spcPts val="4200"/>
              </a:spcBef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Baskerville" panose="02020502070401020303" pitchFamily="18" charset="0"/>
                <a:sym typeface="Baskerville" panose="02020502070401020303" pitchFamily="18" charset="0"/>
              </a:defRPr>
            </a:lvl4pPr>
            <a:lvl5pPr marL="2667000" indent="-533400" defTabSz="554038" eaLnBrk="0" hangingPunct="0">
              <a:spcBef>
                <a:spcPts val="4200"/>
              </a:spcBef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Baskerville" panose="02020502070401020303" pitchFamily="18" charset="0"/>
                <a:sym typeface="Baskerville" panose="02020502070401020303" pitchFamily="18" charset="0"/>
              </a:defRPr>
            </a:lvl5pPr>
            <a:lvl6pPr marL="3124200" indent="-533400" defTabSz="554038" eaLnBrk="0" fontAlgn="base" hangingPunct="0">
              <a:spcBef>
                <a:spcPts val="4200"/>
              </a:spcBef>
              <a:spcAft>
                <a:spcPct val="0"/>
              </a:spcAft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Baskerville" panose="02020502070401020303" pitchFamily="18" charset="0"/>
                <a:sym typeface="Baskerville" panose="02020502070401020303" pitchFamily="18" charset="0"/>
              </a:defRPr>
            </a:lvl6pPr>
            <a:lvl7pPr marL="3581400" indent="-533400" defTabSz="554038" eaLnBrk="0" fontAlgn="base" hangingPunct="0">
              <a:spcBef>
                <a:spcPts val="4200"/>
              </a:spcBef>
              <a:spcAft>
                <a:spcPct val="0"/>
              </a:spcAft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Baskerville" panose="02020502070401020303" pitchFamily="18" charset="0"/>
                <a:sym typeface="Baskerville" panose="02020502070401020303" pitchFamily="18" charset="0"/>
              </a:defRPr>
            </a:lvl7pPr>
            <a:lvl8pPr marL="4038600" indent="-533400" defTabSz="554038" eaLnBrk="0" fontAlgn="base" hangingPunct="0">
              <a:spcBef>
                <a:spcPts val="4200"/>
              </a:spcBef>
              <a:spcAft>
                <a:spcPct val="0"/>
              </a:spcAft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Baskerville" panose="02020502070401020303" pitchFamily="18" charset="0"/>
                <a:sym typeface="Baskerville" panose="02020502070401020303" pitchFamily="18" charset="0"/>
              </a:defRPr>
            </a:lvl8pPr>
            <a:lvl9pPr marL="4495800" indent="-533400" defTabSz="554038" eaLnBrk="0" fontAlgn="base" hangingPunct="0">
              <a:spcBef>
                <a:spcPts val="4200"/>
              </a:spcBef>
              <a:spcAft>
                <a:spcPct val="0"/>
              </a:spcAft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Baskerville" panose="02020502070401020303" pitchFamily="18" charset="0"/>
                <a:sym typeface="Baskerville" panose="02020502070401020303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sk-SK" altLang="sk-SK" sz="4000"/>
              <a:t>„user-friendly“ – prispôsobenie sa potrebám návštevníka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sk-SK" altLang="sk-SK" sz="4000"/>
              <a:t>prispôsobenie sa, konkurencia vo voľnočasových aktivitách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sk-SK" altLang="sk-SK" sz="4000"/>
              <a:t>snaha osloviť návštevníka a zaujať ho ponukou výstav a sprievodných podujatí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sk-SK" altLang="sk-SK" sz="4000"/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>
            <a:extLst>
              <a:ext uri="{FF2B5EF4-FFF2-40B4-BE49-F238E27FC236}">
                <a16:creationId xmlns:a16="http://schemas.microsoft.com/office/drawing/2014/main" id="{9018567E-5990-0E3F-B2F1-6C51BD5A71AA}"/>
              </a:ext>
            </a:extLst>
          </p:cNvPr>
          <p:cNvSpPr txBox="1"/>
          <p:nvPr/>
        </p:nvSpPr>
        <p:spPr>
          <a:xfrm>
            <a:off x="1265238" y="681038"/>
            <a:ext cx="10583862" cy="8413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algn="ctr" eaLnBrk="0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sk-SK" altLang="sk-SK" sz="4800" kern="0" dirty="0">
                <a:latin typeface="Baskerville"/>
                <a:ea typeface="Baskerville"/>
                <a:cs typeface="Baskerville"/>
                <a:sym typeface="Baskerville"/>
              </a:rPr>
              <a:t>Terminológia</a:t>
            </a:r>
            <a:endParaRPr lang="sk-SK" sz="4800" dirty="0">
              <a:latin typeface="+mn-lt"/>
              <a:ea typeface="+mn-ea"/>
              <a:cs typeface="+mn-cs"/>
              <a:sym typeface="Baskerville"/>
            </a:endParaRPr>
          </a:p>
        </p:txBody>
      </p:sp>
      <p:sp>
        <p:nvSpPr>
          <p:cNvPr id="16387" name="Shape 44">
            <a:extLst>
              <a:ext uri="{FF2B5EF4-FFF2-40B4-BE49-F238E27FC236}">
                <a16:creationId xmlns:a16="http://schemas.microsoft.com/office/drawing/2014/main" id="{F7EDA6D8-B4FF-38B5-28D3-158DE3AA8C14}"/>
              </a:ext>
            </a:extLst>
          </p:cNvPr>
          <p:cNvSpPr txBox="1">
            <a:spLocks/>
          </p:cNvSpPr>
          <p:nvPr/>
        </p:nvSpPr>
        <p:spPr bwMode="auto">
          <a:xfrm>
            <a:off x="474663" y="1743075"/>
            <a:ext cx="11869737" cy="743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385763" indent="-385763" defTabSz="554038" eaLnBrk="0" hangingPunct="0">
              <a:spcBef>
                <a:spcPts val="4200"/>
              </a:spcBef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Baskerville" panose="02020502070401020303" pitchFamily="18" charset="0"/>
                <a:sym typeface="Baskerville" panose="02020502070401020303" pitchFamily="18" charset="0"/>
              </a:defRPr>
            </a:lvl1pPr>
            <a:lvl2pPr marL="1066800" indent="-533400" defTabSz="554038" eaLnBrk="0" hangingPunct="0">
              <a:spcBef>
                <a:spcPts val="4200"/>
              </a:spcBef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Baskerville" panose="02020502070401020303" pitchFamily="18" charset="0"/>
                <a:sym typeface="Baskerville" panose="02020502070401020303" pitchFamily="18" charset="0"/>
              </a:defRPr>
            </a:lvl2pPr>
            <a:lvl3pPr marL="1600200" indent="-533400" defTabSz="554038" eaLnBrk="0" hangingPunct="0">
              <a:spcBef>
                <a:spcPts val="4200"/>
              </a:spcBef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Baskerville" panose="02020502070401020303" pitchFamily="18" charset="0"/>
                <a:sym typeface="Baskerville" panose="02020502070401020303" pitchFamily="18" charset="0"/>
              </a:defRPr>
            </a:lvl3pPr>
            <a:lvl4pPr marL="2133600" indent="-533400" defTabSz="554038" eaLnBrk="0" hangingPunct="0">
              <a:spcBef>
                <a:spcPts val="4200"/>
              </a:spcBef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Baskerville" panose="02020502070401020303" pitchFamily="18" charset="0"/>
                <a:sym typeface="Baskerville" panose="02020502070401020303" pitchFamily="18" charset="0"/>
              </a:defRPr>
            </a:lvl4pPr>
            <a:lvl5pPr marL="2667000" indent="-533400" defTabSz="554038" eaLnBrk="0" hangingPunct="0">
              <a:spcBef>
                <a:spcPts val="4200"/>
              </a:spcBef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Baskerville" panose="02020502070401020303" pitchFamily="18" charset="0"/>
                <a:sym typeface="Baskerville" panose="02020502070401020303" pitchFamily="18" charset="0"/>
              </a:defRPr>
            </a:lvl5pPr>
            <a:lvl6pPr marL="3124200" indent="-533400" defTabSz="554038" eaLnBrk="0" fontAlgn="base" hangingPunct="0">
              <a:spcBef>
                <a:spcPts val="4200"/>
              </a:spcBef>
              <a:spcAft>
                <a:spcPct val="0"/>
              </a:spcAft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Baskerville" panose="02020502070401020303" pitchFamily="18" charset="0"/>
                <a:sym typeface="Baskerville" panose="02020502070401020303" pitchFamily="18" charset="0"/>
              </a:defRPr>
            </a:lvl6pPr>
            <a:lvl7pPr marL="3581400" indent="-533400" defTabSz="554038" eaLnBrk="0" fontAlgn="base" hangingPunct="0">
              <a:spcBef>
                <a:spcPts val="4200"/>
              </a:spcBef>
              <a:spcAft>
                <a:spcPct val="0"/>
              </a:spcAft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Baskerville" panose="02020502070401020303" pitchFamily="18" charset="0"/>
                <a:sym typeface="Baskerville" panose="02020502070401020303" pitchFamily="18" charset="0"/>
              </a:defRPr>
            </a:lvl7pPr>
            <a:lvl8pPr marL="4038600" indent="-533400" defTabSz="554038" eaLnBrk="0" fontAlgn="base" hangingPunct="0">
              <a:spcBef>
                <a:spcPts val="4200"/>
              </a:spcBef>
              <a:spcAft>
                <a:spcPct val="0"/>
              </a:spcAft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Baskerville" panose="02020502070401020303" pitchFamily="18" charset="0"/>
                <a:sym typeface="Baskerville" panose="02020502070401020303" pitchFamily="18" charset="0"/>
              </a:defRPr>
            </a:lvl8pPr>
            <a:lvl9pPr marL="4495800" indent="-533400" defTabSz="554038" eaLnBrk="0" fontAlgn="base" hangingPunct="0">
              <a:spcBef>
                <a:spcPts val="4200"/>
              </a:spcBef>
              <a:spcAft>
                <a:spcPct val="0"/>
              </a:spcAft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Baskerville" panose="02020502070401020303" pitchFamily="18" charset="0"/>
                <a:sym typeface="Baskerville" panose="02020502070401020303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sk-SK" altLang="sk-SK" sz="4000" b="1"/>
              <a:t>Výstava</a:t>
            </a:r>
            <a:r>
              <a:rPr lang="sk-SK" altLang="sk-SK" sz="4000"/>
              <a:t> – krátkodobejšia (mesiace), múzejná výstava a výstava v múzeu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sk-SK" altLang="sk-SK" sz="4000" b="1"/>
              <a:t>Expozícia </a:t>
            </a:r>
            <a:r>
              <a:rPr lang="sk-SK" altLang="sk-SK" sz="4000"/>
              <a:t>– komunikuje jadro tezauru, dlhodobá (roky), prináša explikáciu skutočnosti, stojí na autentických predmetoch, kompendiálny charakter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sk-SK" altLang="sk-SK" sz="4000" b="1"/>
              <a:t>Komunikácia</a:t>
            </a:r>
            <a:r>
              <a:rPr lang="sk-SK" altLang="sk-SK" sz="4000"/>
              <a:t> - prenos informácií zo strany expedienta k recipientovi prostredníctvom média – </a:t>
            </a:r>
            <a:r>
              <a:rPr lang="sk-SK" altLang="sk-SK" sz="4000" b="1"/>
              <a:t>komunikačný efekt</a:t>
            </a:r>
          </a:p>
        </p:txBody>
      </p:sp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>
            <a:extLst>
              <a:ext uri="{FF2B5EF4-FFF2-40B4-BE49-F238E27FC236}">
                <a16:creationId xmlns:a16="http://schemas.microsoft.com/office/drawing/2014/main" id="{18A258B5-652F-8AA8-C2F4-101567FBCBC3}"/>
              </a:ext>
            </a:extLst>
          </p:cNvPr>
          <p:cNvSpPr txBox="1"/>
          <p:nvPr/>
        </p:nvSpPr>
        <p:spPr>
          <a:xfrm>
            <a:off x="1265238" y="681038"/>
            <a:ext cx="10583862" cy="8413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algn="ctr" eaLnBrk="0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sk-SK" altLang="sk-SK" sz="4800" kern="0" dirty="0">
                <a:latin typeface="Baskerville"/>
                <a:ea typeface="Baskerville"/>
                <a:cs typeface="Baskerville"/>
                <a:sym typeface="Baskerville"/>
              </a:rPr>
              <a:t>Terminológia</a:t>
            </a:r>
            <a:endParaRPr lang="sk-SK" sz="4800" dirty="0">
              <a:latin typeface="+mn-lt"/>
              <a:ea typeface="+mn-ea"/>
              <a:cs typeface="+mn-cs"/>
              <a:sym typeface="Baskerville"/>
            </a:endParaRPr>
          </a:p>
        </p:txBody>
      </p:sp>
      <p:sp>
        <p:nvSpPr>
          <p:cNvPr id="17411" name="Shape 44">
            <a:extLst>
              <a:ext uri="{FF2B5EF4-FFF2-40B4-BE49-F238E27FC236}">
                <a16:creationId xmlns:a16="http://schemas.microsoft.com/office/drawing/2014/main" id="{DC7AEA79-20FB-DCC2-4507-47ECD719AEEE}"/>
              </a:ext>
            </a:extLst>
          </p:cNvPr>
          <p:cNvSpPr txBox="1">
            <a:spLocks/>
          </p:cNvSpPr>
          <p:nvPr/>
        </p:nvSpPr>
        <p:spPr bwMode="auto">
          <a:xfrm>
            <a:off x="474663" y="1743075"/>
            <a:ext cx="11869737" cy="743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385763" indent="-385763" defTabSz="554038" eaLnBrk="0" hangingPunct="0">
              <a:spcBef>
                <a:spcPts val="4200"/>
              </a:spcBef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Baskerville" panose="02020502070401020303" pitchFamily="18" charset="0"/>
                <a:sym typeface="Baskerville" panose="02020502070401020303" pitchFamily="18" charset="0"/>
              </a:defRPr>
            </a:lvl1pPr>
            <a:lvl2pPr marL="1066800" indent="-533400" defTabSz="554038" eaLnBrk="0" hangingPunct="0">
              <a:spcBef>
                <a:spcPts val="4200"/>
              </a:spcBef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Baskerville" panose="02020502070401020303" pitchFamily="18" charset="0"/>
                <a:sym typeface="Baskerville" panose="02020502070401020303" pitchFamily="18" charset="0"/>
              </a:defRPr>
            </a:lvl2pPr>
            <a:lvl3pPr marL="1600200" indent="-533400" defTabSz="554038" eaLnBrk="0" hangingPunct="0">
              <a:spcBef>
                <a:spcPts val="4200"/>
              </a:spcBef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Baskerville" panose="02020502070401020303" pitchFamily="18" charset="0"/>
                <a:sym typeface="Baskerville" panose="02020502070401020303" pitchFamily="18" charset="0"/>
              </a:defRPr>
            </a:lvl3pPr>
            <a:lvl4pPr marL="2133600" indent="-533400" defTabSz="554038" eaLnBrk="0" hangingPunct="0">
              <a:spcBef>
                <a:spcPts val="4200"/>
              </a:spcBef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Baskerville" panose="02020502070401020303" pitchFamily="18" charset="0"/>
                <a:sym typeface="Baskerville" panose="02020502070401020303" pitchFamily="18" charset="0"/>
              </a:defRPr>
            </a:lvl4pPr>
            <a:lvl5pPr marL="2667000" indent="-533400" defTabSz="554038" eaLnBrk="0" hangingPunct="0">
              <a:spcBef>
                <a:spcPts val="4200"/>
              </a:spcBef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Baskerville" panose="02020502070401020303" pitchFamily="18" charset="0"/>
                <a:sym typeface="Baskerville" panose="02020502070401020303" pitchFamily="18" charset="0"/>
              </a:defRPr>
            </a:lvl5pPr>
            <a:lvl6pPr marL="3124200" indent="-533400" defTabSz="554038" eaLnBrk="0" fontAlgn="base" hangingPunct="0">
              <a:spcBef>
                <a:spcPts val="4200"/>
              </a:spcBef>
              <a:spcAft>
                <a:spcPct val="0"/>
              </a:spcAft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Baskerville" panose="02020502070401020303" pitchFamily="18" charset="0"/>
                <a:sym typeface="Baskerville" panose="02020502070401020303" pitchFamily="18" charset="0"/>
              </a:defRPr>
            </a:lvl6pPr>
            <a:lvl7pPr marL="3581400" indent="-533400" defTabSz="554038" eaLnBrk="0" fontAlgn="base" hangingPunct="0">
              <a:spcBef>
                <a:spcPts val="4200"/>
              </a:spcBef>
              <a:spcAft>
                <a:spcPct val="0"/>
              </a:spcAft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Baskerville" panose="02020502070401020303" pitchFamily="18" charset="0"/>
                <a:sym typeface="Baskerville" panose="02020502070401020303" pitchFamily="18" charset="0"/>
              </a:defRPr>
            </a:lvl7pPr>
            <a:lvl8pPr marL="4038600" indent="-533400" defTabSz="554038" eaLnBrk="0" fontAlgn="base" hangingPunct="0">
              <a:spcBef>
                <a:spcPts val="4200"/>
              </a:spcBef>
              <a:spcAft>
                <a:spcPct val="0"/>
              </a:spcAft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Baskerville" panose="02020502070401020303" pitchFamily="18" charset="0"/>
                <a:sym typeface="Baskerville" panose="02020502070401020303" pitchFamily="18" charset="0"/>
              </a:defRPr>
            </a:lvl8pPr>
            <a:lvl9pPr marL="4495800" indent="-533400" defTabSz="554038" eaLnBrk="0" fontAlgn="base" hangingPunct="0">
              <a:spcBef>
                <a:spcPts val="4200"/>
              </a:spcBef>
              <a:spcAft>
                <a:spcPct val="0"/>
              </a:spcAft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Baskerville" panose="02020502070401020303" pitchFamily="18" charset="0"/>
                <a:sym typeface="Baskerville" panose="02020502070401020303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sk-SK" altLang="sk-SK" sz="4000" b="1"/>
              <a:t>Múzejná prezentácia </a:t>
            </a:r>
            <a:r>
              <a:rPr lang="sk-SK" altLang="sk-SK" sz="4000"/>
              <a:t>(múzejná výstava – výstava v múzeu)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sk-SK" altLang="sk-SK" sz="4000" b="1"/>
              <a:t>Exhibition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sk-SK" altLang="sk-SK" sz="4000" b="1"/>
              <a:t>Exhibit(s)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sk-SK" altLang="sk-SK" sz="4000" b="1"/>
              <a:t>Display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sk-SK" altLang="sk-SK" sz="4000" b="1"/>
              <a:t>Exhibition design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sk-SK" altLang="sk-SK" sz="4000" b="1"/>
              <a:t>Exhibit display – </a:t>
            </a:r>
            <a:r>
              <a:rPr lang="sk-SK" altLang="sk-SK" sz="4000"/>
              <a:t>čiastočné vystavenie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sk-SK" altLang="sk-SK" sz="4000" b="1"/>
              <a:t>Presentation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sk-SK" altLang="sk-SK" sz="4000" b="1"/>
              <a:t>Cyber (virtual/digital) exhibition</a:t>
            </a:r>
          </a:p>
        </p:txBody>
      </p:sp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>
            <a:extLst>
              <a:ext uri="{FF2B5EF4-FFF2-40B4-BE49-F238E27FC236}">
                <a16:creationId xmlns:a16="http://schemas.microsoft.com/office/drawing/2014/main" id="{A9B30990-2B32-B4BE-C90D-5104B30A9B42}"/>
              </a:ext>
            </a:extLst>
          </p:cNvPr>
          <p:cNvSpPr txBox="1"/>
          <p:nvPr/>
        </p:nvSpPr>
        <p:spPr>
          <a:xfrm>
            <a:off x="1265238" y="681038"/>
            <a:ext cx="10583862" cy="8413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algn="ctr" eaLnBrk="0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sk-SK" altLang="sk-SK" sz="4800" kern="0" dirty="0">
                <a:latin typeface="Baskerville"/>
                <a:ea typeface="Baskerville"/>
                <a:cs typeface="Baskerville"/>
                <a:sym typeface="Baskerville"/>
              </a:rPr>
              <a:t>Odporúčaná literatúra</a:t>
            </a:r>
            <a:endParaRPr lang="sk-SK" sz="4800" dirty="0">
              <a:latin typeface="+mn-lt"/>
              <a:ea typeface="+mn-ea"/>
              <a:cs typeface="+mn-cs"/>
              <a:sym typeface="Baskerville"/>
            </a:endParaRPr>
          </a:p>
        </p:txBody>
      </p:sp>
      <p:sp>
        <p:nvSpPr>
          <p:cNvPr id="18435" name="Shape 44">
            <a:extLst>
              <a:ext uri="{FF2B5EF4-FFF2-40B4-BE49-F238E27FC236}">
                <a16:creationId xmlns:a16="http://schemas.microsoft.com/office/drawing/2014/main" id="{DD626EE5-C534-BC41-F1A8-C6E67121D178}"/>
              </a:ext>
            </a:extLst>
          </p:cNvPr>
          <p:cNvSpPr txBox="1">
            <a:spLocks/>
          </p:cNvSpPr>
          <p:nvPr/>
        </p:nvSpPr>
        <p:spPr bwMode="auto">
          <a:xfrm>
            <a:off x="622300" y="1522413"/>
            <a:ext cx="11869738" cy="743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385763" indent="-385763" defTabSz="554038" eaLnBrk="0" hangingPunct="0">
              <a:spcBef>
                <a:spcPts val="4200"/>
              </a:spcBef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Baskerville" panose="02020502070401020303" pitchFamily="18" charset="0"/>
                <a:sym typeface="Baskerville" panose="02020502070401020303" pitchFamily="18" charset="0"/>
              </a:defRPr>
            </a:lvl1pPr>
            <a:lvl2pPr marL="1066800" indent="-533400" defTabSz="554038" eaLnBrk="0" hangingPunct="0">
              <a:spcBef>
                <a:spcPts val="4200"/>
              </a:spcBef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Baskerville" panose="02020502070401020303" pitchFamily="18" charset="0"/>
                <a:sym typeface="Baskerville" panose="02020502070401020303" pitchFamily="18" charset="0"/>
              </a:defRPr>
            </a:lvl2pPr>
            <a:lvl3pPr marL="1600200" indent="-533400" defTabSz="554038" eaLnBrk="0" hangingPunct="0">
              <a:spcBef>
                <a:spcPts val="4200"/>
              </a:spcBef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Baskerville" panose="02020502070401020303" pitchFamily="18" charset="0"/>
                <a:sym typeface="Baskerville" panose="02020502070401020303" pitchFamily="18" charset="0"/>
              </a:defRPr>
            </a:lvl3pPr>
            <a:lvl4pPr marL="2133600" indent="-533400" defTabSz="554038" eaLnBrk="0" hangingPunct="0">
              <a:spcBef>
                <a:spcPts val="4200"/>
              </a:spcBef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Baskerville" panose="02020502070401020303" pitchFamily="18" charset="0"/>
                <a:sym typeface="Baskerville" panose="02020502070401020303" pitchFamily="18" charset="0"/>
              </a:defRPr>
            </a:lvl4pPr>
            <a:lvl5pPr marL="2667000" indent="-533400" defTabSz="554038" eaLnBrk="0" hangingPunct="0">
              <a:spcBef>
                <a:spcPts val="4200"/>
              </a:spcBef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Baskerville" panose="02020502070401020303" pitchFamily="18" charset="0"/>
                <a:sym typeface="Baskerville" panose="02020502070401020303" pitchFamily="18" charset="0"/>
              </a:defRPr>
            </a:lvl5pPr>
            <a:lvl6pPr marL="3124200" indent="-533400" defTabSz="554038" eaLnBrk="0" fontAlgn="base" hangingPunct="0">
              <a:spcBef>
                <a:spcPts val="4200"/>
              </a:spcBef>
              <a:spcAft>
                <a:spcPct val="0"/>
              </a:spcAft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Baskerville" panose="02020502070401020303" pitchFamily="18" charset="0"/>
                <a:sym typeface="Baskerville" panose="02020502070401020303" pitchFamily="18" charset="0"/>
              </a:defRPr>
            </a:lvl6pPr>
            <a:lvl7pPr marL="3581400" indent="-533400" defTabSz="554038" eaLnBrk="0" fontAlgn="base" hangingPunct="0">
              <a:spcBef>
                <a:spcPts val="4200"/>
              </a:spcBef>
              <a:spcAft>
                <a:spcPct val="0"/>
              </a:spcAft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Baskerville" panose="02020502070401020303" pitchFamily="18" charset="0"/>
                <a:sym typeface="Baskerville" panose="02020502070401020303" pitchFamily="18" charset="0"/>
              </a:defRPr>
            </a:lvl7pPr>
            <a:lvl8pPr marL="4038600" indent="-533400" defTabSz="554038" eaLnBrk="0" fontAlgn="base" hangingPunct="0">
              <a:spcBef>
                <a:spcPts val="4200"/>
              </a:spcBef>
              <a:spcAft>
                <a:spcPct val="0"/>
              </a:spcAft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Baskerville" panose="02020502070401020303" pitchFamily="18" charset="0"/>
                <a:sym typeface="Baskerville" panose="02020502070401020303" pitchFamily="18" charset="0"/>
              </a:defRPr>
            </a:lvl8pPr>
            <a:lvl9pPr marL="4495800" indent="-533400" defTabSz="554038" eaLnBrk="0" fontAlgn="base" hangingPunct="0">
              <a:spcBef>
                <a:spcPts val="4200"/>
              </a:spcBef>
              <a:spcAft>
                <a:spcPct val="0"/>
              </a:spcAft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Baskerville" panose="02020502070401020303" pitchFamily="18" charset="0"/>
                <a:sym typeface="Baskerville" panose="02020502070401020303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sk-SK" altLang="sk-SK" sz="4000"/>
              <a:t>staršie práce K. Čermák, F. Macháček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sk-SK" altLang="sk-SK" sz="4000"/>
              <a:t>Jiří Neústupný: </a:t>
            </a:r>
            <a:r>
              <a:rPr lang="sk-SK" altLang="sk-SK" sz="4000" i="1"/>
              <a:t>Otázky dnešního muzejnictví </a:t>
            </a:r>
            <a:r>
              <a:rPr lang="sk-SK" altLang="sk-SK" sz="4000"/>
              <a:t>(1950)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sk-SK" altLang="sk-SK" sz="4000"/>
              <a:t>Josef Beneš: </a:t>
            </a:r>
            <a:r>
              <a:rPr lang="sk-SK" altLang="sk-SK" sz="4000" i="1"/>
              <a:t>Muzejní prezentace</a:t>
            </a:r>
            <a:r>
              <a:rPr lang="sk-SK" altLang="sk-SK" sz="4000"/>
              <a:t> (1981)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sk-SK" altLang="sk-SK" sz="4000"/>
              <a:t>Petra Šobáňová: </a:t>
            </a:r>
            <a:r>
              <a:rPr lang="sk-SK" altLang="sk-SK" sz="4000" i="1"/>
              <a:t>Muzejní expozice jako edukační médium</a:t>
            </a:r>
            <a:r>
              <a:rPr lang="sk-SK" altLang="sk-SK" sz="4000"/>
              <a:t> 1 a 2 (2014)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sk-SK" altLang="sk-SK" sz="4000"/>
              <a:t>Jan Dolák: </a:t>
            </a:r>
            <a:r>
              <a:rPr lang="sk-SK" altLang="sk-SK" sz="4000" i="1"/>
              <a:t>Muzeum a prezentace </a:t>
            </a:r>
            <a:r>
              <a:rPr lang="sk-SK" altLang="sk-SK" sz="4000"/>
              <a:t>(2015)</a:t>
            </a:r>
            <a:endParaRPr lang="sk-SK" altLang="sk-SK" sz="4000" i="1"/>
          </a:p>
        </p:txBody>
      </p:sp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>
            <a:extLst>
              <a:ext uri="{FF2B5EF4-FFF2-40B4-BE49-F238E27FC236}">
                <a16:creationId xmlns:a16="http://schemas.microsoft.com/office/drawing/2014/main" id="{07BC4326-A42C-F8FB-D97F-6648E51CFEC8}"/>
              </a:ext>
            </a:extLst>
          </p:cNvPr>
          <p:cNvSpPr txBox="1"/>
          <p:nvPr/>
        </p:nvSpPr>
        <p:spPr>
          <a:xfrm>
            <a:off x="1265238" y="681038"/>
            <a:ext cx="10583862" cy="8413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algn="ctr" eaLnBrk="0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sk-SK" altLang="sk-SK" sz="4800" kern="0" dirty="0">
                <a:latin typeface="Baskerville"/>
                <a:ea typeface="Baskerville"/>
                <a:cs typeface="Baskerville"/>
                <a:sym typeface="Baskerville"/>
              </a:rPr>
              <a:t>Odporúčaná literatúra</a:t>
            </a:r>
            <a:endParaRPr lang="sk-SK" sz="4800" dirty="0">
              <a:latin typeface="+mn-lt"/>
              <a:ea typeface="+mn-ea"/>
              <a:cs typeface="+mn-cs"/>
              <a:sym typeface="Baskerville"/>
            </a:endParaRPr>
          </a:p>
        </p:txBody>
      </p:sp>
      <p:sp>
        <p:nvSpPr>
          <p:cNvPr id="19459" name="Shape 44">
            <a:extLst>
              <a:ext uri="{FF2B5EF4-FFF2-40B4-BE49-F238E27FC236}">
                <a16:creationId xmlns:a16="http://schemas.microsoft.com/office/drawing/2014/main" id="{4FA5240F-35E2-CC66-7666-6167975D6322}"/>
              </a:ext>
            </a:extLst>
          </p:cNvPr>
          <p:cNvSpPr txBox="1">
            <a:spLocks/>
          </p:cNvSpPr>
          <p:nvPr/>
        </p:nvSpPr>
        <p:spPr bwMode="auto">
          <a:xfrm>
            <a:off x="622300" y="1522413"/>
            <a:ext cx="11869738" cy="743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385763" indent="-385763" defTabSz="554038" eaLnBrk="0" hangingPunct="0">
              <a:spcBef>
                <a:spcPts val="4200"/>
              </a:spcBef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Baskerville" panose="02020502070401020303" pitchFamily="18" charset="0"/>
                <a:sym typeface="Baskerville" panose="02020502070401020303" pitchFamily="18" charset="0"/>
              </a:defRPr>
            </a:lvl1pPr>
            <a:lvl2pPr marL="1066800" indent="-533400" defTabSz="554038" eaLnBrk="0" hangingPunct="0">
              <a:spcBef>
                <a:spcPts val="4200"/>
              </a:spcBef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Baskerville" panose="02020502070401020303" pitchFamily="18" charset="0"/>
                <a:sym typeface="Baskerville" panose="02020502070401020303" pitchFamily="18" charset="0"/>
              </a:defRPr>
            </a:lvl2pPr>
            <a:lvl3pPr marL="1600200" indent="-533400" defTabSz="554038" eaLnBrk="0" hangingPunct="0">
              <a:spcBef>
                <a:spcPts val="4200"/>
              </a:spcBef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Baskerville" panose="02020502070401020303" pitchFamily="18" charset="0"/>
                <a:sym typeface="Baskerville" panose="02020502070401020303" pitchFamily="18" charset="0"/>
              </a:defRPr>
            </a:lvl3pPr>
            <a:lvl4pPr marL="2133600" indent="-533400" defTabSz="554038" eaLnBrk="0" hangingPunct="0">
              <a:spcBef>
                <a:spcPts val="4200"/>
              </a:spcBef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Baskerville" panose="02020502070401020303" pitchFamily="18" charset="0"/>
                <a:sym typeface="Baskerville" panose="02020502070401020303" pitchFamily="18" charset="0"/>
              </a:defRPr>
            </a:lvl4pPr>
            <a:lvl5pPr marL="2667000" indent="-533400" defTabSz="554038" eaLnBrk="0" hangingPunct="0">
              <a:spcBef>
                <a:spcPts val="4200"/>
              </a:spcBef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Baskerville" panose="02020502070401020303" pitchFamily="18" charset="0"/>
                <a:sym typeface="Baskerville" panose="02020502070401020303" pitchFamily="18" charset="0"/>
              </a:defRPr>
            </a:lvl5pPr>
            <a:lvl6pPr marL="3124200" indent="-533400" defTabSz="554038" eaLnBrk="0" fontAlgn="base" hangingPunct="0">
              <a:spcBef>
                <a:spcPts val="4200"/>
              </a:spcBef>
              <a:spcAft>
                <a:spcPct val="0"/>
              </a:spcAft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Baskerville" panose="02020502070401020303" pitchFamily="18" charset="0"/>
                <a:sym typeface="Baskerville" panose="02020502070401020303" pitchFamily="18" charset="0"/>
              </a:defRPr>
            </a:lvl6pPr>
            <a:lvl7pPr marL="3581400" indent="-533400" defTabSz="554038" eaLnBrk="0" fontAlgn="base" hangingPunct="0">
              <a:spcBef>
                <a:spcPts val="4200"/>
              </a:spcBef>
              <a:spcAft>
                <a:spcPct val="0"/>
              </a:spcAft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Baskerville" panose="02020502070401020303" pitchFamily="18" charset="0"/>
                <a:sym typeface="Baskerville" panose="02020502070401020303" pitchFamily="18" charset="0"/>
              </a:defRPr>
            </a:lvl7pPr>
            <a:lvl8pPr marL="4038600" indent="-533400" defTabSz="554038" eaLnBrk="0" fontAlgn="base" hangingPunct="0">
              <a:spcBef>
                <a:spcPts val="4200"/>
              </a:spcBef>
              <a:spcAft>
                <a:spcPct val="0"/>
              </a:spcAft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Baskerville" panose="02020502070401020303" pitchFamily="18" charset="0"/>
                <a:sym typeface="Baskerville" panose="02020502070401020303" pitchFamily="18" charset="0"/>
              </a:defRPr>
            </a:lvl8pPr>
            <a:lvl9pPr marL="4495800" indent="-533400" defTabSz="554038" eaLnBrk="0" fontAlgn="base" hangingPunct="0">
              <a:spcBef>
                <a:spcPts val="4200"/>
              </a:spcBef>
              <a:spcAft>
                <a:spcPct val="0"/>
              </a:spcAft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Baskerville" panose="02020502070401020303" pitchFamily="18" charset="0"/>
                <a:sym typeface="Baskerville" panose="02020502070401020303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sk-SK" altLang="sk-SK" sz="4000"/>
              <a:t>Friedrich Waidacher: </a:t>
            </a:r>
            <a:r>
              <a:rPr lang="sk-SK" altLang="sk-SK" sz="4000" i="1"/>
              <a:t>Príručka všeobecnej muzeológie</a:t>
            </a:r>
            <a:r>
              <a:rPr lang="sk-SK" altLang="sk-SK" sz="4000"/>
              <a:t> (1999)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sk-SK" altLang="sk-SK" sz="4000"/>
              <a:t>David Dean: </a:t>
            </a:r>
            <a:r>
              <a:rPr lang="sk-SK" altLang="sk-SK" sz="4000" i="1"/>
              <a:t>Museum Exhibition : Theory and Practice</a:t>
            </a:r>
            <a:r>
              <a:rPr lang="sk-SK" altLang="sk-SK" sz="4000"/>
              <a:t> (1996)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sk-SK" altLang="sk-SK" sz="4000"/>
              <a:t>Martin E. Schärer: </a:t>
            </a:r>
            <a:r>
              <a:rPr lang="sk-SK" altLang="sk-SK" sz="4000" i="1"/>
              <a:t>Die Ausstellung : Theorie und Exempel.</a:t>
            </a:r>
            <a:r>
              <a:rPr lang="sk-SK" altLang="sk-SK" sz="4000"/>
              <a:t> (2003)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sk-SK" altLang="sk-SK" sz="4000"/>
              <a:t>Lord, Barry – Lord, Gail Dexter (eds.): </a:t>
            </a:r>
            <a:r>
              <a:rPr lang="sk-SK" altLang="sk-SK" sz="4000" i="1"/>
              <a:t>The Manual of Museum Exhibitions</a:t>
            </a:r>
            <a:r>
              <a:rPr lang="sk-SK" altLang="sk-SK" sz="4000"/>
              <a:t> (2002)</a:t>
            </a:r>
          </a:p>
        </p:txBody>
      </p:sp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>
            <a:extLst>
              <a:ext uri="{FF2B5EF4-FFF2-40B4-BE49-F238E27FC236}">
                <a16:creationId xmlns:a16="http://schemas.microsoft.com/office/drawing/2014/main" id="{6E1DB919-DFCB-445E-E6E1-7E142B661CEA}"/>
              </a:ext>
            </a:extLst>
          </p:cNvPr>
          <p:cNvSpPr txBox="1"/>
          <p:nvPr/>
        </p:nvSpPr>
        <p:spPr>
          <a:xfrm>
            <a:off x="1265238" y="681038"/>
            <a:ext cx="10583862" cy="8413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algn="ctr" eaLnBrk="0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sk-SK" altLang="sk-SK" sz="4800" kern="0" dirty="0">
                <a:latin typeface="Baskerville"/>
                <a:ea typeface="Baskerville"/>
                <a:cs typeface="Baskerville"/>
                <a:sym typeface="Baskerville"/>
              </a:rPr>
              <a:t>Formy prezentácie</a:t>
            </a:r>
            <a:endParaRPr lang="sk-SK" sz="4800" dirty="0">
              <a:latin typeface="+mn-lt"/>
              <a:ea typeface="+mn-ea"/>
              <a:cs typeface="+mn-cs"/>
              <a:sym typeface="Baskerville"/>
            </a:endParaRPr>
          </a:p>
        </p:txBody>
      </p:sp>
      <p:sp>
        <p:nvSpPr>
          <p:cNvPr id="20483" name="Shape 44">
            <a:extLst>
              <a:ext uri="{FF2B5EF4-FFF2-40B4-BE49-F238E27FC236}">
                <a16:creationId xmlns:a16="http://schemas.microsoft.com/office/drawing/2014/main" id="{9A695B8B-1A5B-33B1-4F41-21C9D72010F7}"/>
              </a:ext>
            </a:extLst>
          </p:cNvPr>
          <p:cNvSpPr txBox="1">
            <a:spLocks/>
          </p:cNvSpPr>
          <p:nvPr/>
        </p:nvSpPr>
        <p:spPr bwMode="auto">
          <a:xfrm>
            <a:off x="622300" y="1522413"/>
            <a:ext cx="11869738" cy="743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385763" indent="-385763" defTabSz="554038" eaLnBrk="0" hangingPunct="0">
              <a:spcBef>
                <a:spcPts val="4200"/>
              </a:spcBef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Baskerville" panose="02020502070401020303" pitchFamily="18" charset="0"/>
                <a:sym typeface="Baskerville" panose="02020502070401020303" pitchFamily="18" charset="0"/>
              </a:defRPr>
            </a:lvl1pPr>
            <a:lvl2pPr marL="1066800" indent="-533400" defTabSz="554038" eaLnBrk="0" hangingPunct="0">
              <a:spcBef>
                <a:spcPts val="4200"/>
              </a:spcBef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Baskerville" panose="02020502070401020303" pitchFamily="18" charset="0"/>
                <a:sym typeface="Baskerville" panose="02020502070401020303" pitchFamily="18" charset="0"/>
              </a:defRPr>
            </a:lvl2pPr>
            <a:lvl3pPr marL="1600200" indent="-533400" defTabSz="554038" eaLnBrk="0" hangingPunct="0">
              <a:spcBef>
                <a:spcPts val="4200"/>
              </a:spcBef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Baskerville" panose="02020502070401020303" pitchFamily="18" charset="0"/>
                <a:sym typeface="Baskerville" panose="02020502070401020303" pitchFamily="18" charset="0"/>
              </a:defRPr>
            </a:lvl3pPr>
            <a:lvl4pPr marL="2133600" indent="-533400" defTabSz="554038" eaLnBrk="0" hangingPunct="0">
              <a:spcBef>
                <a:spcPts val="4200"/>
              </a:spcBef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Baskerville" panose="02020502070401020303" pitchFamily="18" charset="0"/>
                <a:sym typeface="Baskerville" panose="02020502070401020303" pitchFamily="18" charset="0"/>
              </a:defRPr>
            </a:lvl4pPr>
            <a:lvl5pPr marL="2667000" indent="-533400" defTabSz="554038" eaLnBrk="0" hangingPunct="0">
              <a:spcBef>
                <a:spcPts val="4200"/>
              </a:spcBef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Baskerville" panose="02020502070401020303" pitchFamily="18" charset="0"/>
                <a:sym typeface="Baskerville" panose="02020502070401020303" pitchFamily="18" charset="0"/>
              </a:defRPr>
            </a:lvl5pPr>
            <a:lvl6pPr marL="3124200" indent="-533400" defTabSz="554038" eaLnBrk="0" fontAlgn="base" hangingPunct="0">
              <a:spcBef>
                <a:spcPts val="4200"/>
              </a:spcBef>
              <a:spcAft>
                <a:spcPct val="0"/>
              </a:spcAft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Baskerville" panose="02020502070401020303" pitchFamily="18" charset="0"/>
                <a:sym typeface="Baskerville" panose="02020502070401020303" pitchFamily="18" charset="0"/>
              </a:defRPr>
            </a:lvl6pPr>
            <a:lvl7pPr marL="3581400" indent="-533400" defTabSz="554038" eaLnBrk="0" fontAlgn="base" hangingPunct="0">
              <a:spcBef>
                <a:spcPts val="4200"/>
              </a:spcBef>
              <a:spcAft>
                <a:spcPct val="0"/>
              </a:spcAft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Baskerville" panose="02020502070401020303" pitchFamily="18" charset="0"/>
                <a:sym typeface="Baskerville" panose="02020502070401020303" pitchFamily="18" charset="0"/>
              </a:defRPr>
            </a:lvl7pPr>
            <a:lvl8pPr marL="4038600" indent="-533400" defTabSz="554038" eaLnBrk="0" fontAlgn="base" hangingPunct="0">
              <a:spcBef>
                <a:spcPts val="4200"/>
              </a:spcBef>
              <a:spcAft>
                <a:spcPct val="0"/>
              </a:spcAft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Baskerville" panose="02020502070401020303" pitchFamily="18" charset="0"/>
                <a:sym typeface="Baskerville" panose="02020502070401020303" pitchFamily="18" charset="0"/>
              </a:defRPr>
            </a:lvl8pPr>
            <a:lvl9pPr marL="4495800" indent="-533400" defTabSz="554038" eaLnBrk="0" fontAlgn="base" hangingPunct="0">
              <a:spcBef>
                <a:spcPts val="4200"/>
              </a:spcBef>
              <a:spcAft>
                <a:spcPct val="0"/>
              </a:spcAft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Baskerville" panose="02020502070401020303" pitchFamily="18" charset="0"/>
                <a:sym typeface="Baskerville" panose="02020502070401020303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sk-SK" altLang="sk-SK" sz="4000"/>
              <a:t>predstaviť abstraktný problém konkrétnymi autentickými predmetmi, dokladujeme muzeáliami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sk-SK" altLang="sk-SK" sz="4000"/>
              <a:t>vytvárame reprezentáciu, rekonštruujeme realitu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sk-SK" altLang="sk-SK" sz="4000"/>
              <a:t>prezentácia pomocou </a:t>
            </a:r>
            <a:r>
              <a:rPr lang="sk-SK" altLang="sk-SK" sz="4000" b="1"/>
              <a:t>klasickej formy </a:t>
            </a:r>
            <a:r>
              <a:rPr lang="sk-SK" altLang="sk-SK" sz="4000"/>
              <a:t>(výstava, expozícia) </a:t>
            </a:r>
            <a:r>
              <a:rPr lang="sk-SK" altLang="sk-SK" sz="4000" b="1"/>
              <a:t>ostenziou</a:t>
            </a:r>
            <a:r>
              <a:rPr lang="sk-SK" altLang="sk-SK" sz="4000"/>
              <a:t> – ukazovaním konkrétnych vecí 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sk-SK" altLang="sk-SK" sz="4000"/>
              <a:t>prezentácia pomocou </a:t>
            </a:r>
            <a:r>
              <a:rPr lang="sk-SK" altLang="sk-SK" sz="4000" b="1"/>
              <a:t>edukačných procesov</a:t>
            </a:r>
            <a:endParaRPr lang="sk-SK" altLang="sk-SK" sz="4000"/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sk-SK" altLang="sk-SK" sz="4000"/>
              <a:t>prezentácia</a:t>
            </a:r>
            <a:r>
              <a:rPr lang="sk-SK" altLang="sk-SK" sz="4000" b="1"/>
              <a:t> alternatívnymi formamy </a:t>
            </a:r>
          </a:p>
        </p:txBody>
      </p:sp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>
            <a:extLst>
              <a:ext uri="{FF2B5EF4-FFF2-40B4-BE49-F238E27FC236}">
                <a16:creationId xmlns:a16="http://schemas.microsoft.com/office/drawing/2014/main" id="{0F4ED447-0F9B-F8F5-8585-F958368E83A2}"/>
              </a:ext>
            </a:extLst>
          </p:cNvPr>
          <p:cNvSpPr txBox="1"/>
          <p:nvPr/>
        </p:nvSpPr>
        <p:spPr>
          <a:xfrm>
            <a:off x="1265238" y="312738"/>
            <a:ext cx="10583862" cy="157956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algn="ctr" eaLnBrk="0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sk-SK" altLang="sk-SK" sz="4800" kern="0" dirty="0">
                <a:latin typeface="Baskerville"/>
                <a:ea typeface="Baskerville"/>
                <a:cs typeface="Baskerville"/>
                <a:sym typeface="Baskerville"/>
              </a:rPr>
              <a:t>Teória múzejnej prezentácie </a:t>
            </a:r>
          </a:p>
          <a:p>
            <a:pPr algn="ctr" eaLnBrk="0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sk-SK" altLang="sk-SK" sz="4800" kern="0" dirty="0">
                <a:latin typeface="Baskerville"/>
                <a:ea typeface="Baskerville"/>
                <a:cs typeface="Baskerville"/>
                <a:sym typeface="Baskerville"/>
              </a:rPr>
              <a:t>a komunikácie</a:t>
            </a:r>
            <a:endParaRPr lang="sk-SK" sz="4800" dirty="0">
              <a:latin typeface="+mn-lt"/>
              <a:ea typeface="+mn-ea"/>
              <a:cs typeface="+mn-cs"/>
              <a:sym typeface="Baskerville"/>
            </a:endParaRPr>
          </a:p>
        </p:txBody>
      </p:sp>
      <p:sp>
        <p:nvSpPr>
          <p:cNvPr id="21507" name="Shape 44">
            <a:extLst>
              <a:ext uri="{FF2B5EF4-FFF2-40B4-BE49-F238E27FC236}">
                <a16:creationId xmlns:a16="http://schemas.microsoft.com/office/drawing/2014/main" id="{13994AC5-EC35-8C73-A4BE-AF3C552ECD4E}"/>
              </a:ext>
            </a:extLst>
          </p:cNvPr>
          <p:cNvSpPr txBox="1">
            <a:spLocks/>
          </p:cNvSpPr>
          <p:nvPr/>
        </p:nvSpPr>
        <p:spPr bwMode="auto">
          <a:xfrm>
            <a:off x="534988" y="1801813"/>
            <a:ext cx="11869737" cy="743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385763" indent="-385763" defTabSz="554038" eaLnBrk="0" hangingPunct="0">
              <a:spcBef>
                <a:spcPts val="4200"/>
              </a:spcBef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Baskerville" panose="02020502070401020303" pitchFamily="18" charset="0"/>
                <a:sym typeface="Baskerville" panose="02020502070401020303" pitchFamily="18" charset="0"/>
              </a:defRPr>
            </a:lvl1pPr>
            <a:lvl2pPr marL="1066800" indent="-533400" defTabSz="554038" eaLnBrk="0" hangingPunct="0">
              <a:spcBef>
                <a:spcPts val="4200"/>
              </a:spcBef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Baskerville" panose="02020502070401020303" pitchFamily="18" charset="0"/>
                <a:sym typeface="Baskerville" panose="02020502070401020303" pitchFamily="18" charset="0"/>
              </a:defRPr>
            </a:lvl2pPr>
            <a:lvl3pPr marL="1600200" indent="-533400" defTabSz="554038" eaLnBrk="0" hangingPunct="0">
              <a:spcBef>
                <a:spcPts val="4200"/>
              </a:spcBef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Baskerville" panose="02020502070401020303" pitchFamily="18" charset="0"/>
                <a:sym typeface="Baskerville" panose="02020502070401020303" pitchFamily="18" charset="0"/>
              </a:defRPr>
            </a:lvl3pPr>
            <a:lvl4pPr marL="2133600" indent="-533400" defTabSz="554038" eaLnBrk="0" hangingPunct="0">
              <a:spcBef>
                <a:spcPts val="4200"/>
              </a:spcBef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Baskerville" panose="02020502070401020303" pitchFamily="18" charset="0"/>
                <a:sym typeface="Baskerville" panose="02020502070401020303" pitchFamily="18" charset="0"/>
              </a:defRPr>
            </a:lvl4pPr>
            <a:lvl5pPr marL="2667000" indent="-533400" defTabSz="554038" eaLnBrk="0" hangingPunct="0">
              <a:spcBef>
                <a:spcPts val="4200"/>
              </a:spcBef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Baskerville" panose="02020502070401020303" pitchFamily="18" charset="0"/>
                <a:sym typeface="Baskerville" panose="02020502070401020303" pitchFamily="18" charset="0"/>
              </a:defRPr>
            </a:lvl5pPr>
            <a:lvl6pPr marL="3124200" indent="-533400" defTabSz="554038" eaLnBrk="0" fontAlgn="base" hangingPunct="0">
              <a:spcBef>
                <a:spcPts val="4200"/>
              </a:spcBef>
              <a:spcAft>
                <a:spcPct val="0"/>
              </a:spcAft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Baskerville" panose="02020502070401020303" pitchFamily="18" charset="0"/>
                <a:sym typeface="Baskerville" panose="02020502070401020303" pitchFamily="18" charset="0"/>
              </a:defRPr>
            </a:lvl6pPr>
            <a:lvl7pPr marL="3581400" indent="-533400" defTabSz="554038" eaLnBrk="0" fontAlgn="base" hangingPunct="0">
              <a:spcBef>
                <a:spcPts val="4200"/>
              </a:spcBef>
              <a:spcAft>
                <a:spcPct val="0"/>
              </a:spcAft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Baskerville" panose="02020502070401020303" pitchFamily="18" charset="0"/>
                <a:sym typeface="Baskerville" panose="02020502070401020303" pitchFamily="18" charset="0"/>
              </a:defRPr>
            </a:lvl7pPr>
            <a:lvl8pPr marL="4038600" indent="-533400" defTabSz="554038" eaLnBrk="0" fontAlgn="base" hangingPunct="0">
              <a:spcBef>
                <a:spcPts val="4200"/>
              </a:spcBef>
              <a:spcAft>
                <a:spcPct val="0"/>
              </a:spcAft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Baskerville" panose="02020502070401020303" pitchFamily="18" charset="0"/>
                <a:sym typeface="Baskerville" panose="02020502070401020303" pitchFamily="18" charset="0"/>
              </a:defRPr>
            </a:lvl8pPr>
            <a:lvl9pPr marL="4495800" indent="-533400" defTabSz="554038" eaLnBrk="0" fontAlgn="base" hangingPunct="0">
              <a:spcBef>
                <a:spcPts val="4200"/>
              </a:spcBef>
              <a:spcAft>
                <a:spcPct val="0"/>
              </a:spcAft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Baskerville" panose="02020502070401020303" pitchFamily="18" charset="0"/>
                <a:sym typeface="Baskerville" panose="02020502070401020303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sk-SK" altLang="sk-SK" sz="4000"/>
              <a:t>Pokiaľ nebude zbierka prezentovaná, jej význam je prakticky pre ďalší rozvoj kultúry nulový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sk-SK" altLang="sk-SK" sz="4000"/>
              <a:t>Teória múzejnej prezentácie súvisí s teóriou komunikácie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sk-SK" altLang="sk-SK" sz="4000"/>
              <a:t>Komunikácia - základ všetkých vzťahov medzi ľuďmi, o proces vyjadrovania a výmeny významu hodnôt</a:t>
            </a:r>
          </a:p>
        </p:txBody>
      </p:sp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objekt pre text 1">
            <a:extLst>
              <a:ext uri="{FF2B5EF4-FFF2-40B4-BE49-F238E27FC236}">
                <a16:creationId xmlns:a16="http://schemas.microsoft.com/office/drawing/2014/main" id="{70D53929-F2A8-BEB1-3630-F93F1FC8D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8300" y="2281238"/>
            <a:ext cx="11480800" cy="5661025"/>
          </a:xfrm>
        </p:spPr>
        <p:txBody>
          <a:bodyPr/>
          <a:lstStyle/>
          <a:p>
            <a:r>
              <a:rPr lang="sk-SK" altLang="sk-SK" sz="4000"/>
              <a:t>Súčasťou komunikácie logicky feedback - spätná väzba, reakcia</a:t>
            </a:r>
          </a:p>
          <a:p>
            <a:r>
              <a:rPr lang="sk-SK" altLang="sk-SK" sz="4000"/>
              <a:t>Múzeum komunikuje pomocou zbierkových predmetov ako príkladov, znakov a symbolov (semiotika)</a:t>
            </a:r>
          </a:p>
          <a:p>
            <a:r>
              <a:rPr lang="sk-SK" altLang="sk-SK" sz="4000"/>
              <a:t>Cieľom je rozlišovať znakovú stránku </a:t>
            </a:r>
            <a:br>
              <a:rPr lang="sk-SK" altLang="sk-SK" sz="4000"/>
            </a:br>
            <a:r>
              <a:rPr lang="sk-SK" altLang="sk-SK" sz="4000"/>
              <a:t>rôznych múzejných zbierkových </a:t>
            </a:r>
            <a:br>
              <a:rPr lang="sk-SK" altLang="sk-SK" sz="4000"/>
            </a:br>
            <a:r>
              <a:rPr lang="sk-SK" altLang="sk-SK" sz="4000"/>
              <a:t>predmetov</a:t>
            </a: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798A56AB-A79D-3D9A-582B-8A53E4EEB049}"/>
              </a:ext>
            </a:extLst>
          </p:cNvPr>
          <p:cNvSpPr txBox="1"/>
          <p:nvPr/>
        </p:nvSpPr>
        <p:spPr>
          <a:xfrm>
            <a:off x="1265238" y="312738"/>
            <a:ext cx="10583862" cy="157956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algn="ctr" eaLnBrk="0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sk-SK" altLang="sk-SK" sz="4800" kern="0" dirty="0">
                <a:latin typeface="Baskerville"/>
                <a:ea typeface="Baskerville"/>
                <a:cs typeface="Baskerville"/>
                <a:sym typeface="Baskerville"/>
              </a:rPr>
              <a:t>Teória múzejnej prezentácie </a:t>
            </a:r>
          </a:p>
          <a:p>
            <a:pPr algn="ctr" eaLnBrk="0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sk-SK" altLang="sk-SK" sz="4800" kern="0" dirty="0">
                <a:latin typeface="Baskerville"/>
                <a:ea typeface="Baskerville"/>
                <a:cs typeface="Baskerville"/>
                <a:sym typeface="Baskerville"/>
              </a:rPr>
              <a:t>a komunikácie</a:t>
            </a:r>
            <a:endParaRPr lang="sk-SK" sz="4800" dirty="0">
              <a:latin typeface="+mn-lt"/>
              <a:ea typeface="+mn-ea"/>
              <a:cs typeface="+mn-cs"/>
              <a:sym typeface="Baskerville"/>
            </a:endParaRPr>
          </a:p>
        </p:txBody>
      </p:sp>
      <p:pic>
        <p:nvPicPr>
          <p:cNvPr id="22532" name="Picture 2" descr="VÃ½sledok vyhÄ¾adÃ¡vania obrÃ¡zkov pre dopyt Charles Sanders Peirce">
            <a:extLst>
              <a:ext uri="{FF2B5EF4-FFF2-40B4-BE49-F238E27FC236}">
                <a16:creationId xmlns:a16="http://schemas.microsoft.com/office/drawing/2014/main" id="{6E892F0B-D3E9-41A2-D9AA-813492EF3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5038" y="6037263"/>
            <a:ext cx="2663825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09668287-32FE-7F57-FA4E-8EB1D8DD02C1}"/>
              </a:ext>
            </a:extLst>
          </p:cNvPr>
          <p:cNvSpPr txBox="1"/>
          <p:nvPr/>
        </p:nvSpPr>
        <p:spPr>
          <a:xfrm>
            <a:off x="5524500" y="8475663"/>
            <a:ext cx="3455988" cy="4730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algn="ctr" eaLnBrk="0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400" dirty="0" err="1">
                <a:latin typeface="Baskerville"/>
                <a:ea typeface="Baskerville"/>
                <a:cs typeface="Baskerville"/>
                <a:sym typeface="Baskerville"/>
              </a:rPr>
              <a:t>Charles</a:t>
            </a:r>
            <a:r>
              <a:rPr lang="sk-SK" sz="2400" dirty="0">
                <a:latin typeface="Baskerville"/>
                <a:ea typeface="Baskerville"/>
                <a:cs typeface="Baskerville"/>
                <a:sym typeface="Baskerville"/>
              </a:rPr>
              <a:t> </a:t>
            </a:r>
            <a:r>
              <a:rPr lang="sk-SK" sz="2400" dirty="0" err="1">
                <a:latin typeface="Baskerville"/>
                <a:ea typeface="Baskerville"/>
                <a:cs typeface="Baskerville"/>
                <a:sym typeface="Baskerville"/>
              </a:rPr>
              <a:t>Sanders</a:t>
            </a:r>
            <a:r>
              <a:rPr lang="sk-SK" sz="2400" dirty="0">
                <a:latin typeface="Baskerville"/>
                <a:ea typeface="Baskerville"/>
                <a:cs typeface="Baskerville"/>
                <a:sym typeface="Baskerville"/>
              </a:rPr>
              <a:t> </a:t>
            </a:r>
            <a:r>
              <a:rPr lang="sk-SK" sz="2400" dirty="0" err="1">
                <a:latin typeface="Baskerville"/>
                <a:ea typeface="Baskerville"/>
                <a:cs typeface="Baskerville"/>
                <a:sym typeface="Baskerville"/>
              </a:rPr>
              <a:t>Peirce</a:t>
            </a:r>
            <a:endParaRPr lang="sk-SK" sz="2400" dirty="0">
              <a:latin typeface="+mn-lt"/>
              <a:ea typeface="+mn-ea"/>
              <a:cs typeface="+mn-cs"/>
              <a:sym typeface="Baskerville"/>
            </a:endParaRP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60B3FA-D364-EEB6-5EF5-CFA28A5CE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73088"/>
            <a:ext cx="11480800" cy="1346200"/>
          </a:xfrm>
        </p:spPr>
        <p:txBody>
          <a:bodyPr/>
          <a:lstStyle/>
          <a:p>
            <a:pPr>
              <a:defRPr/>
            </a:pPr>
            <a:r>
              <a:rPr lang="sk-SK" dirty="0">
                <a:sym typeface="Baskerville"/>
              </a:rPr>
              <a:t>Muzeológia a prezentácia</a:t>
            </a:r>
          </a:p>
        </p:txBody>
      </p:sp>
      <p:sp>
        <p:nvSpPr>
          <p:cNvPr id="5123" name="Zástupný symbol textu 2">
            <a:extLst>
              <a:ext uri="{FF2B5EF4-FFF2-40B4-BE49-F238E27FC236}">
                <a16:creationId xmlns:a16="http://schemas.microsoft.com/office/drawing/2014/main" id="{16BC4AE1-3964-6129-998A-D2347DEFFB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4513" y="2055813"/>
            <a:ext cx="11480800" cy="1852612"/>
          </a:xfrm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sk-SK" altLang="sk-SK" sz="4400" i="0"/>
              <a:t>Ľudská kultúra – komplex duchovných a materiálny hodnôt</a:t>
            </a:r>
          </a:p>
        </p:txBody>
      </p:sp>
      <p:sp>
        <p:nvSpPr>
          <p:cNvPr id="4" name="Shape 44">
            <a:extLst>
              <a:ext uri="{FF2B5EF4-FFF2-40B4-BE49-F238E27FC236}">
                <a16:creationId xmlns:a16="http://schemas.microsoft.com/office/drawing/2014/main" id="{F1920221-0939-525C-DC38-77A82409D26E}"/>
              </a:ext>
            </a:extLst>
          </p:cNvPr>
          <p:cNvSpPr txBox="1">
            <a:spLocks/>
          </p:cNvSpPr>
          <p:nvPr/>
        </p:nvSpPr>
        <p:spPr bwMode="auto">
          <a:xfrm>
            <a:off x="749300" y="4252913"/>
            <a:ext cx="11869738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533400" indent="-533400" algn="l" defTabSz="584200" rtl="0" eaLnBrk="0" fontAlgn="base" hangingPunct="0">
              <a:spcBef>
                <a:spcPts val="4200"/>
              </a:spcBef>
              <a:spcAft>
                <a:spcPct val="0"/>
              </a:spcAft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+mn-lt"/>
                <a:ea typeface="+mn-ea"/>
                <a:cs typeface="+mn-cs"/>
                <a:sym typeface="Baskerville"/>
              </a:defRPr>
            </a:lvl1pPr>
            <a:lvl2pPr marL="1066800" indent="-533400" algn="l" defTabSz="584200" rtl="0" eaLnBrk="0" fontAlgn="base" hangingPunct="0">
              <a:spcBef>
                <a:spcPts val="4200"/>
              </a:spcBef>
              <a:spcAft>
                <a:spcPct val="0"/>
              </a:spcAft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+mn-lt"/>
                <a:ea typeface="+mn-ea"/>
                <a:cs typeface="+mn-cs"/>
                <a:sym typeface="Baskerville"/>
              </a:defRPr>
            </a:lvl2pPr>
            <a:lvl3pPr marL="1600200" indent="-533400" algn="l" defTabSz="584200" rtl="0" eaLnBrk="0" fontAlgn="base" hangingPunct="0">
              <a:spcBef>
                <a:spcPts val="4200"/>
              </a:spcBef>
              <a:spcAft>
                <a:spcPct val="0"/>
              </a:spcAft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+mn-lt"/>
                <a:ea typeface="+mn-ea"/>
                <a:cs typeface="+mn-cs"/>
                <a:sym typeface="Baskerville"/>
              </a:defRPr>
            </a:lvl3pPr>
            <a:lvl4pPr marL="2133600" indent="-533400" algn="l" defTabSz="584200" rtl="0" eaLnBrk="0" fontAlgn="base" hangingPunct="0">
              <a:spcBef>
                <a:spcPts val="4200"/>
              </a:spcBef>
              <a:spcAft>
                <a:spcPct val="0"/>
              </a:spcAft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+mn-lt"/>
                <a:ea typeface="+mn-ea"/>
                <a:cs typeface="+mn-cs"/>
                <a:sym typeface="Baskerville"/>
              </a:defRPr>
            </a:lvl4pPr>
            <a:lvl5pPr marL="2667000" indent="-533400" algn="l" defTabSz="584200" rtl="0" eaLnBrk="0" fontAlgn="base" hangingPunct="0">
              <a:spcBef>
                <a:spcPts val="4200"/>
              </a:spcBef>
              <a:spcAft>
                <a:spcPct val="0"/>
              </a:spcAft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+mn-lt"/>
                <a:ea typeface="+mn-ea"/>
                <a:cs typeface="+mn-cs"/>
                <a:sym typeface="Baskerville"/>
              </a:defRPr>
            </a:lvl5pPr>
            <a:lvl6pPr marL="3200400" indent="-533400" defTabSz="584200">
              <a:spcBef>
                <a:spcPts val="4200"/>
              </a:spcBef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+mn-lt"/>
                <a:ea typeface="+mn-ea"/>
                <a:cs typeface="+mn-cs"/>
                <a:sym typeface="Baskerville"/>
              </a:defRPr>
            </a:lvl6pPr>
            <a:lvl7pPr marL="3733800" indent="-533400" defTabSz="584200">
              <a:spcBef>
                <a:spcPts val="4200"/>
              </a:spcBef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+mn-lt"/>
                <a:ea typeface="+mn-ea"/>
                <a:cs typeface="+mn-cs"/>
                <a:sym typeface="Baskerville"/>
              </a:defRPr>
            </a:lvl7pPr>
            <a:lvl8pPr marL="4267200" indent="-533400" defTabSz="584200">
              <a:spcBef>
                <a:spcPts val="4200"/>
              </a:spcBef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+mn-lt"/>
                <a:ea typeface="+mn-ea"/>
                <a:cs typeface="+mn-cs"/>
                <a:sym typeface="Baskerville"/>
              </a:defRPr>
            </a:lvl8pPr>
            <a:lvl9pPr marL="4800600" indent="-533400" defTabSz="584200">
              <a:spcBef>
                <a:spcPts val="4200"/>
              </a:spcBef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+mn-lt"/>
                <a:ea typeface="+mn-ea"/>
                <a:cs typeface="+mn-cs"/>
                <a:sym typeface="Baskerville"/>
              </a:defRPr>
            </a:lvl9pPr>
          </a:lstStyle>
          <a:p>
            <a:pPr marL="385763" indent="-385763" defTabSz="554038"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sk-SK" altLang="sk-SK" sz="4000" kern="0" dirty="0"/>
              <a:t>Hmotné a nehmotné dokumenty tvorivej činnosti človeka</a:t>
            </a:r>
          </a:p>
          <a:p>
            <a:pPr marL="385763" indent="-385763" defTabSz="554038"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sk-SK" altLang="sk-SK" sz="4000" kern="0" dirty="0"/>
              <a:t>Hľadanie kultúrnych prvkov, hodnôt, kultúrnych kontextov</a:t>
            </a:r>
          </a:p>
          <a:p>
            <a:pPr marL="385763" indent="-385763" defTabSz="554038"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sk-SK" altLang="sk-SK" sz="4000" kern="0" dirty="0"/>
              <a:t>Generačná transmisia - odkaz</a:t>
            </a:r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>
            <a:extLst>
              <a:ext uri="{FF2B5EF4-FFF2-40B4-BE49-F238E27FC236}">
                <a16:creationId xmlns:a16="http://schemas.microsoft.com/office/drawing/2014/main" id="{A1058E8B-05E7-8836-D9AC-67398CF1ACE3}"/>
              </a:ext>
            </a:extLst>
          </p:cNvPr>
          <p:cNvSpPr txBox="1"/>
          <p:nvPr/>
        </p:nvSpPr>
        <p:spPr>
          <a:xfrm>
            <a:off x="1265238" y="312738"/>
            <a:ext cx="10583862" cy="157956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algn="ctr" eaLnBrk="0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sk-SK" altLang="sk-SK" sz="4800" kern="0" dirty="0">
                <a:latin typeface="Baskerville"/>
                <a:ea typeface="Baskerville"/>
                <a:cs typeface="Baskerville"/>
                <a:sym typeface="Baskerville"/>
              </a:rPr>
              <a:t>Teória múzejnej prezentácie </a:t>
            </a:r>
          </a:p>
          <a:p>
            <a:pPr algn="ctr" eaLnBrk="0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sk-SK" altLang="sk-SK" sz="4800" kern="0" dirty="0">
                <a:latin typeface="Baskerville"/>
                <a:ea typeface="Baskerville"/>
                <a:cs typeface="Baskerville"/>
                <a:sym typeface="Baskerville"/>
              </a:rPr>
              <a:t>a komunikácie</a:t>
            </a:r>
            <a:endParaRPr lang="sk-SK" sz="4800" dirty="0">
              <a:latin typeface="+mn-lt"/>
              <a:ea typeface="+mn-ea"/>
              <a:cs typeface="+mn-cs"/>
              <a:sym typeface="Baskerville"/>
            </a:endParaRPr>
          </a:p>
        </p:txBody>
      </p:sp>
      <p:sp>
        <p:nvSpPr>
          <p:cNvPr id="23555" name="Shape 44">
            <a:extLst>
              <a:ext uri="{FF2B5EF4-FFF2-40B4-BE49-F238E27FC236}">
                <a16:creationId xmlns:a16="http://schemas.microsoft.com/office/drawing/2014/main" id="{3E4C6F31-3112-5955-2737-2ECD2B15E713}"/>
              </a:ext>
            </a:extLst>
          </p:cNvPr>
          <p:cNvSpPr txBox="1">
            <a:spLocks/>
          </p:cNvSpPr>
          <p:nvPr/>
        </p:nvSpPr>
        <p:spPr bwMode="auto">
          <a:xfrm>
            <a:off x="622300" y="1892300"/>
            <a:ext cx="11869738" cy="760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533400" indent="-533400" eaLnBrk="0" hangingPunct="0">
              <a:spcBef>
                <a:spcPts val="4200"/>
              </a:spcBef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Baskerville" panose="02020502070401020303" pitchFamily="18" charset="0"/>
                <a:sym typeface="Baskerville" panose="02020502070401020303" pitchFamily="18" charset="0"/>
              </a:defRPr>
            </a:lvl1pPr>
            <a:lvl2pPr marL="1066800" indent="-533400" eaLnBrk="0" hangingPunct="0">
              <a:spcBef>
                <a:spcPts val="4200"/>
              </a:spcBef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Baskerville" panose="02020502070401020303" pitchFamily="18" charset="0"/>
                <a:sym typeface="Baskerville" panose="02020502070401020303" pitchFamily="18" charset="0"/>
              </a:defRPr>
            </a:lvl2pPr>
            <a:lvl3pPr marL="1600200" indent="-533400" eaLnBrk="0" hangingPunct="0">
              <a:spcBef>
                <a:spcPts val="4200"/>
              </a:spcBef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Baskerville" panose="02020502070401020303" pitchFamily="18" charset="0"/>
                <a:sym typeface="Baskerville" panose="02020502070401020303" pitchFamily="18" charset="0"/>
              </a:defRPr>
            </a:lvl3pPr>
            <a:lvl4pPr marL="2133600" indent="-533400" eaLnBrk="0" hangingPunct="0">
              <a:spcBef>
                <a:spcPts val="4200"/>
              </a:spcBef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Baskerville" panose="02020502070401020303" pitchFamily="18" charset="0"/>
                <a:sym typeface="Baskerville" panose="02020502070401020303" pitchFamily="18" charset="0"/>
              </a:defRPr>
            </a:lvl4pPr>
            <a:lvl5pPr marL="2667000" indent="-533400" eaLnBrk="0" hangingPunct="0">
              <a:spcBef>
                <a:spcPts val="4200"/>
              </a:spcBef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Baskerville" panose="02020502070401020303" pitchFamily="18" charset="0"/>
                <a:sym typeface="Baskerville" panose="02020502070401020303" pitchFamily="18" charset="0"/>
              </a:defRPr>
            </a:lvl5pPr>
            <a:lvl6pPr marL="3124200" indent="-533400" defTabSz="584200" eaLnBrk="0" fontAlgn="base" hangingPunct="0">
              <a:spcBef>
                <a:spcPts val="4200"/>
              </a:spcBef>
              <a:spcAft>
                <a:spcPct val="0"/>
              </a:spcAft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Baskerville" panose="02020502070401020303" pitchFamily="18" charset="0"/>
                <a:sym typeface="Baskerville" panose="02020502070401020303" pitchFamily="18" charset="0"/>
              </a:defRPr>
            </a:lvl6pPr>
            <a:lvl7pPr marL="3581400" indent="-533400" defTabSz="584200" eaLnBrk="0" fontAlgn="base" hangingPunct="0">
              <a:spcBef>
                <a:spcPts val="4200"/>
              </a:spcBef>
              <a:spcAft>
                <a:spcPct val="0"/>
              </a:spcAft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Baskerville" panose="02020502070401020303" pitchFamily="18" charset="0"/>
                <a:sym typeface="Baskerville" panose="02020502070401020303" pitchFamily="18" charset="0"/>
              </a:defRPr>
            </a:lvl7pPr>
            <a:lvl8pPr marL="4038600" indent="-533400" defTabSz="584200" eaLnBrk="0" fontAlgn="base" hangingPunct="0">
              <a:spcBef>
                <a:spcPts val="4200"/>
              </a:spcBef>
              <a:spcAft>
                <a:spcPct val="0"/>
              </a:spcAft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Baskerville" panose="02020502070401020303" pitchFamily="18" charset="0"/>
                <a:sym typeface="Baskerville" panose="02020502070401020303" pitchFamily="18" charset="0"/>
              </a:defRPr>
            </a:lvl8pPr>
            <a:lvl9pPr marL="4495800" indent="-533400" defTabSz="584200" eaLnBrk="0" fontAlgn="base" hangingPunct="0">
              <a:spcBef>
                <a:spcPts val="4200"/>
              </a:spcBef>
              <a:spcAft>
                <a:spcPct val="0"/>
              </a:spcAft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Baskerville" panose="02020502070401020303" pitchFamily="18" charset="0"/>
                <a:sym typeface="Baskerville" panose="02020502070401020303" pitchFamily="18" charset="0"/>
              </a:defRPr>
            </a:lvl9pPr>
          </a:lstStyle>
          <a:p>
            <a:r>
              <a:rPr lang="sk-SK" altLang="sk-SK" sz="4000"/>
              <a:t>Symboly sú nástroje, ktoré človek kladie medzi seba a skutočnosť</a:t>
            </a:r>
          </a:p>
          <a:p>
            <a:r>
              <a:rPr lang="sk-SK" altLang="sk-SK" sz="4000" b="1"/>
              <a:t>Model procesu komunikácie</a:t>
            </a:r>
            <a:r>
              <a:rPr lang="sk-SK" altLang="sk-SK" sz="4000"/>
              <a:t>: 1. komunikátor (expedient) - nositeľ myšlienky a informácie; 2. kódovanie – prevod myšlienok do súboru symbolov; 3. správa – výsledok kódovacieho procesu; 4. prostriedok – vlastný nosič správy; 5. dekódujúci príjemca (recipient); 6. spätná väzba – reakcia; 7. šum – všetky možné faktory meniace obsah správy</a:t>
            </a:r>
            <a:endParaRPr lang="sk-SK" altLang="sk-SK" sz="4000" b="1"/>
          </a:p>
        </p:txBody>
      </p:sp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objekt pre text 1">
            <a:extLst>
              <a:ext uri="{FF2B5EF4-FFF2-40B4-BE49-F238E27FC236}">
                <a16:creationId xmlns:a16="http://schemas.microsoft.com/office/drawing/2014/main" id="{B2BDBDEE-2E7C-BCE5-B9B8-9799F2D9E6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7563" y="1892300"/>
            <a:ext cx="11480800" cy="6731000"/>
          </a:xfrm>
        </p:spPr>
        <p:txBody>
          <a:bodyPr/>
          <a:lstStyle/>
          <a:p>
            <a:r>
              <a:rPr lang="sk-SK" altLang="sk-SK" sz="4000"/>
              <a:t>Problémy komunikácie: 1. sprostredkovaná komunikácia cez niekoľko objektov; 2. komunikačné zahltenie - ponúkneme toľko informácií, že ich nestačí vnímať; 3. s ohľadom na poslucháčov nevhodná forma správy, napr. cudzie slová, odborné termíny apod. s ľuďmi s nižšou úrovňou vzdelania; 4. vágna formulácia, bezobsazné slová a vety - oslabujú a spochybňujú význam; 5. neschopnosť či neochota načúvať príjemcovi</a:t>
            </a: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C4D02512-4597-D021-1391-B403C6ED1AE0}"/>
              </a:ext>
            </a:extLst>
          </p:cNvPr>
          <p:cNvSpPr txBox="1"/>
          <p:nvPr/>
        </p:nvSpPr>
        <p:spPr>
          <a:xfrm>
            <a:off x="1265238" y="312738"/>
            <a:ext cx="10583862" cy="157956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algn="ctr" eaLnBrk="0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sk-SK" altLang="sk-SK" sz="4800" kern="0" dirty="0">
                <a:latin typeface="Baskerville"/>
                <a:ea typeface="Baskerville"/>
                <a:cs typeface="Baskerville"/>
                <a:sym typeface="Baskerville"/>
              </a:rPr>
              <a:t>Teória múzejnej prezentácie </a:t>
            </a:r>
          </a:p>
          <a:p>
            <a:pPr algn="ctr" eaLnBrk="0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sk-SK" altLang="sk-SK" sz="4800" kern="0" dirty="0">
                <a:latin typeface="Baskerville"/>
                <a:ea typeface="Baskerville"/>
                <a:cs typeface="Baskerville"/>
                <a:sym typeface="Baskerville"/>
              </a:rPr>
              <a:t>a komunikácie</a:t>
            </a:r>
            <a:endParaRPr lang="sk-SK" sz="4800" dirty="0">
              <a:latin typeface="+mn-lt"/>
              <a:ea typeface="+mn-ea"/>
              <a:cs typeface="+mn-cs"/>
              <a:sym typeface="Baskerville"/>
            </a:endParaRPr>
          </a:p>
        </p:txBody>
      </p:sp>
    </p:spTree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>
            <a:extLst>
              <a:ext uri="{FF2B5EF4-FFF2-40B4-BE49-F238E27FC236}">
                <a16:creationId xmlns:a16="http://schemas.microsoft.com/office/drawing/2014/main" id="{35077FD3-5AE7-DF97-2E03-C39EF69AB6AF}"/>
              </a:ext>
            </a:extLst>
          </p:cNvPr>
          <p:cNvSpPr txBox="1"/>
          <p:nvPr/>
        </p:nvSpPr>
        <p:spPr>
          <a:xfrm>
            <a:off x="1265238" y="312738"/>
            <a:ext cx="10583862" cy="157956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algn="ctr" eaLnBrk="0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sk-SK" altLang="sk-SK" sz="4800" kern="0" dirty="0">
                <a:latin typeface="Baskerville"/>
                <a:ea typeface="Baskerville"/>
                <a:cs typeface="Baskerville"/>
                <a:sym typeface="Baskerville"/>
              </a:rPr>
              <a:t>Teória múzejnej prezentácie </a:t>
            </a:r>
          </a:p>
          <a:p>
            <a:pPr algn="ctr" eaLnBrk="0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sk-SK" altLang="sk-SK" sz="4800" kern="0" dirty="0">
                <a:latin typeface="Baskerville"/>
                <a:ea typeface="Baskerville"/>
                <a:cs typeface="Baskerville"/>
                <a:sym typeface="Baskerville"/>
              </a:rPr>
              <a:t>a komunikácie</a:t>
            </a:r>
            <a:endParaRPr lang="sk-SK" sz="4800" dirty="0">
              <a:latin typeface="+mn-lt"/>
              <a:ea typeface="+mn-ea"/>
              <a:cs typeface="+mn-cs"/>
              <a:sym typeface="Baskerville"/>
            </a:endParaRPr>
          </a:p>
        </p:txBody>
      </p:sp>
      <p:sp>
        <p:nvSpPr>
          <p:cNvPr id="6" name="Shape 44">
            <a:extLst>
              <a:ext uri="{FF2B5EF4-FFF2-40B4-BE49-F238E27FC236}">
                <a16:creationId xmlns:a16="http://schemas.microsoft.com/office/drawing/2014/main" id="{C842BE14-A8FB-D6D3-550B-B051BF06CB43}"/>
              </a:ext>
            </a:extLst>
          </p:cNvPr>
          <p:cNvSpPr txBox="1">
            <a:spLocks/>
          </p:cNvSpPr>
          <p:nvPr/>
        </p:nvSpPr>
        <p:spPr bwMode="auto">
          <a:xfrm>
            <a:off x="422275" y="1735138"/>
            <a:ext cx="11869738" cy="760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533400" indent="-533400" algn="l" defTabSz="584200" rtl="0" eaLnBrk="0" fontAlgn="base" hangingPunct="0">
              <a:spcBef>
                <a:spcPts val="4200"/>
              </a:spcBef>
              <a:spcAft>
                <a:spcPct val="0"/>
              </a:spcAft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+mn-lt"/>
                <a:ea typeface="+mn-ea"/>
                <a:cs typeface="+mn-cs"/>
                <a:sym typeface="Baskerville"/>
              </a:defRPr>
            </a:lvl1pPr>
            <a:lvl2pPr marL="1066800" indent="-533400" algn="l" defTabSz="584200" rtl="0" eaLnBrk="0" fontAlgn="base" hangingPunct="0">
              <a:spcBef>
                <a:spcPts val="4200"/>
              </a:spcBef>
              <a:spcAft>
                <a:spcPct val="0"/>
              </a:spcAft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+mn-lt"/>
                <a:ea typeface="+mn-ea"/>
                <a:cs typeface="+mn-cs"/>
                <a:sym typeface="Baskerville"/>
              </a:defRPr>
            </a:lvl2pPr>
            <a:lvl3pPr marL="1600200" indent="-533400" algn="l" defTabSz="584200" rtl="0" eaLnBrk="0" fontAlgn="base" hangingPunct="0">
              <a:spcBef>
                <a:spcPts val="4200"/>
              </a:spcBef>
              <a:spcAft>
                <a:spcPct val="0"/>
              </a:spcAft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+mn-lt"/>
                <a:ea typeface="+mn-ea"/>
                <a:cs typeface="+mn-cs"/>
                <a:sym typeface="Baskerville"/>
              </a:defRPr>
            </a:lvl3pPr>
            <a:lvl4pPr marL="2133600" indent="-533400" algn="l" defTabSz="584200" rtl="0" eaLnBrk="0" fontAlgn="base" hangingPunct="0">
              <a:spcBef>
                <a:spcPts val="4200"/>
              </a:spcBef>
              <a:spcAft>
                <a:spcPct val="0"/>
              </a:spcAft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+mn-lt"/>
                <a:ea typeface="+mn-ea"/>
                <a:cs typeface="+mn-cs"/>
                <a:sym typeface="Baskerville"/>
              </a:defRPr>
            </a:lvl4pPr>
            <a:lvl5pPr marL="2667000" indent="-533400" algn="l" defTabSz="584200" rtl="0" eaLnBrk="0" fontAlgn="base" hangingPunct="0">
              <a:spcBef>
                <a:spcPts val="4200"/>
              </a:spcBef>
              <a:spcAft>
                <a:spcPct val="0"/>
              </a:spcAft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+mn-lt"/>
                <a:ea typeface="+mn-ea"/>
                <a:cs typeface="+mn-cs"/>
                <a:sym typeface="Baskerville"/>
              </a:defRPr>
            </a:lvl5pPr>
            <a:lvl6pPr marL="3200400" indent="-533400" defTabSz="584200">
              <a:spcBef>
                <a:spcPts val="4200"/>
              </a:spcBef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+mn-lt"/>
                <a:ea typeface="+mn-ea"/>
                <a:cs typeface="+mn-cs"/>
                <a:sym typeface="Baskerville"/>
              </a:defRPr>
            </a:lvl6pPr>
            <a:lvl7pPr marL="3733800" indent="-533400" defTabSz="584200">
              <a:spcBef>
                <a:spcPts val="4200"/>
              </a:spcBef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+mn-lt"/>
                <a:ea typeface="+mn-ea"/>
                <a:cs typeface="+mn-cs"/>
                <a:sym typeface="Baskerville"/>
              </a:defRPr>
            </a:lvl7pPr>
            <a:lvl8pPr marL="4267200" indent="-533400" defTabSz="584200">
              <a:spcBef>
                <a:spcPts val="4200"/>
              </a:spcBef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+mn-lt"/>
                <a:ea typeface="+mn-ea"/>
                <a:cs typeface="+mn-cs"/>
                <a:sym typeface="Baskerville"/>
              </a:defRPr>
            </a:lvl8pPr>
            <a:lvl9pPr marL="4800600" indent="-533400" defTabSz="584200">
              <a:spcBef>
                <a:spcPts val="4200"/>
              </a:spcBef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+mn-lt"/>
                <a:ea typeface="+mn-ea"/>
                <a:cs typeface="+mn-cs"/>
                <a:sym typeface="Baskerville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sk-SK" sz="4000" b="1" dirty="0"/>
              <a:t>Efektivita komunikácie</a:t>
            </a:r>
            <a:r>
              <a:rPr lang="sk-SK" sz="4000" dirty="0"/>
              <a:t> </a:t>
            </a:r>
          </a:p>
          <a:p>
            <a:pPr>
              <a:spcBef>
                <a:spcPts val="2000"/>
              </a:spcBef>
              <a:defRPr/>
            </a:pPr>
            <a:r>
              <a:rPr lang="sk-SK" sz="4000" dirty="0"/>
              <a:t>dôveryhodnosť</a:t>
            </a:r>
          </a:p>
          <a:p>
            <a:pPr>
              <a:spcBef>
                <a:spcPts val="2000"/>
              </a:spcBef>
              <a:defRPr/>
            </a:pPr>
            <a:r>
              <a:rPr lang="sk-SK" sz="4000" dirty="0"/>
              <a:t>kontext</a:t>
            </a:r>
          </a:p>
          <a:p>
            <a:pPr>
              <a:spcBef>
                <a:spcPts val="2000"/>
              </a:spcBef>
              <a:defRPr/>
            </a:pPr>
            <a:r>
              <a:rPr lang="sk-SK" sz="4000" dirty="0"/>
              <a:t>obsah </a:t>
            </a:r>
          </a:p>
          <a:p>
            <a:pPr>
              <a:spcBef>
                <a:spcPts val="2000"/>
              </a:spcBef>
              <a:defRPr/>
            </a:pPr>
            <a:r>
              <a:rPr lang="sk-SK" sz="4000" dirty="0"/>
              <a:t>jasnosť </a:t>
            </a:r>
          </a:p>
          <a:p>
            <a:pPr>
              <a:spcBef>
                <a:spcPts val="2000"/>
              </a:spcBef>
              <a:defRPr/>
            </a:pPr>
            <a:r>
              <a:rPr lang="sk-SK" sz="4000" dirty="0"/>
              <a:t>kontinuita a konzistencia </a:t>
            </a:r>
          </a:p>
          <a:p>
            <a:pPr>
              <a:spcBef>
                <a:spcPts val="2000"/>
              </a:spcBef>
              <a:defRPr/>
            </a:pPr>
            <a:r>
              <a:rPr lang="sk-SK" sz="4000" dirty="0"/>
              <a:t>kanále </a:t>
            </a:r>
          </a:p>
          <a:p>
            <a:pPr>
              <a:spcBef>
                <a:spcPts val="2000"/>
              </a:spcBef>
              <a:defRPr/>
            </a:pPr>
            <a:r>
              <a:rPr lang="sk-SK" sz="4000" dirty="0"/>
              <a:t>schopnosť verejnosti</a:t>
            </a:r>
          </a:p>
        </p:txBody>
      </p:sp>
    </p:spTree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objekt pre text 1">
            <a:extLst>
              <a:ext uri="{FF2B5EF4-FFF2-40B4-BE49-F238E27FC236}">
                <a16:creationId xmlns:a16="http://schemas.microsoft.com/office/drawing/2014/main" id="{9F5CFA49-1C08-FB80-3138-CF2DAF626F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8800" y="2185988"/>
            <a:ext cx="11480800" cy="6143625"/>
          </a:xfrm>
        </p:spPr>
        <p:txBody>
          <a:bodyPr/>
          <a:lstStyle/>
          <a:p>
            <a:r>
              <a:rPr lang="sk-SK" altLang="sk-SK" sz="4000"/>
              <a:t>Najčastejšie používané formy komunikácie v múzeu: auditívna (reč, hudba) a vizuálna (písmo, obraz, fotografia, trojrozmerné predmety)</a:t>
            </a:r>
          </a:p>
          <a:p>
            <a:r>
              <a:rPr lang="sk-SK" altLang="sk-SK" sz="4000"/>
              <a:t>Múzejné expozície sú takmer vždy mixom verbálnej komunikácie (využívanie slov a jazyka) a neverbálnej (použitie znakov a symbolov)</a:t>
            </a:r>
          </a:p>
        </p:txBody>
      </p:sp>
      <p:sp>
        <p:nvSpPr>
          <p:cNvPr id="26627" name="Shape 44">
            <a:extLst>
              <a:ext uri="{FF2B5EF4-FFF2-40B4-BE49-F238E27FC236}">
                <a16:creationId xmlns:a16="http://schemas.microsoft.com/office/drawing/2014/main" id="{D81C8F00-A587-5F99-3E53-5F2C2CD957AF}"/>
              </a:ext>
            </a:extLst>
          </p:cNvPr>
          <p:cNvSpPr txBox="1">
            <a:spLocks/>
          </p:cNvSpPr>
          <p:nvPr/>
        </p:nvSpPr>
        <p:spPr bwMode="auto">
          <a:xfrm>
            <a:off x="422275" y="1735138"/>
            <a:ext cx="11869738" cy="760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Bef>
                <a:spcPts val="4200"/>
              </a:spcBef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Baskerville" panose="02020502070401020303" pitchFamily="18" charset="0"/>
                <a:sym typeface="Baskerville" panose="02020502070401020303" pitchFamily="18" charset="0"/>
              </a:defRPr>
            </a:lvl1pPr>
            <a:lvl2pPr marL="1066800" indent="-533400" eaLnBrk="0" hangingPunct="0">
              <a:spcBef>
                <a:spcPts val="4200"/>
              </a:spcBef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Baskerville" panose="02020502070401020303" pitchFamily="18" charset="0"/>
                <a:sym typeface="Baskerville" panose="02020502070401020303" pitchFamily="18" charset="0"/>
              </a:defRPr>
            </a:lvl2pPr>
            <a:lvl3pPr marL="1600200" indent="-533400" eaLnBrk="0" hangingPunct="0">
              <a:spcBef>
                <a:spcPts val="4200"/>
              </a:spcBef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Baskerville" panose="02020502070401020303" pitchFamily="18" charset="0"/>
                <a:sym typeface="Baskerville" panose="02020502070401020303" pitchFamily="18" charset="0"/>
              </a:defRPr>
            </a:lvl3pPr>
            <a:lvl4pPr marL="2133600" indent="-533400" eaLnBrk="0" hangingPunct="0">
              <a:spcBef>
                <a:spcPts val="4200"/>
              </a:spcBef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Baskerville" panose="02020502070401020303" pitchFamily="18" charset="0"/>
                <a:sym typeface="Baskerville" panose="02020502070401020303" pitchFamily="18" charset="0"/>
              </a:defRPr>
            </a:lvl4pPr>
            <a:lvl5pPr marL="2667000" indent="-533400" eaLnBrk="0" hangingPunct="0">
              <a:spcBef>
                <a:spcPts val="4200"/>
              </a:spcBef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Baskerville" panose="02020502070401020303" pitchFamily="18" charset="0"/>
                <a:sym typeface="Baskerville" panose="02020502070401020303" pitchFamily="18" charset="0"/>
              </a:defRPr>
            </a:lvl5pPr>
            <a:lvl6pPr marL="3124200" indent="-533400" defTabSz="584200" eaLnBrk="0" fontAlgn="base" hangingPunct="0">
              <a:spcBef>
                <a:spcPts val="4200"/>
              </a:spcBef>
              <a:spcAft>
                <a:spcPct val="0"/>
              </a:spcAft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Baskerville" panose="02020502070401020303" pitchFamily="18" charset="0"/>
                <a:sym typeface="Baskerville" panose="02020502070401020303" pitchFamily="18" charset="0"/>
              </a:defRPr>
            </a:lvl6pPr>
            <a:lvl7pPr marL="3581400" indent="-533400" defTabSz="584200" eaLnBrk="0" fontAlgn="base" hangingPunct="0">
              <a:spcBef>
                <a:spcPts val="4200"/>
              </a:spcBef>
              <a:spcAft>
                <a:spcPct val="0"/>
              </a:spcAft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Baskerville" panose="02020502070401020303" pitchFamily="18" charset="0"/>
                <a:sym typeface="Baskerville" panose="02020502070401020303" pitchFamily="18" charset="0"/>
              </a:defRPr>
            </a:lvl7pPr>
            <a:lvl8pPr marL="4038600" indent="-533400" defTabSz="584200" eaLnBrk="0" fontAlgn="base" hangingPunct="0">
              <a:spcBef>
                <a:spcPts val="4200"/>
              </a:spcBef>
              <a:spcAft>
                <a:spcPct val="0"/>
              </a:spcAft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Baskerville" panose="02020502070401020303" pitchFamily="18" charset="0"/>
                <a:sym typeface="Baskerville" panose="02020502070401020303" pitchFamily="18" charset="0"/>
              </a:defRPr>
            </a:lvl8pPr>
            <a:lvl9pPr marL="4495800" indent="-533400" defTabSz="584200" eaLnBrk="0" fontAlgn="base" hangingPunct="0">
              <a:spcBef>
                <a:spcPts val="4200"/>
              </a:spcBef>
              <a:spcAft>
                <a:spcPct val="0"/>
              </a:spcAft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Baskerville" panose="02020502070401020303" pitchFamily="18" charset="0"/>
                <a:sym typeface="Baskerville" panose="02020502070401020303" pitchFamily="18" charset="0"/>
              </a:defRPr>
            </a:lvl9pPr>
          </a:lstStyle>
          <a:p>
            <a:pPr>
              <a:buFontTx/>
              <a:buNone/>
            </a:pPr>
            <a:endParaRPr lang="sk-SK" altLang="sk-SK" sz="4000"/>
          </a:p>
        </p:txBody>
      </p:sp>
      <p:sp>
        <p:nvSpPr>
          <p:cNvPr id="26628" name="Shape 44">
            <a:extLst>
              <a:ext uri="{FF2B5EF4-FFF2-40B4-BE49-F238E27FC236}">
                <a16:creationId xmlns:a16="http://schemas.microsoft.com/office/drawing/2014/main" id="{1D4EEF25-BAC0-5316-BEFD-BC2505CDB302}"/>
              </a:ext>
            </a:extLst>
          </p:cNvPr>
          <p:cNvSpPr txBox="1">
            <a:spLocks/>
          </p:cNvSpPr>
          <p:nvPr/>
        </p:nvSpPr>
        <p:spPr bwMode="auto">
          <a:xfrm>
            <a:off x="574675" y="1887538"/>
            <a:ext cx="11869738" cy="760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Bef>
                <a:spcPts val="4200"/>
              </a:spcBef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Baskerville" panose="02020502070401020303" pitchFamily="18" charset="0"/>
                <a:sym typeface="Baskerville" panose="02020502070401020303" pitchFamily="18" charset="0"/>
              </a:defRPr>
            </a:lvl1pPr>
            <a:lvl2pPr marL="1066800" indent="-533400" eaLnBrk="0" hangingPunct="0">
              <a:spcBef>
                <a:spcPts val="4200"/>
              </a:spcBef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Baskerville" panose="02020502070401020303" pitchFamily="18" charset="0"/>
                <a:sym typeface="Baskerville" panose="02020502070401020303" pitchFamily="18" charset="0"/>
              </a:defRPr>
            </a:lvl2pPr>
            <a:lvl3pPr marL="1600200" indent="-533400" eaLnBrk="0" hangingPunct="0">
              <a:spcBef>
                <a:spcPts val="4200"/>
              </a:spcBef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Baskerville" panose="02020502070401020303" pitchFamily="18" charset="0"/>
                <a:sym typeface="Baskerville" panose="02020502070401020303" pitchFamily="18" charset="0"/>
              </a:defRPr>
            </a:lvl3pPr>
            <a:lvl4pPr marL="2133600" indent="-533400" eaLnBrk="0" hangingPunct="0">
              <a:spcBef>
                <a:spcPts val="4200"/>
              </a:spcBef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Baskerville" panose="02020502070401020303" pitchFamily="18" charset="0"/>
                <a:sym typeface="Baskerville" panose="02020502070401020303" pitchFamily="18" charset="0"/>
              </a:defRPr>
            </a:lvl4pPr>
            <a:lvl5pPr marL="2667000" indent="-533400" eaLnBrk="0" hangingPunct="0">
              <a:spcBef>
                <a:spcPts val="4200"/>
              </a:spcBef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Baskerville" panose="02020502070401020303" pitchFamily="18" charset="0"/>
                <a:sym typeface="Baskerville" panose="02020502070401020303" pitchFamily="18" charset="0"/>
              </a:defRPr>
            </a:lvl5pPr>
            <a:lvl6pPr marL="3124200" indent="-533400" defTabSz="584200" eaLnBrk="0" fontAlgn="base" hangingPunct="0">
              <a:spcBef>
                <a:spcPts val="4200"/>
              </a:spcBef>
              <a:spcAft>
                <a:spcPct val="0"/>
              </a:spcAft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Baskerville" panose="02020502070401020303" pitchFamily="18" charset="0"/>
                <a:sym typeface="Baskerville" panose="02020502070401020303" pitchFamily="18" charset="0"/>
              </a:defRPr>
            </a:lvl6pPr>
            <a:lvl7pPr marL="3581400" indent="-533400" defTabSz="584200" eaLnBrk="0" fontAlgn="base" hangingPunct="0">
              <a:spcBef>
                <a:spcPts val="4200"/>
              </a:spcBef>
              <a:spcAft>
                <a:spcPct val="0"/>
              </a:spcAft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Baskerville" panose="02020502070401020303" pitchFamily="18" charset="0"/>
                <a:sym typeface="Baskerville" panose="02020502070401020303" pitchFamily="18" charset="0"/>
              </a:defRPr>
            </a:lvl7pPr>
            <a:lvl8pPr marL="4038600" indent="-533400" defTabSz="584200" eaLnBrk="0" fontAlgn="base" hangingPunct="0">
              <a:spcBef>
                <a:spcPts val="4200"/>
              </a:spcBef>
              <a:spcAft>
                <a:spcPct val="0"/>
              </a:spcAft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Baskerville" panose="02020502070401020303" pitchFamily="18" charset="0"/>
                <a:sym typeface="Baskerville" panose="02020502070401020303" pitchFamily="18" charset="0"/>
              </a:defRPr>
            </a:lvl8pPr>
            <a:lvl9pPr marL="4495800" indent="-533400" defTabSz="584200" eaLnBrk="0" fontAlgn="base" hangingPunct="0">
              <a:spcBef>
                <a:spcPts val="4200"/>
              </a:spcBef>
              <a:spcAft>
                <a:spcPct val="0"/>
              </a:spcAft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Baskerville" panose="02020502070401020303" pitchFamily="18" charset="0"/>
                <a:sym typeface="Baskerville" panose="02020502070401020303" pitchFamily="18" charset="0"/>
              </a:defRPr>
            </a:lvl9pPr>
          </a:lstStyle>
          <a:p>
            <a:pPr>
              <a:buFontTx/>
              <a:buNone/>
            </a:pPr>
            <a:endParaRPr lang="sk-SK" altLang="sk-SK" sz="4000"/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6B2E3D8E-C35E-23E5-2088-2E078D2B86D1}"/>
              </a:ext>
            </a:extLst>
          </p:cNvPr>
          <p:cNvSpPr txBox="1"/>
          <p:nvPr/>
        </p:nvSpPr>
        <p:spPr>
          <a:xfrm>
            <a:off x="1265238" y="312738"/>
            <a:ext cx="10583862" cy="157956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algn="ctr" eaLnBrk="0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sk-SK" altLang="sk-SK" sz="4800" kern="0" dirty="0">
                <a:latin typeface="Baskerville"/>
                <a:ea typeface="Baskerville"/>
                <a:cs typeface="Baskerville"/>
                <a:sym typeface="Baskerville"/>
              </a:rPr>
              <a:t>Teória múzejnej prezentácie </a:t>
            </a:r>
          </a:p>
          <a:p>
            <a:pPr algn="ctr" eaLnBrk="0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sk-SK" altLang="sk-SK" sz="4800" kern="0" dirty="0">
                <a:latin typeface="Baskerville"/>
                <a:ea typeface="Baskerville"/>
                <a:cs typeface="Baskerville"/>
                <a:sym typeface="Baskerville"/>
              </a:rPr>
              <a:t>a komunikácie</a:t>
            </a:r>
            <a:endParaRPr lang="sk-SK" sz="4800" dirty="0">
              <a:latin typeface="+mn-lt"/>
              <a:ea typeface="+mn-ea"/>
              <a:cs typeface="+mn-cs"/>
              <a:sym typeface="Baskerville"/>
            </a:endParaRPr>
          </a:p>
        </p:txBody>
      </p:sp>
    </p:spTree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objekt pre text 1">
            <a:extLst>
              <a:ext uri="{FF2B5EF4-FFF2-40B4-BE49-F238E27FC236}">
                <a16:creationId xmlns:a16="http://schemas.microsoft.com/office/drawing/2014/main" id="{C11F6C53-BE6B-49B5-ACD6-0C30B62907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0113" y="1503363"/>
            <a:ext cx="11480800" cy="7815262"/>
          </a:xfrm>
        </p:spPr>
        <p:txBody>
          <a:bodyPr/>
          <a:lstStyle/>
          <a:p>
            <a:r>
              <a:rPr lang="sk-SK" altLang="sk-SK" sz="4000"/>
              <a:t>Funkcie komunikácie: informatívna, inštruktívna, presvedčovacia, posilňujúca a motivujúca, vzdelávacia a výchovná, socializačná a spoločensky integrujúca, osobnej identity, poznávacia, zveriť sa (čes. svěřit), úniková</a:t>
            </a:r>
          </a:p>
          <a:p>
            <a:r>
              <a:rPr lang="sk-SK" altLang="sk-SK" sz="4000"/>
              <a:t>V múzejnej prezentácii je neverbálna komunikácia je často podstatne účinnejšia (presvedčivejšia) ako verbálna</a:t>
            </a: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DCBD8EA5-573E-74C3-C4E3-5E15637DF3ED}"/>
              </a:ext>
            </a:extLst>
          </p:cNvPr>
          <p:cNvSpPr txBox="1"/>
          <p:nvPr/>
        </p:nvSpPr>
        <p:spPr>
          <a:xfrm>
            <a:off x="1265238" y="312738"/>
            <a:ext cx="10583862" cy="157956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algn="ctr" eaLnBrk="0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sk-SK" altLang="sk-SK" sz="4800" kern="0" dirty="0">
                <a:latin typeface="Baskerville"/>
                <a:ea typeface="Baskerville"/>
                <a:cs typeface="Baskerville"/>
                <a:sym typeface="Baskerville"/>
              </a:rPr>
              <a:t>Teória múzejnej prezentácie </a:t>
            </a:r>
          </a:p>
          <a:p>
            <a:pPr algn="ctr" eaLnBrk="0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sk-SK" altLang="sk-SK" sz="4800" kern="0" dirty="0">
                <a:latin typeface="Baskerville"/>
                <a:ea typeface="Baskerville"/>
                <a:cs typeface="Baskerville"/>
                <a:sym typeface="Baskerville"/>
              </a:rPr>
              <a:t>a komunikácie</a:t>
            </a:r>
            <a:endParaRPr lang="sk-SK" sz="4800" dirty="0">
              <a:latin typeface="+mn-lt"/>
              <a:ea typeface="+mn-ea"/>
              <a:cs typeface="+mn-cs"/>
              <a:sym typeface="Baskerville"/>
            </a:endParaRPr>
          </a:p>
        </p:txBody>
      </p:sp>
    </p:spTree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text 1">
            <a:extLst>
              <a:ext uri="{FF2B5EF4-FFF2-40B4-BE49-F238E27FC236}">
                <a16:creationId xmlns:a16="http://schemas.microsoft.com/office/drawing/2014/main" id="{AB8A782B-79BB-95BD-4DA6-9034DECD32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0113" y="1503363"/>
            <a:ext cx="11480800" cy="7815262"/>
          </a:xfrm>
        </p:spPr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sk-SK" sz="4000" dirty="0">
                <a:sym typeface="Baskerville"/>
              </a:rPr>
              <a:t>Aspekty špecifikujúce múzejnú prezentáciu (</a:t>
            </a:r>
            <a:r>
              <a:rPr lang="sk-SK" sz="4000" dirty="0" err="1">
                <a:sym typeface="Baskerville"/>
              </a:rPr>
              <a:t>Stránský</a:t>
            </a:r>
            <a:r>
              <a:rPr lang="sk-SK" sz="4000" dirty="0">
                <a:sym typeface="Baskerville"/>
              </a:rPr>
              <a:t>)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sk-SK" sz="4000" dirty="0">
                <a:sym typeface="Baskerville"/>
              </a:rPr>
              <a:t>historicko-spoločenská konštelácia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sk-SK" sz="4000" dirty="0">
                <a:sym typeface="Baskerville"/>
              </a:rPr>
              <a:t>médium nemožno stotožňovať so skutočnosťou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sk-SK" sz="4000" dirty="0">
                <a:sym typeface="Baskerville"/>
              </a:rPr>
              <a:t>médium je nositeľom výpovede o určitej skutočnosti</a:t>
            </a:r>
          </a:p>
          <a:p>
            <a:pPr marL="0" indent="0">
              <a:buFontTx/>
              <a:buNone/>
              <a:defRPr/>
            </a:pPr>
            <a:r>
              <a:rPr lang="sk-SK" sz="4000" dirty="0">
                <a:sym typeface="Baskerville"/>
              </a:rPr>
              <a:t>Médiá sú prostriedky </a:t>
            </a:r>
            <a:r>
              <a:rPr lang="sk-SK" sz="4000" b="1" dirty="0">
                <a:sym typeface="Baskerville"/>
              </a:rPr>
              <a:t>vytvorené</a:t>
            </a:r>
            <a:r>
              <a:rPr lang="sk-SK" sz="4000" dirty="0">
                <a:sym typeface="Baskerville"/>
              </a:rPr>
              <a:t> ku komunikácii</a:t>
            </a: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6774AE6F-F6B9-E331-1199-68D6DBE8B55D}"/>
              </a:ext>
            </a:extLst>
          </p:cNvPr>
          <p:cNvSpPr txBox="1"/>
          <p:nvPr/>
        </p:nvSpPr>
        <p:spPr>
          <a:xfrm>
            <a:off x="1265238" y="312738"/>
            <a:ext cx="10583862" cy="157956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algn="ctr" eaLnBrk="0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sk-SK" altLang="sk-SK" sz="4800" kern="0" dirty="0">
                <a:latin typeface="Baskerville"/>
                <a:ea typeface="Baskerville"/>
                <a:cs typeface="Baskerville"/>
                <a:sym typeface="Baskerville"/>
              </a:rPr>
              <a:t>Teória múzejnej prezentácie </a:t>
            </a:r>
          </a:p>
          <a:p>
            <a:pPr algn="ctr" eaLnBrk="0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sk-SK" altLang="sk-SK" sz="4800" kern="0" dirty="0">
                <a:latin typeface="Baskerville"/>
                <a:ea typeface="Baskerville"/>
                <a:cs typeface="Baskerville"/>
                <a:sym typeface="Baskerville"/>
              </a:rPr>
              <a:t>a komunikácie</a:t>
            </a:r>
            <a:endParaRPr lang="sk-SK" sz="4800" dirty="0">
              <a:latin typeface="+mn-lt"/>
              <a:ea typeface="+mn-ea"/>
              <a:cs typeface="+mn-cs"/>
              <a:sym typeface="Baskerville"/>
            </a:endParaRPr>
          </a:p>
        </p:txBody>
      </p:sp>
    </p:spTree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text 1">
            <a:extLst>
              <a:ext uri="{FF2B5EF4-FFF2-40B4-BE49-F238E27FC236}">
                <a16:creationId xmlns:a16="http://schemas.microsoft.com/office/drawing/2014/main" id="{5CF1B965-3839-14C3-11E8-C10D1C0617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1443038"/>
            <a:ext cx="11480800" cy="8077200"/>
          </a:xfrm>
        </p:spPr>
        <p:txBody>
          <a:bodyPr>
            <a:normAutofit fontScale="25000" lnSpcReduction="20000"/>
          </a:bodyPr>
          <a:lstStyle/>
          <a:p>
            <a:pPr>
              <a:defRPr/>
            </a:pPr>
            <a:r>
              <a:rPr lang="sk-SK" sz="16000" dirty="0">
                <a:sym typeface="Baskerville"/>
              </a:rPr>
              <a:t>Komunikácia predmetom </a:t>
            </a:r>
            <a:r>
              <a:rPr lang="mr-IN" sz="16000" dirty="0">
                <a:sym typeface="Baskerville"/>
              </a:rPr>
              <a:t>–</a:t>
            </a:r>
            <a:r>
              <a:rPr lang="sk-SK" sz="16000" dirty="0">
                <a:sym typeface="Baskerville"/>
              </a:rPr>
              <a:t> nielen popisnými informáciami, ale aj kontextom - nielen vizuálne, ale aj to, čo je za predmetom</a:t>
            </a:r>
          </a:p>
          <a:p>
            <a:pPr>
              <a:defRPr/>
            </a:pPr>
            <a:r>
              <a:rPr lang="sk-SK" sz="16000" dirty="0">
                <a:sym typeface="Baskerville"/>
              </a:rPr>
              <a:t>P. Van </a:t>
            </a:r>
            <a:r>
              <a:rPr lang="sk-SK" sz="16000" dirty="0" err="1">
                <a:sym typeface="Baskerville"/>
              </a:rPr>
              <a:t>Mensch</a:t>
            </a:r>
            <a:r>
              <a:rPr lang="sk-SK" sz="16000" dirty="0">
                <a:sym typeface="Baskerville"/>
              </a:rPr>
              <a:t>: výstavný softvér - primárne múzejné objekty, sekundárne nákresy, dokumenty, zvukové nahrávky a výstavný hardvér - priestor, panely, vitríny. </a:t>
            </a:r>
          </a:p>
          <a:p>
            <a:pPr>
              <a:defRPr/>
            </a:pPr>
            <a:r>
              <a:rPr lang="sk-SK" sz="16000" dirty="0">
                <a:sym typeface="Baskerville"/>
              </a:rPr>
              <a:t>Rozlíšenie informačnej hodnoty predmetu - hardvérom sú fyzické a štrukturálne vlastnosti predmetu (materiál, konštrukcia, tvar a pod.) a softvérom je dokumentácia, kontextové informácie, funkčné vlastnosti, použiteľnosť</a:t>
            </a:r>
            <a:endParaRPr lang="sk-SK" dirty="0">
              <a:sym typeface="Baskerville"/>
            </a:endParaRP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63F6A346-A334-674A-4EA5-B190A68C1EB2}"/>
              </a:ext>
            </a:extLst>
          </p:cNvPr>
          <p:cNvSpPr txBox="1"/>
          <p:nvPr/>
        </p:nvSpPr>
        <p:spPr>
          <a:xfrm>
            <a:off x="1265238" y="312738"/>
            <a:ext cx="10583862" cy="157956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algn="ctr" eaLnBrk="0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sk-SK" altLang="sk-SK" sz="4800" kern="0" dirty="0">
                <a:latin typeface="Baskerville"/>
                <a:ea typeface="Baskerville"/>
                <a:cs typeface="Baskerville"/>
                <a:sym typeface="Baskerville"/>
              </a:rPr>
              <a:t>Teória múzejnej prezentácie </a:t>
            </a:r>
          </a:p>
          <a:p>
            <a:pPr algn="ctr" eaLnBrk="0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sk-SK" altLang="sk-SK" sz="4800" kern="0" dirty="0">
                <a:latin typeface="Baskerville"/>
                <a:ea typeface="Baskerville"/>
                <a:cs typeface="Baskerville"/>
                <a:sym typeface="Baskerville"/>
              </a:rPr>
              <a:t>a komunikácie</a:t>
            </a:r>
            <a:endParaRPr lang="sk-SK" sz="4800" dirty="0">
              <a:latin typeface="+mn-lt"/>
              <a:ea typeface="+mn-ea"/>
              <a:cs typeface="+mn-cs"/>
              <a:sym typeface="Baskerville"/>
            </a:endParaRPr>
          </a:p>
        </p:txBody>
      </p:sp>
    </p:spTree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text 1">
            <a:extLst>
              <a:ext uri="{FF2B5EF4-FFF2-40B4-BE49-F238E27FC236}">
                <a16:creationId xmlns:a16="http://schemas.microsoft.com/office/drawing/2014/main" id="{AD1A177D-0A5A-0B5D-3EDA-308463645B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0113" y="2455863"/>
            <a:ext cx="11480800" cy="4521200"/>
          </a:xfrm>
        </p:spPr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sk-SK" sz="4000" dirty="0">
                <a:sym typeface="Baskerville"/>
              </a:rPr>
              <a:t>Základné návštevníkom vytvorené kontexty:</a:t>
            </a:r>
          </a:p>
          <a:p>
            <a:pPr>
              <a:defRPr/>
            </a:pPr>
            <a:r>
              <a:rPr lang="sk-SK" sz="4000" dirty="0">
                <a:sym typeface="Baskerville"/>
              </a:rPr>
              <a:t>osobný kontext </a:t>
            </a:r>
          </a:p>
          <a:p>
            <a:pPr>
              <a:defRPr/>
            </a:pPr>
            <a:r>
              <a:rPr lang="sk-SK" sz="4000" dirty="0">
                <a:sym typeface="Baskerville"/>
              </a:rPr>
              <a:t>sociálny kontext </a:t>
            </a:r>
          </a:p>
          <a:p>
            <a:pPr>
              <a:defRPr/>
            </a:pPr>
            <a:r>
              <a:rPr lang="sk-SK" sz="4000" dirty="0">
                <a:sym typeface="Baskerville"/>
              </a:rPr>
              <a:t>fyzický kontext</a:t>
            </a: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4A712868-6A54-9993-7C0B-C156977C559D}"/>
              </a:ext>
            </a:extLst>
          </p:cNvPr>
          <p:cNvSpPr txBox="1"/>
          <p:nvPr/>
        </p:nvSpPr>
        <p:spPr>
          <a:xfrm>
            <a:off x="1265238" y="312738"/>
            <a:ext cx="10583862" cy="157956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algn="ctr" eaLnBrk="0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sk-SK" altLang="sk-SK" sz="4800" kern="0" dirty="0">
                <a:latin typeface="Baskerville"/>
                <a:ea typeface="Baskerville"/>
                <a:cs typeface="Baskerville"/>
                <a:sym typeface="Baskerville"/>
              </a:rPr>
              <a:t>Teória múzejnej prezentácie </a:t>
            </a:r>
          </a:p>
          <a:p>
            <a:pPr algn="ctr" eaLnBrk="0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sk-SK" altLang="sk-SK" sz="4800" kern="0" dirty="0">
                <a:latin typeface="Baskerville"/>
                <a:ea typeface="Baskerville"/>
                <a:cs typeface="Baskerville"/>
                <a:sym typeface="Baskerville"/>
              </a:rPr>
              <a:t>a komunikácie</a:t>
            </a:r>
            <a:endParaRPr lang="sk-SK" sz="4800" dirty="0">
              <a:latin typeface="+mn-lt"/>
              <a:ea typeface="+mn-ea"/>
              <a:cs typeface="+mn-cs"/>
              <a:sym typeface="Baskerville"/>
            </a:endParaRPr>
          </a:p>
        </p:txBody>
      </p:sp>
    </p:spTree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objekt pre text 1">
            <a:extLst>
              <a:ext uri="{FF2B5EF4-FFF2-40B4-BE49-F238E27FC236}">
                <a16:creationId xmlns:a16="http://schemas.microsoft.com/office/drawing/2014/main" id="{06D2D67F-35C4-8620-0704-C260D06060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4713" y="1125538"/>
            <a:ext cx="11480800" cy="8293100"/>
          </a:xfrm>
        </p:spPr>
        <p:txBody>
          <a:bodyPr/>
          <a:lstStyle/>
          <a:p>
            <a:r>
              <a:rPr lang="sk-SK" altLang="sk-SK" sz="4000"/>
              <a:t>Základom ľudskej komunikácie je ukazovanie vecí, </a:t>
            </a:r>
            <a:r>
              <a:rPr lang="sk-SK" altLang="sk-SK" sz="4000" b="1"/>
              <a:t>ostenzia </a:t>
            </a:r>
            <a:r>
              <a:rPr lang="mr-IN" altLang="sk-SK" sz="4000"/>
              <a:t>–</a:t>
            </a:r>
            <a:r>
              <a:rPr lang="sk-SK" altLang="sk-SK" sz="4000" b="1"/>
              <a:t> </a:t>
            </a:r>
            <a:r>
              <a:rPr lang="sk-SK" altLang="sk-SK" sz="4000"/>
              <a:t>druh bezznakového vyjadrenia, zámerné ukazovanie</a:t>
            </a:r>
          </a:p>
          <a:p>
            <a:r>
              <a:rPr lang="sk-SK" altLang="sk-SK" sz="4000"/>
              <a:t>Základné spôsoby ľudského vyjadrovania a poznávania: 1. </a:t>
            </a:r>
            <a:r>
              <a:rPr lang="sk-SK" altLang="sk-SK" sz="4000" i="1"/>
              <a:t>reprezentácia</a:t>
            </a:r>
            <a:r>
              <a:rPr lang="sk-SK" altLang="sk-SK" sz="4000"/>
              <a:t> = ne-prezentatívny typ - vyjadrovanie pomocou znakov, modelov prezentujúce náhražku; 2. </a:t>
            </a:r>
            <a:r>
              <a:rPr lang="sk-SK" altLang="sk-SK" sz="4000" i="1"/>
              <a:t>ostenzia</a:t>
            </a:r>
            <a:r>
              <a:rPr lang="sk-SK" altLang="sk-SK" sz="4000"/>
              <a:t> = prezentatívny typ - vyjadrovanie pomocou samotných vecí ich ukazovaním, originálom </a:t>
            </a:r>
            <a:endParaRPr lang="sk-SK" altLang="sk-SK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AE68BEE9-63F4-DE96-4134-ADA4DEA74B32}"/>
              </a:ext>
            </a:extLst>
          </p:cNvPr>
          <p:cNvSpPr txBox="1"/>
          <p:nvPr/>
        </p:nvSpPr>
        <p:spPr>
          <a:xfrm>
            <a:off x="1265238" y="312738"/>
            <a:ext cx="10583862" cy="157956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algn="ctr" eaLnBrk="0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sk-SK" altLang="sk-SK" sz="4800" kern="0" dirty="0">
                <a:latin typeface="Baskerville"/>
                <a:ea typeface="Baskerville"/>
                <a:cs typeface="Baskerville"/>
                <a:sym typeface="Baskerville"/>
              </a:rPr>
              <a:t>Teória múzejnej prezentácie </a:t>
            </a:r>
          </a:p>
          <a:p>
            <a:pPr algn="ctr" eaLnBrk="0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sk-SK" altLang="sk-SK" sz="4800" kern="0" dirty="0">
                <a:latin typeface="Baskerville"/>
                <a:ea typeface="Baskerville"/>
                <a:cs typeface="Baskerville"/>
                <a:sym typeface="Baskerville"/>
              </a:rPr>
              <a:t>a komunikácie</a:t>
            </a:r>
            <a:endParaRPr lang="sk-SK" sz="4800" dirty="0">
              <a:latin typeface="+mn-lt"/>
              <a:ea typeface="+mn-ea"/>
              <a:cs typeface="+mn-cs"/>
              <a:sym typeface="Baskerville"/>
            </a:endParaRPr>
          </a:p>
        </p:txBody>
      </p:sp>
    </p:spTree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text 1">
            <a:extLst>
              <a:ext uri="{FF2B5EF4-FFF2-40B4-BE49-F238E27FC236}">
                <a16:creationId xmlns:a16="http://schemas.microsoft.com/office/drawing/2014/main" id="{49E6D1F5-E779-1771-91DE-CCC1C12B6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4713" y="1276350"/>
            <a:ext cx="11480800" cy="8293100"/>
          </a:xfrm>
        </p:spPr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sk-SK" sz="4000" dirty="0" err="1">
                <a:sym typeface="Baskerville"/>
              </a:rPr>
              <a:t>Jakobsonov</a:t>
            </a:r>
            <a:r>
              <a:rPr lang="sk-SK" sz="4000" dirty="0">
                <a:sym typeface="Baskerville"/>
              </a:rPr>
              <a:t> model jazykovej komunikácie (</a:t>
            </a:r>
            <a:r>
              <a:rPr lang="sk-SK" sz="4000" dirty="0" err="1">
                <a:sym typeface="Baskerville"/>
              </a:rPr>
              <a:t>zdieľaný</a:t>
            </a:r>
            <a:r>
              <a:rPr lang="sk-SK" sz="4000" dirty="0">
                <a:sym typeface="Baskerville"/>
              </a:rPr>
              <a:t> kód)</a:t>
            </a:r>
          </a:p>
          <a:p>
            <a:pPr>
              <a:defRPr/>
            </a:pPr>
            <a:r>
              <a:rPr lang="sk-SK" sz="4000" dirty="0">
                <a:sym typeface="Baskerville"/>
              </a:rPr>
              <a:t>pôvodca </a:t>
            </a:r>
          </a:p>
          <a:p>
            <a:pPr>
              <a:defRPr/>
            </a:pPr>
            <a:r>
              <a:rPr lang="sk-SK" sz="4000" dirty="0">
                <a:sym typeface="Baskerville"/>
              </a:rPr>
              <a:t>príjemca</a:t>
            </a:r>
          </a:p>
          <a:p>
            <a:pPr>
              <a:defRPr/>
            </a:pPr>
            <a:r>
              <a:rPr lang="sk-SK" sz="4000" dirty="0">
                <a:sym typeface="Baskerville"/>
              </a:rPr>
              <a:t>kanál </a:t>
            </a:r>
          </a:p>
          <a:p>
            <a:pPr>
              <a:defRPr/>
            </a:pPr>
            <a:r>
              <a:rPr lang="sk-SK" sz="4000" dirty="0">
                <a:sym typeface="Baskerville"/>
              </a:rPr>
              <a:t>správa </a:t>
            </a:r>
          </a:p>
          <a:p>
            <a:pPr>
              <a:defRPr/>
            </a:pPr>
            <a:r>
              <a:rPr lang="sk-SK" sz="4000" dirty="0">
                <a:sym typeface="Baskerville"/>
              </a:rPr>
              <a:t>kontext</a:t>
            </a: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EDC9FDAA-E669-7F49-B49B-70A51976F6E5}"/>
              </a:ext>
            </a:extLst>
          </p:cNvPr>
          <p:cNvSpPr txBox="1"/>
          <p:nvPr/>
        </p:nvSpPr>
        <p:spPr>
          <a:xfrm>
            <a:off x="1265238" y="312738"/>
            <a:ext cx="10583862" cy="157956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algn="ctr" eaLnBrk="0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sk-SK" altLang="sk-SK" sz="4800" kern="0" dirty="0">
                <a:latin typeface="Baskerville"/>
                <a:ea typeface="Baskerville"/>
                <a:cs typeface="Baskerville"/>
                <a:sym typeface="Baskerville"/>
              </a:rPr>
              <a:t>Teória múzejnej prezentácie </a:t>
            </a:r>
          </a:p>
          <a:p>
            <a:pPr algn="ctr" eaLnBrk="0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sk-SK" altLang="sk-SK" sz="4800" kern="0" dirty="0">
                <a:latin typeface="Baskerville"/>
                <a:ea typeface="Baskerville"/>
                <a:cs typeface="Baskerville"/>
                <a:sym typeface="Baskerville"/>
              </a:rPr>
              <a:t>a komunikácie</a:t>
            </a:r>
            <a:endParaRPr lang="sk-SK" sz="4800" dirty="0">
              <a:latin typeface="+mn-lt"/>
              <a:ea typeface="+mn-ea"/>
              <a:cs typeface="+mn-cs"/>
              <a:sym typeface="Baskerville"/>
            </a:endParaRP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4">
            <a:extLst>
              <a:ext uri="{FF2B5EF4-FFF2-40B4-BE49-F238E27FC236}">
                <a16:creationId xmlns:a16="http://schemas.microsoft.com/office/drawing/2014/main" id="{67DE6D08-9C77-F55F-D9BB-1DEE2E50F1A0}"/>
              </a:ext>
            </a:extLst>
          </p:cNvPr>
          <p:cNvSpPr txBox="1">
            <a:spLocks/>
          </p:cNvSpPr>
          <p:nvPr/>
        </p:nvSpPr>
        <p:spPr bwMode="auto">
          <a:xfrm>
            <a:off x="474663" y="1809750"/>
            <a:ext cx="11869737" cy="743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533400" indent="-533400" algn="l" defTabSz="584200" rtl="0" eaLnBrk="0" fontAlgn="base" hangingPunct="0">
              <a:spcBef>
                <a:spcPts val="4200"/>
              </a:spcBef>
              <a:spcAft>
                <a:spcPct val="0"/>
              </a:spcAft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+mn-lt"/>
                <a:ea typeface="+mn-ea"/>
                <a:cs typeface="+mn-cs"/>
                <a:sym typeface="Baskerville"/>
              </a:defRPr>
            </a:lvl1pPr>
            <a:lvl2pPr marL="1066800" indent="-533400" algn="l" defTabSz="584200" rtl="0" eaLnBrk="0" fontAlgn="base" hangingPunct="0">
              <a:spcBef>
                <a:spcPts val="4200"/>
              </a:spcBef>
              <a:spcAft>
                <a:spcPct val="0"/>
              </a:spcAft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+mn-lt"/>
                <a:ea typeface="+mn-ea"/>
                <a:cs typeface="+mn-cs"/>
                <a:sym typeface="Baskerville"/>
              </a:defRPr>
            </a:lvl2pPr>
            <a:lvl3pPr marL="1600200" indent="-533400" algn="l" defTabSz="584200" rtl="0" eaLnBrk="0" fontAlgn="base" hangingPunct="0">
              <a:spcBef>
                <a:spcPts val="4200"/>
              </a:spcBef>
              <a:spcAft>
                <a:spcPct val="0"/>
              </a:spcAft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+mn-lt"/>
                <a:ea typeface="+mn-ea"/>
                <a:cs typeface="+mn-cs"/>
                <a:sym typeface="Baskerville"/>
              </a:defRPr>
            </a:lvl3pPr>
            <a:lvl4pPr marL="2133600" indent="-533400" algn="l" defTabSz="584200" rtl="0" eaLnBrk="0" fontAlgn="base" hangingPunct="0">
              <a:spcBef>
                <a:spcPts val="4200"/>
              </a:spcBef>
              <a:spcAft>
                <a:spcPct val="0"/>
              </a:spcAft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+mn-lt"/>
                <a:ea typeface="+mn-ea"/>
                <a:cs typeface="+mn-cs"/>
                <a:sym typeface="Baskerville"/>
              </a:defRPr>
            </a:lvl4pPr>
            <a:lvl5pPr marL="2667000" indent="-533400" algn="l" defTabSz="584200" rtl="0" eaLnBrk="0" fontAlgn="base" hangingPunct="0">
              <a:spcBef>
                <a:spcPts val="4200"/>
              </a:spcBef>
              <a:spcAft>
                <a:spcPct val="0"/>
              </a:spcAft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+mn-lt"/>
                <a:ea typeface="+mn-ea"/>
                <a:cs typeface="+mn-cs"/>
                <a:sym typeface="Baskerville"/>
              </a:defRPr>
            </a:lvl5pPr>
            <a:lvl6pPr marL="3200400" indent="-533400" defTabSz="584200">
              <a:spcBef>
                <a:spcPts val="4200"/>
              </a:spcBef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+mn-lt"/>
                <a:ea typeface="+mn-ea"/>
                <a:cs typeface="+mn-cs"/>
                <a:sym typeface="Baskerville"/>
              </a:defRPr>
            </a:lvl6pPr>
            <a:lvl7pPr marL="3733800" indent="-533400" defTabSz="584200">
              <a:spcBef>
                <a:spcPts val="4200"/>
              </a:spcBef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+mn-lt"/>
                <a:ea typeface="+mn-ea"/>
                <a:cs typeface="+mn-cs"/>
                <a:sym typeface="Baskerville"/>
              </a:defRPr>
            </a:lvl7pPr>
            <a:lvl8pPr marL="4267200" indent="-533400" defTabSz="584200">
              <a:spcBef>
                <a:spcPts val="4200"/>
              </a:spcBef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+mn-lt"/>
                <a:ea typeface="+mn-ea"/>
                <a:cs typeface="+mn-cs"/>
                <a:sym typeface="Baskerville"/>
              </a:defRPr>
            </a:lvl8pPr>
            <a:lvl9pPr marL="4800600" indent="-533400" defTabSz="584200">
              <a:spcBef>
                <a:spcPts val="4200"/>
              </a:spcBef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+mn-lt"/>
                <a:ea typeface="+mn-ea"/>
                <a:cs typeface="+mn-cs"/>
                <a:sym typeface="Baskerville"/>
              </a:defRPr>
            </a:lvl9pPr>
          </a:lstStyle>
          <a:p>
            <a:pPr marL="385763" indent="-385763" defTabSz="554038"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sk-SK" altLang="sk-SK" sz="4000" kern="0" dirty="0"/>
              <a:t>Zhromažďovanie dokladov o vlastnej civilizácii</a:t>
            </a:r>
          </a:p>
          <a:p>
            <a:pPr marL="385763" indent="-385763" defTabSz="554038"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sk-SK" altLang="sk-SK" sz="4000" kern="0" dirty="0"/>
              <a:t>Vznik najstarších zbierok (reprezentácia, majetok, náboženské motívy), status vlastníka</a:t>
            </a:r>
          </a:p>
          <a:p>
            <a:pPr marL="385763" indent="-385763" defTabSz="554038"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sk-SK" altLang="sk-SK" sz="4000" kern="0" dirty="0"/>
              <a:t>Cirkevné zbierky – relikvie</a:t>
            </a:r>
          </a:p>
          <a:p>
            <a:pPr marL="385763" indent="-385763" defTabSz="554038"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sk-SK" altLang="sk-SK" sz="4000" kern="0" dirty="0"/>
              <a:t>Renesancia, osvietenstvo – racionálne pochopenie sveta, pestovanie vedy</a:t>
            </a:r>
          </a:p>
          <a:p>
            <a:pPr marL="385763" indent="-385763" defTabSz="554038"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sk-SK" altLang="sk-SK" sz="4000" kern="0" dirty="0"/>
              <a:t>Múzeum – inštitucionálne prostredie k pestovaniu vedy</a:t>
            </a:r>
          </a:p>
          <a:p>
            <a:pPr marL="385763" indent="-385763" defTabSz="554038" eaLnBrk="1" hangingPunct="1">
              <a:lnSpc>
                <a:spcPct val="150000"/>
              </a:lnSpc>
              <a:spcBef>
                <a:spcPct val="0"/>
              </a:spcBef>
              <a:defRPr/>
            </a:pPr>
            <a:endParaRPr lang="sk-SK" altLang="sk-SK" sz="4000" kern="0" dirty="0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C9F04F15-E581-3910-0C60-495A73ED96B1}"/>
              </a:ext>
            </a:extLst>
          </p:cNvPr>
          <p:cNvSpPr txBox="1"/>
          <p:nvPr/>
        </p:nvSpPr>
        <p:spPr>
          <a:xfrm>
            <a:off x="1265238" y="681038"/>
            <a:ext cx="10583862" cy="8413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algn="ctr" eaLnBrk="0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sk-SK" altLang="sk-SK" sz="4800" kern="0" dirty="0">
                <a:latin typeface="Baskerville"/>
                <a:ea typeface="Baskerville"/>
                <a:cs typeface="Baskerville"/>
                <a:sym typeface="Baskerville"/>
              </a:rPr>
              <a:t>Hmotné a nehmotné dokumenty</a:t>
            </a:r>
            <a:endParaRPr lang="sk-SK" sz="4800" dirty="0">
              <a:latin typeface="+mn-lt"/>
              <a:ea typeface="+mn-ea"/>
              <a:cs typeface="+mn-cs"/>
              <a:sym typeface="Baskerville"/>
            </a:endParaRPr>
          </a:p>
        </p:txBody>
      </p:sp>
    </p:spTree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objekt pre text 1">
            <a:extLst>
              <a:ext uri="{FF2B5EF4-FFF2-40B4-BE49-F238E27FC236}">
                <a16:creationId xmlns:a16="http://schemas.microsoft.com/office/drawing/2014/main" id="{8FC97AAD-4B21-9A9D-20C1-03FA79B39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4713" y="1276350"/>
            <a:ext cx="11480800" cy="82931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sk-SK" altLang="sk-SK" sz="4000"/>
              <a:t>Komunikát - jazykový alebo mimojazykový prejav</a:t>
            </a:r>
          </a:p>
          <a:p>
            <a:pPr>
              <a:buFont typeface="Wingdings" pitchFamily="2" charset="2"/>
              <a:buChar char="v"/>
            </a:pPr>
            <a:r>
              <a:rPr lang="sk-SK" altLang="sk-SK" sz="4000"/>
              <a:t>Múzejný kód (výstavná reč) - informácie sú kódované do reči vecí, resp. hmotných dokladov rozličných kultúrnych a prírodných fenoménov</a:t>
            </a:r>
          </a:p>
          <a:p>
            <a:pPr>
              <a:buFont typeface="Wingdings" pitchFamily="2" charset="2"/>
              <a:buChar char="v"/>
            </a:pPr>
            <a:r>
              <a:rPr lang="sk-SK" altLang="sk-SK" sz="4000"/>
              <a:t>v múzeu sa vystavuje téma, nie muzeálie –v procese múzejnej komunikácie sú prostriedkami (Beneš)</a:t>
            </a: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D4AD782F-6580-E2CD-FDDD-01B0D46ACEE2}"/>
              </a:ext>
            </a:extLst>
          </p:cNvPr>
          <p:cNvSpPr txBox="1"/>
          <p:nvPr/>
        </p:nvSpPr>
        <p:spPr>
          <a:xfrm>
            <a:off x="1265238" y="312738"/>
            <a:ext cx="10583862" cy="157956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algn="ctr" eaLnBrk="0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sk-SK" altLang="sk-SK" sz="4800" kern="0" dirty="0">
                <a:latin typeface="Baskerville"/>
                <a:ea typeface="Baskerville"/>
                <a:cs typeface="Baskerville"/>
                <a:sym typeface="Baskerville"/>
              </a:rPr>
              <a:t>Teória múzejnej prezentácie </a:t>
            </a:r>
          </a:p>
          <a:p>
            <a:pPr algn="ctr" eaLnBrk="0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sk-SK" altLang="sk-SK" sz="4800" kern="0" dirty="0">
                <a:latin typeface="Baskerville"/>
                <a:ea typeface="Baskerville"/>
                <a:cs typeface="Baskerville"/>
                <a:sym typeface="Baskerville"/>
              </a:rPr>
              <a:t>a komunikácie</a:t>
            </a:r>
            <a:endParaRPr lang="sk-SK" sz="4800" dirty="0">
              <a:latin typeface="+mn-lt"/>
              <a:ea typeface="+mn-ea"/>
              <a:cs typeface="+mn-cs"/>
              <a:sym typeface="Baskerville"/>
            </a:endParaRPr>
          </a:p>
        </p:txBody>
      </p:sp>
    </p:spTree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objekt pre text 3">
            <a:extLst>
              <a:ext uri="{FF2B5EF4-FFF2-40B4-BE49-F238E27FC236}">
                <a16:creationId xmlns:a16="http://schemas.microsoft.com/office/drawing/2014/main" id="{3479FF41-0030-89FA-BAB0-71049742C1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altLang="sk-SK" sz="4000"/>
              <a:t>Komunikačné doplnky: obrazové, znakové a textové (Beneš)</a:t>
            </a:r>
          </a:p>
          <a:p>
            <a:r>
              <a:rPr lang="sk-SK" altLang="sk-SK" sz="4000"/>
              <a:t>Múzejná výstava je interpretujúca prezentácia určitých situácií pomocou autentických dokladov</a:t>
            </a:r>
          </a:p>
          <a:p>
            <a:r>
              <a:rPr lang="sk-SK" altLang="sk-SK" sz="4000"/>
              <a:t>Hermeneutika - veda o výklade a porozumení</a:t>
            </a: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4CDD4979-96A6-4956-8B91-81761FA13D4F}"/>
              </a:ext>
            </a:extLst>
          </p:cNvPr>
          <p:cNvSpPr txBox="1"/>
          <p:nvPr/>
        </p:nvSpPr>
        <p:spPr>
          <a:xfrm>
            <a:off x="1265238" y="312738"/>
            <a:ext cx="10583862" cy="157956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algn="ctr" eaLnBrk="0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sk-SK" altLang="sk-SK" sz="4800" kern="0" dirty="0">
                <a:latin typeface="Baskerville"/>
                <a:ea typeface="Baskerville"/>
                <a:cs typeface="Baskerville"/>
                <a:sym typeface="Baskerville"/>
              </a:rPr>
              <a:t>Teória múzejnej prezentácie </a:t>
            </a:r>
          </a:p>
          <a:p>
            <a:pPr algn="ctr" eaLnBrk="0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sk-SK" altLang="sk-SK" sz="4800" kern="0" dirty="0">
                <a:latin typeface="Baskerville"/>
                <a:ea typeface="Baskerville"/>
                <a:cs typeface="Baskerville"/>
                <a:sym typeface="Baskerville"/>
              </a:rPr>
              <a:t>a komunikácie</a:t>
            </a:r>
            <a:endParaRPr lang="sk-SK" sz="4800" dirty="0">
              <a:latin typeface="+mn-lt"/>
              <a:ea typeface="+mn-ea"/>
              <a:cs typeface="+mn-cs"/>
              <a:sym typeface="Baskerville"/>
            </a:endParaRPr>
          </a:p>
        </p:txBody>
      </p:sp>
    </p:spTree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objekt pre text 3">
            <a:extLst>
              <a:ext uri="{FF2B5EF4-FFF2-40B4-BE49-F238E27FC236}">
                <a16:creationId xmlns:a16="http://schemas.microsoft.com/office/drawing/2014/main" id="{E2E3ABF6-BAC6-8EB3-881A-E67DE41B3D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altLang="sk-SK" sz="4000"/>
              <a:t>sekundárna selekcia tezaurovaných predmetov</a:t>
            </a:r>
          </a:p>
          <a:p>
            <a:r>
              <a:rPr lang="sk-SK" altLang="sk-SK" sz="4000" b="1"/>
              <a:t>proces mediácie</a:t>
            </a:r>
            <a:r>
              <a:rPr lang="sk-SK" altLang="sk-SK" sz="4000"/>
              <a:t> - znaková sústava s väčšou a komplexnejšou výpovednou schopnosťou</a:t>
            </a:r>
          </a:p>
          <a:p>
            <a:r>
              <a:rPr lang="sk-SK" altLang="sk-SK" sz="4000" b="1"/>
              <a:t>múzejná výstavná reč </a:t>
            </a:r>
            <a:r>
              <a:rPr lang="sk-SK" altLang="sk-SK" sz="4000"/>
              <a:t>– súbor vyjadrovacích prostriedkov v určitých väzbách a vzťahoch, vyjadruje obsah, komunikuje, predáva vyjadrenia</a:t>
            </a: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0A41E45A-ECB2-2A51-EFB1-4DBB91268692}"/>
              </a:ext>
            </a:extLst>
          </p:cNvPr>
          <p:cNvSpPr txBox="1"/>
          <p:nvPr/>
        </p:nvSpPr>
        <p:spPr>
          <a:xfrm>
            <a:off x="1265238" y="312738"/>
            <a:ext cx="10583862" cy="157956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algn="ctr" eaLnBrk="0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sk-SK" altLang="sk-SK" sz="4800" kern="0" dirty="0">
                <a:latin typeface="Baskerville"/>
                <a:ea typeface="Baskerville"/>
                <a:cs typeface="Baskerville"/>
                <a:sym typeface="Baskerville"/>
              </a:rPr>
              <a:t>Teória múzejnej prezentácie </a:t>
            </a:r>
          </a:p>
          <a:p>
            <a:pPr algn="ctr" eaLnBrk="0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sk-SK" altLang="sk-SK" sz="4800" kern="0" dirty="0">
                <a:latin typeface="Baskerville"/>
                <a:ea typeface="Baskerville"/>
                <a:cs typeface="Baskerville"/>
                <a:sym typeface="Baskerville"/>
              </a:rPr>
              <a:t>a komunikácie</a:t>
            </a:r>
            <a:endParaRPr lang="sk-SK" sz="4800" dirty="0">
              <a:latin typeface="+mn-lt"/>
              <a:ea typeface="+mn-ea"/>
              <a:cs typeface="+mn-cs"/>
              <a:sym typeface="Baskerville"/>
            </a:endParaRPr>
          </a:p>
        </p:txBody>
      </p:sp>
    </p:spTree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objekt pre text 3">
            <a:extLst>
              <a:ext uri="{FF2B5EF4-FFF2-40B4-BE49-F238E27FC236}">
                <a16:creationId xmlns:a16="http://schemas.microsoft.com/office/drawing/2014/main" id="{4305B75B-1D60-E5C7-AA5B-92A370764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530475"/>
            <a:ext cx="11480800" cy="5722938"/>
          </a:xfrm>
        </p:spPr>
        <p:txBody>
          <a:bodyPr/>
          <a:lstStyle/>
          <a:p>
            <a:r>
              <a:rPr lang="sk-SK" altLang="sk-SK" sz="4000"/>
              <a:t>schopnosť výstavy vytvoriť dojem</a:t>
            </a:r>
          </a:p>
          <a:p>
            <a:r>
              <a:rPr lang="sk-SK" altLang="sk-SK" sz="4000"/>
              <a:t>Múzejná prezentácia - vypovedá o prezentovanej téme, zobrazovaných skutočnostiach, sprostredkováva autentické svedectvo, je správou o zámeroch a postojoch tvorcov prezentácie, o dobovom diskurze</a:t>
            </a: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A763A917-D274-55F0-D6B3-D4527A71E98B}"/>
              </a:ext>
            </a:extLst>
          </p:cNvPr>
          <p:cNvSpPr txBox="1"/>
          <p:nvPr/>
        </p:nvSpPr>
        <p:spPr>
          <a:xfrm>
            <a:off x="1265238" y="312738"/>
            <a:ext cx="10583862" cy="157956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algn="ctr" eaLnBrk="0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sk-SK" altLang="sk-SK" sz="4800" kern="0" dirty="0">
                <a:latin typeface="Baskerville"/>
                <a:ea typeface="Baskerville"/>
                <a:cs typeface="Baskerville"/>
                <a:sym typeface="Baskerville"/>
              </a:rPr>
              <a:t>Teória múzejnej prezentácie </a:t>
            </a:r>
          </a:p>
          <a:p>
            <a:pPr algn="ctr" eaLnBrk="0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sk-SK" altLang="sk-SK" sz="4800" kern="0" dirty="0">
                <a:latin typeface="Baskerville"/>
                <a:ea typeface="Baskerville"/>
                <a:cs typeface="Baskerville"/>
                <a:sym typeface="Baskerville"/>
              </a:rPr>
              <a:t>a komunikácie</a:t>
            </a:r>
            <a:endParaRPr lang="sk-SK" sz="4800" dirty="0">
              <a:latin typeface="+mn-lt"/>
              <a:ea typeface="+mn-ea"/>
              <a:cs typeface="+mn-cs"/>
              <a:sym typeface="Baskerville"/>
            </a:endParaRPr>
          </a:p>
        </p:txBody>
      </p:sp>
    </p:spTree>
  </p:cSld>
  <p:clrMapOvr>
    <a:masterClrMapping/>
  </p:clrMapOvr>
  <p:transition spd="slow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3306C71C-106C-7963-70A5-DCA0172133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sk-SK" sz="4000" dirty="0">
                <a:latin typeface="+mj-lt"/>
                <a:sym typeface="Baskerville"/>
              </a:rPr>
              <a:t>Expozícia ako znaková sústava </a:t>
            </a:r>
            <a:r>
              <a:rPr lang="mr-IN" sz="4000" dirty="0">
                <a:latin typeface="+mj-lt"/>
                <a:sym typeface="Baskerville"/>
              </a:rPr>
              <a:t>–</a:t>
            </a:r>
            <a:r>
              <a:rPr lang="sk-SK" sz="4000" dirty="0">
                <a:latin typeface="+mj-lt"/>
                <a:sym typeface="Baskerville"/>
              </a:rPr>
              <a:t> predmety sú komunikované cez znaky a symboly (mix prístupov sémantických </a:t>
            </a:r>
            <a:r>
              <a:rPr lang="mr-IN" sz="4000" dirty="0">
                <a:latin typeface="+mj-lt"/>
                <a:sym typeface="Baskerville"/>
              </a:rPr>
              <a:t>–</a:t>
            </a:r>
            <a:r>
              <a:rPr lang="sk-SK" sz="4000" dirty="0">
                <a:latin typeface="+mj-lt"/>
                <a:sym typeface="Baskerville"/>
              </a:rPr>
              <a:t> významových a semiotických </a:t>
            </a:r>
            <a:r>
              <a:rPr lang="mr-IN" sz="4000" dirty="0">
                <a:latin typeface="+mj-lt"/>
                <a:sym typeface="Baskerville"/>
              </a:rPr>
              <a:t>–</a:t>
            </a:r>
            <a:r>
              <a:rPr lang="sk-SK" sz="4000" dirty="0">
                <a:latin typeface="+mj-lt"/>
                <a:sym typeface="Baskerville"/>
              </a:rPr>
              <a:t> znakových)</a:t>
            </a:r>
          </a:p>
          <a:p>
            <a:pPr>
              <a:defRPr/>
            </a:pPr>
            <a:r>
              <a:rPr lang="sk-SK" sz="4000" dirty="0">
                <a:latin typeface="+mj-lt"/>
                <a:sym typeface="Baskerville"/>
              </a:rPr>
              <a:t>Exponát má informačnú funkciu (posolstvo) alebo uzavretú funkciu ako súčasť kontextu, záleží, akú úlohu mu priradíme</a:t>
            </a: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426C5950-699C-05B7-35D7-A438A759BFF0}"/>
              </a:ext>
            </a:extLst>
          </p:cNvPr>
          <p:cNvSpPr txBox="1"/>
          <p:nvPr/>
        </p:nvSpPr>
        <p:spPr>
          <a:xfrm>
            <a:off x="1265238" y="312738"/>
            <a:ext cx="10583862" cy="157956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algn="ctr" eaLnBrk="0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sk-SK" altLang="sk-SK" sz="4800" kern="0" dirty="0">
                <a:latin typeface="Baskerville"/>
                <a:ea typeface="Baskerville"/>
                <a:cs typeface="Baskerville"/>
                <a:sym typeface="Baskerville"/>
              </a:rPr>
              <a:t>Teória múzejnej prezentácie </a:t>
            </a:r>
          </a:p>
          <a:p>
            <a:pPr algn="ctr" eaLnBrk="0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sk-SK" altLang="sk-SK" sz="4800" kern="0" dirty="0">
                <a:latin typeface="Baskerville"/>
                <a:ea typeface="Baskerville"/>
                <a:cs typeface="Baskerville"/>
                <a:sym typeface="Baskerville"/>
              </a:rPr>
              <a:t>a komunikácie</a:t>
            </a:r>
            <a:endParaRPr lang="sk-SK" sz="4800" dirty="0">
              <a:latin typeface="+mn-lt"/>
              <a:ea typeface="+mn-ea"/>
              <a:cs typeface="+mn-cs"/>
              <a:sym typeface="Baskerville"/>
            </a:endParaRPr>
          </a:p>
        </p:txBody>
      </p:sp>
    </p:spTree>
  </p:cSld>
  <p:clrMapOvr>
    <a:masterClrMapping/>
  </p:clrMapOvr>
  <p:transition spd="slow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96EB8E5E-BAD7-913F-EF03-8CB19C282B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4688" y="923925"/>
            <a:ext cx="11480800" cy="82931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sk-SK" sz="4000" dirty="0">
                <a:sym typeface="Baskerville"/>
              </a:rPr>
              <a:t>Martin R. </a:t>
            </a:r>
            <a:r>
              <a:rPr lang="sk-SK" sz="4000" dirty="0" err="1">
                <a:sym typeface="Baskerville"/>
              </a:rPr>
              <a:t>Schärer</a:t>
            </a:r>
            <a:r>
              <a:rPr lang="sk-SK" sz="4000" dirty="0">
                <a:sym typeface="Baskerville"/>
              </a:rPr>
              <a:t> rozlišuje medzi:</a:t>
            </a:r>
          </a:p>
          <a:p>
            <a:pPr>
              <a:defRPr/>
            </a:pPr>
            <a:r>
              <a:rPr lang="sk-SK" sz="4000" dirty="0">
                <a:sym typeface="Baskerville"/>
              </a:rPr>
              <a:t>znakmi vedomými, zámernými</a:t>
            </a:r>
          </a:p>
          <a:p>
            <a:pPr>
              <a:defRPr/>
            </a:pPr>
            <a:r>
              <a:rPr lang="sk-SK" sz="4000" dirty="0">
                <a:sym typeface="Baskerville"/>
              </a:rPr>
              <a:t>znakmi nevedomými, nezámernými</a:t>
            </a:r>
          </a:p>
          <a:p>
            <a:pPr>
              <a:defRPr/>
            </a:pPr>
            <a:r>
              <a:rPr lang="sk-SK" sz="4000" dirty="0">
                <a:sym typeface="Baskerville"/>
              </a:rPr>
              <a:t>Indikátormi</a:t>
            </a:r>
          </a:p>
          <a:p>
            <a:pPr marL="0" indent="0">
              <a:buFontTx/>
              <a:buNone/>
              <a:defRPr/>
            </a:pPr>
            <a:r>
              <a:rPr lang="sk-SK" sz="4000" dirty="0">
                <a:sym typeface="Baskerville"/>
              </a:rPr>
              <a:t>Úloha predmetu v expozícii (uzavretý do seba, posolstvo)</a:t>
            </a: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0F0F21C9-E758-9DF3-2853-4869E4D94277}"/>
              </a:ext>
            </a:extLst>
          </p:cNvPr>
          <p:cNvSpPr txBox="1"/>
          <p:nvPr/>
        </p:nvSpPr>
        <p:spPr>
          <a:xfrm>
            <a:off x="1265238" y="312738"/>
            <a:ext cx="10583862" cy="157956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algn="ctr" eaLnBrk="0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sk-SK" altLang="sk-SK" sz="4800" kern="0" dirty="0">
                <a:latin typeface="Baskerville"/>
                <a:ea typeface="Baskerville"/>
                <a:cs typeface="Baskerville"/>
                <a:sym typeface="Baskerville"/>
              </a:rPr>
              <a:t>Teória múzejnej prezentácie </a:t>
            </a:r>
          </a:p>
          <a:p>
            <a:pPr algn="ctr" eaLnBrk="0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sk-SK" altLang="sk-SK" sz="4800" kern="0" dirty="0">
                <a:latin typeface="Baskerville"/>
                <a:ea typeface="Baskerville"/>
                <a:cs typeface="Baskerville"/>
                <a:sym typeface="Baskerville"/>
              </a:rPr>
              <a:t>a komunikácie</a:t>
            </a:r>
            <a:endParaRPr lang="sk-SK" sz="4800" dirty="0">
              <a:latin typeface="+mn-lt"/>
              <a:ea typeface="+mn-ea"/>
              <a:cs typeface="+mn-cs"/>
              <a:sym typeface="Baskerville"/>
            </a:endParaRP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4">
            <a:extLst>
              <a:ext uri="{FF2B5EF4-FFF2-40B4-BE49-F238E27FC236}">
                <a16:creationId xmlns:a16="http://schemas.microsoft.com/office/drawing/2014/main" id="{93436286-1150-2554-91EE-72AE8FD2DCD4}"/>
              </a:ext>
            </a:extLst>
          </p:cNvPr>
          <p:cNvSpPr txBox="1">
            <a:spLocks/>
          </p:cNvSpPr>
          <p:nvPr/>
        </p:nvSpPr>
        <p:spPr bwMode="auto">
          <a:xfrm>
            <a:off x="474663" y="1809750"/>
            <a:ext cx="11869737" cy="743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533400" indent="-533400" algn="l" defTabSz="584200" rtl="0" eaLnBrk="0" fontAlgn="base" hangingPunct="0">
              <a:spcBef>
                <a:spcPts val="4200"/>
              </a:spcBef>
              <a:spcAft>
                <a:spcPct val="0"/>
              </a:spcAft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+mn-lt"/>
                <a:ea typeface="+mn-ea"/>
                <a:cs typeface="+mn-cs"/>
                <a:sym typeface="Baskerville"/>
              </a:defRPr>
            </a:lvl1pPr>
            <a:lvl2pPr marL="1066800" indent="-533400" algn="l" defTabSz="584200" rtl="0" eaLnBrk="0" fontAlgn="base" hangingPunct="0">
              <a:spcBef>
                <a:spcPts val="4200"/>
              </a:spcBef>
              <a:spcAft>
                <a:spcPct val="0"/>
              </a:spcAft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+mn-lt"/>
                <a:ea typeface="+mn-ea"/>
                <a:cs typeface="+mn-cs"/>
                <a:sym typeface="Baskerville"/>
              </a:defRPr>
            </a:lvl2pPr>
            <a:lvl3pPr marL="1600200" indent="-533400" algn="l" defTabSz="584200" rtl="0" eaLnBrk="0" fontAlgn="base" hangingPunct="0">
              <a:spcBef>
                <a:spcPts val="4200"/>
              </a:spcBef>
              <a:spcAft>
                <a:spcPct val="0"/>
              </a:spcAft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+mn-lt"/>
                <a:ea typeface="+mn-ea"/>
                <a:cs typeface="+mn-cs"/>
                <a:sym typeface="Baskerville"/>
              </a:defRPr>
            </a:lvl3pPr>
            <a:lvl4pPr marL="2133600" indent="-533400" algn="l" defTabSz="584200" rtl="0" eaLnBrk="0" fontAlgn="base" hangingPunct="0">
              <a:spcBef>
                <a:spcPts val="4200"/>
              </a:spcBef>
              <a:spcAft>
                <a:spcPct val="0"/>
              </a:spcAft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+mn-lt"/>
                <a:ea typeface="+mn-ea"/>
                <a:cs typeface="+mn-cs"/>
                <a:sym typeface="Baskerville"/>
              </a:defRPr>
            </a:lvl4pPr>
            <a:lvl5pPr marL="2667000" indent="-533400" algn="l" defTabSz="584200" rtl="0" eaLnBrk="0" fontAlgn="base" hangingPunct="0">
              <a:spcBef>
                <a:spcPts val="4200"/>
              </a:spcBef>
              <a:spcAft>
                <a:spcPct val="0"/>
              </a:spcAft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+mn-lt"/>
                <a:ea typeface="+mn-ea"/>
                <a:cs typeface="+mn-cs"/>
                <a:sym typeface="Baskerville"/>
              </a:defRPr>
            </a:lvl5pPr>
            <a:lvl6pPr marL="3200400" indent="-533400" defTabSz="584200">
              <a:spcBef>
                <a:spcPts val="4200"/>
              </a:spcBef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+mn-lt"/>
                <a:ea typeface="+mn-ea"/>
                <a:cs typeface="+mn-cs"/>
                <a:sym typeface="Baskerville"/>
              </a:defRPr>
            </a:lvl6pPr>
            <a:lvl7pPr marL="3733800" indent="-533400" defTabSz="584200">
              <a:spcBef>
                <a:spcPts val="4200"/>
              </a:spcBef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+mn-lt"/>
                <a:ea typeface="+mn-ea"/>
                <a:cs typeface="+mn-cs"/>
                <a:sym typeface="Baskerville"/>
              </a:defRPr>
            </a:lvl7pPr>
            <a:lvl8pPr marL="4267200" indent="-533400" defTabSz="584200">
              <a:spcBef>
                <a:spcPts val="4200"/>
              </a:spcBef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+mn-lt"/>
                <a:ea typeface="+mn-ea"/>
                <a:cs typeface="+mn-cs"/>
                <a:sym typeface="Baskerville"/>
              </a:defRPr>
            </a:lvl8pPr>
            <a:lvl9pPr marL="4800600" indent="-533400" defTabSz="584200">
              <a:spcBef>
                <a:spcPts val="4200"/>
              </a:spcBef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+mn-lt"/>
                <a:ea typeface="+mn-ea"/>
                <a:cs typeface="+mn-cs"/>
                <a:sym typeface="Baskerville"/>
              </a:defRPr>
            </a:lvl9pPr>
          </a:lstStyle>
          <a:p>
            <a:pPr marL="385763" indent="-385763" defTabSz="554038"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sk-SK" sz="4000" b="1" dirty="0"/>
              <a:t>Hmotná kultúra </a:t>
            </a:r>
            <a:r>
              <a:rPr lang="sk-SK" sz="4000" dirty="0"/>
              <a:t>- prostriedok pre udržanie ľudského rodu, prameň vedeckého poznania, svojbytný prostriedok ľudskej komunikácie</a:t>
            </a:r>
          </a:p>
          <a:p>
            <a:pPr marL="385763" indent="-385763" defTabSz="554038"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sk-SK" altLang="sk-SK" sz="4000" kern="0" dirty="0"/>
              <a:t>Medzigeneračné predávanie poznatkov, kultúrnych hodnôt</a:t>
            </a:r>
          </a:p>
          <a:p>
            <a:pPr marL="385763" indent="-385763" defTabSz="554038"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sk-SK" altLang="sk-SK" sz="4000" kern="0" dirty="0"/>
              <a:t>Kultúrne, </a:t>
            </a:r>
            <a:r>
              <a:rPr lang="sk-SK" altLang="sk-SK" sz="4000" kern="0" dirty="0" err="1"/>
              <a:t>kulturotvorné</a:t>
            </a:r>
            <a:r>
              <a:rPr lang="sk-SK" altLang="sk-SK" sz="4000" kern="0" dirty="0"/>
              <a:t> chovanie spoločnosti: </a:t>
            </a:r>
            <a:r>
              <a:rPr lang="sk-SK" sz="4000" dirty="0"/>
              <a:t>zhromažďovanie a uchovávanie prvkov dokumentujúcich danú kultúru a vývoj prostredia </a:t>
            </a:r>
            <a:endParaRPr lang="sk-SK" altLang="sk-SK" sz="4000" kern="0" dirty="0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28760DB3-42AD-ABA9-4220-69F3B5FF7BE8}"/>
              </a:ext>
            </a:extLst>
          </p:cNvPr>
          <p:cNvSpPr txBox="1"/>
          <p:nvPr/>
        </p:nvSpPr>
        <p:spPr>
          <a:xfrm>
            <a:off x="1265238" y="681038"/>
            <a:ext cx="10583862" cy="8413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algn="ctr" eaLnBrk="0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sk-SK" altLang="sk-SK" sz="4800" kern="0" dirty="0">
                <a:latin typeface="Baskerville"/>
                <a:ea typeface="Baskerville"/>
                <a:cs typeface="Baskerville"/>
                <a:sym typeface="Baskerville"/>
              </a:rPr>
              <a:t>Hmotné a nehmotné dokumenty</a:t>
            </a:r>
            <a:endParaRPr lang="sk-SK" sz="4800" dirty="0">
              <a:latin typeface="+mn-lt"/>
              <a:ea typeface="+mn-ea"/>
              <a:cs typeface="+mn-cs"/>
              <a:sym typeface="Baskerville"/>
            </a:endParaRP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4">
            <a:extLst>
              <a:ext uri="{FF2B5EF4-FFF2-40B4-BE49-F238E27FC236}">
                <a16:creationId xmlns:a16="http://schemas.microsoft.com/office/drawing/2014/main" id="{3AEC71FF-4C10-2FBE-3094-A3F4AAA7CCB2}"/>
              </a:ext>
            </a:extLst>
          </p:cNvPr>
          <p:cNvSpPr txBox="1">
            <a:spLocks/>
          </p:cNvSpPr>
          <p:nvPr/>
        </p:nvSpPr>
        <p:spPr bwMode="auto">
          <a:xfrm>
            <a:off x="474663" y="1809750"/>
            <a:ext cx="11869737" cy="743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533400" indent="-533400" algn="l" defTabSz="584200" rtl="0" eaLnBrk="0" fontAlgn="base" hangingPunct="0">
              <a:spcBef>
                <a:spcPts val="4200"/>
              </a:spcBef>
              <a:spcAft>
                <a:spcPct val="0"/>
              </a:spcAft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+mn-lt"/>
                <a:ea typeface="+mn-ea"/>
                <a:cs typeface="+mn-cs"/>
                <a:sym typeface="Baskerville"/>
              </a:defRPr>
            </a:lvl1pPr>
            <a:lvl2pPr marL="1066800" indent="-533400" algn="l" defTabSz="584200" rtl="0" eaLnBrk="0" fontAlgn="base" hangingPunct="0">
              <a:spcBef>
                <a:spcPts val="4200"/>
              </a:spcBef>
              <a:spcAft>
                <a:spcPct val="0"/>
              </a:spcAft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+mn-lt"/>
                <a:ea typeface="+mn-ea"/>
                <a:cs typeface="+mn-cs"/>
                <a:sym typeface="Baskerville"/>
              </a:defRPr>
            </a:lvl2pPr>
            <a:lvl3pPr marL="1600200" indent="-533400" algn="l" defTabSz="584200" rtl="0" eaLnBrk="0" fontAlgn="base" hangingPunct="0">
              <a:spcBef>
                <a:spcPts val="4200"/>
              </a:spcBef>
              <a:spcAft>
                <a:spcPct val="0"/>
              </a:spcAft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+mn-lt"/>
                <a:ea typeface="+mn-ea"/>
                <a:cs typeface="+mn-cs"/>
                <a:sym typeface="Baskerville"/>
              </a:defRPr>
            </a:lvl3pPr>
            <a:lvl4pPr marL="2133600" indent="-533400" algn="l" defTabSz="584200" rtl="0" eaLnBrk="0" fontAlgn="base" hangingPunct="0">
              <a:spcBef>
                <a:spcPts val="4200"/>
              </a:spcBef>
              <a:spcAft>
                <a:spcPct val="0"/>
              </a:spcAft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+mn-lt"/>
                <a:ea typeface="+mn-ea"/>
                <a:cs typeface="+mn-cs"/>
                <a:sym typeface="Baskerville"/>
              </a:defRPr>
            </a:lvl4pPr>
            <a:lvl5pPr marL="2667000" indent="-533400" algn="l" defTabSz="584200" rtl="0" eaLnBrk="0" fontAlgn="base" hangingPunct="0">
              <a:spcBef>
                <a:spcPts val="4200"/>
              </a:spcBef>
              <a:spcAft>
                <a:spcPct val="0"/>
              </a:spcAft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+mn-lt"/>
                <a:ea typeface="+mn-ea"/>
                <a:cs typeface="+mn-cs"/>
                <a:sym typeface="Baskerville"/>
              </a:defRPr>
            </a:lvl5pPr>
            <a:lvl6pPr marL="3200400" indent="-533400" defTabSz="584200">
              <a:spcBef>
                <a:spcPts val="4200"/>
              </a:spcBef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+mn-lt"/>
                <a:ea typeface="+mn-ea"/>
                <a:cs typeface="+mn-cs"/>
                <a:sym typeface="Baskerville"/>
              </a:defRPr>
            </a:lvl6pPr>
            <a:lvl7pPr marL="3733800" indent="-533400" defTabSz="584200">
              <a:spcBef>
                <a:spcPts val="4200"/>
              </a:spcBef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+mn-lt"/>
                <a:ea typeface="+mn-ea"/>
                <a:cs typeface="+mn-cs"/>
                <a:sym typeface="Baskerville"/>
              </a:defRPr>
            </a:lvl7pPr>
            <a:lvl8pPr marL="4267200" indent="-533400" defTabSz="584200">
              <a:spcBef>
                <a:spcPts val="4200"/>
              </a:spcBef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+mn-lt"/>
                <a:ea typeface="+mn-ea"/>
                <a:cs typeface="+mn-cs"/>
                <a:sym typeface="Baskerville"/>
              </a:defRPr>
            </a:lvl8pPr>
            <a:lvl9pPr marL="4800600" indent="-533400" defTabSz="584200">
              <a:spcBef>
                <a:spcPts val="4200"/>
              </a:spcBef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+mn-lt"/>
                <a:ea typeface="+mn-ea"/>
                <a:cs typeface="+mn-cs"/>
                <a:sym typeface="Baskerville"/>
              </a:defRPr>
            </a:lvl9pPr>
          </a:lstStyle>
          <a:p>
            <a:pPr marL="385763" indent="-385763" defTabSz="554038"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sk-SK" altLang="sk-SK" sz="4000" b="1" kern="0" dirty="0" err="1"/>
              <a:t>Kulturotvorné</a:t>
            </a:r>
            <a:r>
              <a:rPr lang="sk-SK" altLang="sk-SK" sz="4000" b="1" kern="0" dirty="0"/>
              <a:t> chovanie </a:t>
            </a:r>
            <a:r>
              <a:rPr lang="sk-SK" altLang="sk-SK" sz="4000" kern="0" dirty="0"/>
              <a:t>– predmet muzeológie – </a:t>
            </a:r>
            <a:r>
              <a:rPr lang="sk-SK" altLang="sk-SK" sz="4000" b="1" kern="0" dirty="0"/>
              <a:t>múzejný fenomén</a:t>
            </a:r>
            <a:r>
              <a:rPr lang="sk-SK" altLang="sk-SK" sz="4000" kern="0" dirty="0"/>
              <a:t> – inštitucionálna podoba, múzeum</a:t>
            </a:r>
          </a:p>
          <a:p>
            <a:pPr marL="385763" indent="-385763" defTabSz="554038"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sk-SK" altLang="sk-SK" sz="4000" b="1" kern="0" dirty="0"/>
              <a:t>Múzeum</a:t>
            </a:r>
            <a:r>
              <a:rPr lang="sk-SK" altLang="sk-SK" sz="4000" kern="0" dirty="0"/>
              <a:t> - </a:t>
            </a:r>
            <a:r>
              <a:rPr lang="sk-SK" sz="4000" dirty="0"/>
              <a:t>funkcie </a:t>
            </a:r>
            <a:r>
              <a:rPr lang="sk-SK" sz="4000" dirty="0" err="1"/>
              <a:t>uchovávacie</a:t>
            </a:r>
            <a:r>
              <a:rPr lang="sk-SK" sz="4000" dirty="0"/>
              <a:t> a komunikačné</a:t>
            </a:r>
            <a:r>
              <a:rPr lang="sk-SK" sz="4000" kern="0" dirty="0"/>
              <a:t>, zmerané aj na dokumentáciu prostredia</a:t>
            </a:r>
          </a:p>
          <a:p>
            <a:pPr marL="385763" indent="-385763" defTabSz="554038"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sk-SK" sz="4000" kern="0" dirty="0"/>
              <a:t>Pamäťové /fondové/ inštitúcie (archívy, knižnice, múzeá)</a:t>
            </a:r>
            <a:endParaRPr lang="sk-SK" sz="4000" dirty="0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37F984E4-CB52-936D-40A9-6BB1806AA027}"/>
              </a:ext>
            </a:extLst>
          </p:cNvPr>
          <p:cNvSpPr txBox="1"/>
          <p:nvPr/>
        </p:nvSpPr>
        <p:spPr>
          <a:xfrm>
            <a:off x="1265238" y="681038"/>
            <a:ext cx="10583862" cy="8413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algn="ctr" eaLnBrk="0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sk-SK" altLang="sk-SK" sz="4800" kern="0" dirty="0">
                <a:latin typeface="Baskerville"/>
                <a:ea typeface="Baskerville"/>
                <a:cs typeface="Baskerville"/>
                <a:sym typeface="Baskerville"/>
              </a:rPr>
              <a:t>Hmotné a nehmotné dokumenty</a:t>
            </a:r>
            <a:endParaRPr lang="sk-SK" sz="4800" dirty="0">
              <a:latin typeface="+mn-lt"/>
              <a:ea typeface="+mn-ea"/>
              <a:cs typeface="+mn-cs"/>
              <a:sym typeface="Baskerville"/>
            </a:endParaRPr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>
            <a:extLst>
              <a:ext uri="{FF2B5EF4-FFF2-40B4-BE49-F238E27FC236}">
                <a16:creationId xmlns:a16="http://schemas.microsoft.com/office/drawing/2014/main" id="{64C2C07B-C0B2-DA1F-5321-7E560E0AB4CD}"/>
              </a:ext>
            </a:extLst>
          </p:cNvPr>
          <p:cNvSpPr txBox="1"/>
          <p:nvPr/>
        </p:nvSpPr>
        <p:spPr>
          <a:xfrm>
            <a:off x="1265238" y="312738"/>
            <a:ext cx="10583862" cy="157956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algn="ctr" eaLnBrk="0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sk-SK" altLang="sk-SK" sz="4800" kern="0" dirty="0">
                <a:latin typeface="Baskerville"/>
                <a:ea typeface="Baskerville"/>
                <a:cs typeface="Baskerville"/>
                <a:sym typeface="Baskerville"/>
              </a:rPr>
              <a:t>Múzeum, múzejné prostredie, </a:t>
            </a:r>
          </a:p>
          <a:p>
            <a:pPr algn="ctr" eaLnBrk="0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sk-SK" altLang="sk-SK" sz="4800" kern="0" dirty="0">
                <a:latin typeface="Baskerville"/>
                <a:ea typeface="Baskerville"/>
                <a:cs typeface="Baskerville"/>
                <a:sym typeface="Baskerville"/>
              </a:rPr>
              <a:t>múzejná kultúra</a:t>
            </a:r>
            <a:endParaRPr lang="sk-SK" sz="4800" dirty="0">
              <a:latin typeface="+mn-lt"/>
              <a:ea typeface="+mn-ea"/>
              <a:cs typeface="+mn-cs"/>
              <a:sym typeface="Baskerville"/>
            </a:endParaRPr>
          </a:p>
        </p:txBody>
      </p:sp>
      <p:sp>
        <p:nvSpPr>
          <p:cNvPr id="9219" name="Shape 44">
            <a:extLst>
              <a:ext uri="{FF2B5EF4-FFF2-40B4-BE49-F238E27FC236}">
                <a16:creationId xmlns:a16="http://schemas.microsoft.com/office/drawing/2014/main" id="{B5F4AC45-0152-97AE-2D61-BC5B3F385353}"/>
              </a:ext>
            </a:extLst>
          </p:cNvPr>
          <p:cNvSpPr txBox="1">
            <a:spLocks/>
          </p:cNvSpPr>
          <p:nvPr/>
        </p:nvSpPr>
        <p:spPr bwMode="auto">
          <a:xfrm>
            <a:off x="474663" y="1809750"/>
            <a:ext cx="11869737" cy="743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385763" indent="-385763" defTabSz="554038" eaLnBrk="0" hangingPunct="0">
              <a:spcBef>
                <a:spcPts val="4200"/>
              </a:spcBef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Baskerville" panose="02020502070401020303" pitchFamily="18" charset="0"/>
                <a:sym typeface="Baskerville" panose="02020502070401020303" pitchFamily="18" charset="0"/>
              </a:defRPr>
            </a:lvl1pPr>
            <a:lvl2pPr marL="1066800" indent="-533400" defTabSz="554038" eaLnBrk="0" hangingPunct="0">
              <a:spcBef>
                <a:spcPts val="4200"/>
              </a:spcBef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Baskerville" panose="02020502070401020303" pitchFamily="18" charset="0"/>
                <a:sym typeface="Baskerville" panose="02020502070401020303" pitchFamily="18" charset="0"/>
              </a:defRPr>
            </a:lvl2pPr>
            <a:lvl3pPr marL="1600200" indent="-533400" defTabSz="554038" eaLnBrk="0" hangingPunct="0">
              <a:spcBef>
                <a:spcPts val="4200"/>
              </a:spcBef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Baskerville" panose="02020502070401020303" pitchFamily="18" charset="0"/>
                <a:sym typeface="Baskerville" panose="02020502070401020303" pitchFamily="18" charset="0"/>
              </a:defRPr>
            </a:lvl3pPr>
            <a:lvl4pPr marL="2133600" indent="-533400" defTabSz="554038" eaLnBrk="0" hangingPunct="0">
              <a:spcBef>
                <a:spcPts val="4200"/>
              </a:spcBef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Baskerville" panose="02020502070401020303" pitchFamily="18" charset="0"/>
                <a:sym typeface="Baskerville" panose="02020502070401020303" pitchFamily="18" charset="0"/>
              </a:defRPr>
            </a:lvl4pPr>
            <a:lvl5pPr marL="2667000" indent="-533400" defTabSz="554038" eaLnBrk="0" hangingPunct="0">
              <a:spcBef>
                <a:spcPts val="4200"/>
              </a:spcBef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Baskerville" panose="02020502070401020303" pitchFamily="18" charset="0"/>
                <a:sym typeface="Baskerville" panose="02020502070401020303" pitchFamily="18" charset="0"/>
              </a:defRPr>
            </a:lvl5pPr>
            <a:lvl6pPr marL="3124200" indent="-533400" defTabSz="554038" eaLnBrk="0" fontAlgn="base" hangingPunct="0">
              <a:spcBef>
                <a:spcPts val="4200"/>
              </a:spcBef>
              <a:spcAft>
                <a:spcPct val="0"/>
              </a:spcAft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Baskerville" panose="02020502070401020303" pitchFamily="18" charset="0"/>
                <a:sym typeface="Baskerville" panose="02020502070401020303" pitchFamily="18" charset="0"/>
              </a:defRPr>
            </a:lvl6pPr>
            <a:lvl7pPr marL="3581400" indent="-533400" defTabSz="554038" eaLnBrk="0" fontAlgn="base" hangingPunct="0">
              <a:spcBef>
                <a:spcPts val="4200"/>
              </a:spcBef>
              <a:spcAft>
                <a:spcPct val="0"/>
              </a:spcAft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Baskerville" panose="02020502070401020303" pitchFamily="18" charset="0"/>
                <a:sym typeface="Baskerville" panose="02020502070401020303" pitchFamily="18" charset="0"/>
              </a:defRPr>
            </a:lvl7pPr>
            <a:lvl8pPr marL="4038600" indent="-533400" defTabSz="554038" eaLnBrk="0" fontAlgn="base" hangingPunct="0">
              <a:spcBef>
                <a:spcPts val="4200"/>
              </a:spcBef>
              <a:spcAft>
                <a:spcPct val="0"/>
              </a:spcAft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Baskerville" panose="02020502070401020303" pitchFamily="18" charset="0"/>
                <a:sym typeface="Baskerville" panose="02020502070401020303" pitchFamily="18" charset="0"/>
              </a:defRPr>
            </a:lvl8pPr>
            <a:lvl9pPr marL="4495800" indent="-533400" defTabSz="554038" eaLnBrk="0" fontAlgn="base" hangingPunct="0">
              <a:spcBef>
                <a:spcPts val="4200"/>
              </a:spcBef>
              <a:spcAft>
                <a:spcPct val="0"/>
              </a:spcAft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Baskerville" panose="02020502070401020303" pitchFamily="18" charset="0"/>
                <a:sym typeface="Baskerville" panose="02020502070401020303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sk-SK" altLang="sk-SK" sz="4000"/>
              <a:t>zhromaždisko, konzervátor, interprét a mediátor kultúrnych informácií, správca kultúrnych hodnôt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sk-SK" altLang="sk-SK" sz="4000"/>
              <a:t>rozširovanie poznatkov, vzdelávanie, výchova, osveta, štúdium – súčasťou múzejnej prezentácie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sk-SK" altLang="sk-SK" sz="4000"/>
              <a:t>primárnym komunikačným prostriedkom sú fyzické predmety </a:t>
            </a:r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>
            <a:extLst>
              <a:ext uri="{FF2B5EF4-FFF2-40B4-BE49-F238E27FC236}">
                <a16:creationId xmlns:a16="http://schemas.microsoft.com/office/drawing/2014/main" id="{74B51DE1-2DF3-FF96-F766-8264D5064936}"/>
              </a:ext>
            </a:extLst>
          </p:cNvPr>
          <p:cNvSpPr txBox="1"/>
          <p:nvPr/>
        </p:nvSpPr>
        <p:spPr>
          <a:xfrm>
            <a:off x="1265238" y="312738"/>
            <a:ext cx="10583862" cy="157956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algn="ctr" eaLnBrk="0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sk-SK" altLang="sk-SK" sz="4800" kern="0" dirty="0">
                <a:latin typeface="Baskerville"/>
                <a:ea typeface="Baskerville"/>
                <a:cs typeface="Baskerville"/>
                <a:sym typeface="Baskerville"/>
              </a:rPr>
              <a:t>Múzeum, múzejné prostredie, </a:t>
            </a:r>
          </a:p>
          <a:p>
            <a:pPr algn="ctr" eaLnBrk="0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sk-SK" altLang="sk-SK" sz="4800" kern="0" dirty="0">
                <a:latin typeface="Baskerville"/>
                <a:ea typeface="Baskerville"/>
                <a:cs typeface="Baskerville"/>
                <a:sym typeface="Baskerville"/>
              </a:rPr>
              <a:t>múzejná kultúra</a:t>
            </a:r>
            <a:endParaRPr lang="sk-SK" sz="4800" dirty="0">
              <a:latin typeface="+mn-lt"/>
              <a:ea typeface="+mn-ea"/>
              <a:cs typeface="+mn-cs"/>
              <a:sym typeface="Baskerville"/>
            </a:endParaRPr>
          </a:p>
        </p:txBody>
      </p:sp>
      <p:sp>
        <p:nvSpPr>
          <p:cNvPr id="10243" name="Shape 44">
            <a:extLst>
              <a:ext uri="{FF2B5EF4-FFF2-40B4-BE49-F238E27FC236}">
                <a16:creationId xmlns:a16="http://schemas.microsoft.com/office/drawing/2014/main" id="{B97E331A-AF55-57AB-FDA2-4FDC109CDBC6}"/>
              </a:ext>
            </a:extLst>
          </p:cNvPr>
          <p:cNvSpPr txBox="1">
            <a:spLocks/>
          </p:cNvSpPr>
          <p:nvPr/>
        </p:nvSpPr>
        <p:spPr bwMode="auto">
          <a:xfrm>
            <a:off x="474663" y="1809750"/>
            <a:ext cx="11869737" cy="743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385763" indent="-385763" defTabSz="554038" eaLnBrk="0" hangingPunct="0">
              <a:spcBef>
                <a:spcPts val="4200"/>
              </a:spcBef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Baskerville" panose="02020502070401020303" pitchFamily="18" charset="0"/>
                <a:sym typeface="Baskerville" panose="02020502070401020303" pitchFamily="18" charset="0"/>
              </a:defRPr>
            </a:lvl1pPr>
            <a:lvl2pPr marL="1066800" indent="-533400" defTabSz="554038" eaLnBrk="0" hangingPunct="0">
              <a:spcBef>
                <a:spcPts val="4200"/>
              </a:spcBef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Baskerville" panose="02020502070401020303" pitchFamily="18" charset="0"/>
                <a:sym typeface="Baskerville" panose="02020502070401020303" pitchFamily="18" charset="0"/>
              </a:defRPr>
            </a:lvl2pPr>
            <a:lvl3pPr marL="1600200" indent="-533400" defTabSz="554038" eaLnBrk="0" hangingPunct="0">
              <a:spcBef>
                <a:spcPts val="4200"/>
              </a:spcBef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Baskerville" panose="02020502070401020303" pitchFamily="18" charset="0"/>
                <a:sym typeface="Baskerville" panose="02020502070401020303" pitchFamily="18" charset="0"/>
              </a:defRPr>
            </a:lvl3pPr>
            <a:lvl4pPr marL="2133600" indent="-533400" defTabSz="554038" eaLnBrk="0" hangingPunct="0">
              <a:spcBef>
                <a:spcPts val="4200"/>
              </a:spcBef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Baskerville" panose="02020502070401020303" pitchFamily="18" charset="0"/>
                <a:sym typeface="Baskerville" panose="02020502070401020303" pitchFamily="18" charset="0"/>
              </a:defRPr>
            </a:lvl4pPr>
            <a:lvl5pPr marL="2667000" indent="-533400" defTabSz="554038" eaLnBrk="0" hangingPunct="0">
              <a:spcBef>
                <a:spcPts val="4200"/>
              </a:spcBef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Baskerville" panose="02020502070401020303" pitchFamily="18" charset="0"/>
                <a:sym typeface="Baskerville" panose="02020502070401020303" pitchFamily="18" charset="0"/>
              </a:defRPr>
            </a:lvl5pPr>
            <a:lvl6pPr marL="3124200" indent="-533400" defTabSz="554038" eaLnBrk="0" fontAlgn="base" hangingPunct="0">
              <a:spcBef>
                <a:spcPts val="4200"/>
              </a:spcBef>
              <a:spcAft>
                <a:spcPct val="0"/>
              </a:spcAft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Baskerville" panose="02020502070401020303" pitchFamily="18" charset="0"/>
                <a:sym typeface="Baskerville" panose="02020502070401020303" pitchFamily="18" charset="0"/>
              </a:defRPr>
            </a:lvl6pPr>
            <a:lvl7pPr marL="3581400" indent="-533400" defTabSz="554038" eaLnBrk="0" fontAlgn="base" hangingPunct="0">
              <a:spcBef>
                <a:spcPts val="4200"/>
              </a:spcBef>
              <a:spcAft>
                <a:spcPct val="0"/>
              </a:spcAft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Baskerville" panose="02020502070401020303" pitchFamily="18" charset="0"/>
                <a:sym typeface="Baskerville" panose="02020502070401020303" pitchFamily="18" charset="0"/>
              </a:defRPr>
            </a:lvl7pPr>
            <a:lvl8pPr marL="4038600" indent="-533400" defTabSz="554038" eaLnBrk="0" fontAlgn="base" hangingPunct="0">
              <a:spcBef>
                <a:spcPts val="4200"/>
              </a:spcBef>
              <a:spcAft>
                <a:spcPct val="0"/>
              </a:spcAft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Baskerville" panose="02020502070401020303" pitchFamily="18" charset="0"/>
                <a:sym typeface="Baskerville" panose="02020502070401020303" pitchFamily="18" charset="0"/>
              </a:defRPr>
            </a:lvl8pPr>
            <a:lvl9pPr marL="4495800" indent="-533400" defTabSz="554038" eaLnBrk="0" fontAlgn="base" hangingPunct="0">
              <a:spcBef>
                <a:spcPts val="4200"/>
              </a:spcBef>
              <a:spcAft>
                <a:spcPct val="0"/>
              </a:spcAft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Baskerville" panose="02020502070401020303" pitchFamily="18" charset="0"/>
                <a:sym typeface="Baskerville" panose="02020502070401020303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sk-SK" altLang="sk-SK" sz="4000"/>
              <a:t>múzeá sú primárne zamerané na koncepčné vytváranie zbierkových súborov (uchovávanie, skúmanie a vystavovanie pre verejnosť)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sk-SK" altLang="sk-SK" sz="4000"/>
              <a:t>múzejné zbierky – tezaurus - vedecky spracované, autentické svedectvo kulturotvorného významu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sk-SK" altLang="sk-SK" sz="4000"/>
              <a:t>tezaurus nemá explikačnú funkciu </a:t>
            </a:r>
            <a:r>
              <a:rPr lang="sk-SK" altLang="sk-SK" sz="400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sk-SK" altLang="sk-SK" sz="4000"/>
              <a:t> bádanie, prezentovanie, fixuje stav dosiahnutej úrovne kultúry  </a:t>
            </a:r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>
            <a:extLst>
              <a:ext uri="{FF2B5EF4-FFF2-40B4-BE49-F238E27FC236}">
                <a16:creationId xmlns:a16="http://schemas.microsoft.com/office/drawing/2014/main" id="{4468BB2C-0013-86F2-4044-ABBE24C2FBF4}"/>
              </a:ext>
            </a:extLst>
          </p:cNvPr>
          <p:cNvSpPr txBox="1"/>
          <p:nvPr/>
        </p:nvSpPr>
        <p:spPr>
          <a:xfrm>
            <a:off x="1265238" y="312738"/>
            <a:ext cx="10583862" cy="157956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algn="ctr" eaLnBrk="0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sk-SK" altLang="sk-SK" sz="4800" kern="0" dirty="0">
                <a:latin typeface="Baskerville"/>
                <a:ea typeface="Baskerville"/>
                <a:cs typeface="Baskerville"/>
                <a:sym typeface="Baskerville"/>
              </a:rPr>
              <a:t>Múzeum, múzejné prostredie, </a:t>
            </a:r>
          </a:p>
          <a:p>
            <a:pPr algn="ctr" eaLnBrk="0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sk-SK" altLang="sk-SK" sz="4800" kern="0" dirty="0">
                <a:latin typeface="Baskerville"/>
                <a:ea typeface="Baskerville"/>
                <a:cs typeface="Baskerville"/>
                <a:sym typeface="Baskerville"/>
              </a:rPr>
              <a:t>múzejná kultúra</a:t>
            </a:r>
            <a:endParaRPr lang="sk-SK" sz="4800" dirty="0">
              <a:latin typeface="+mn-lt"/>
              <a:ea typeface="+mn-ea"/>
              <a:cs typeface="+mn-cs"/>
              <a:sym typeface="Baskerville"/>
            </a:endParaRPr>
          </a:p>
        </p:txBody>
      </p:sp>
      <p:sp>
        <p:nvSpPr>
          <p:cNvPr id="11267" name="Shape 44">
            <a:extLst>
              <a:ext uri="{FF2B5EF4-FFF2-40B4-BE49-F238E27FC236}">
                <a16:creationId xmlns:a16="http://schemas.microsoft.com/office/drawing/2014/main" id="{35E9A2A5-DC84-A366-01E0-24D0DF6E2F99}"/>
              </a:ext>
            </a:extLst>
          </p:cNvPr>
          <p:cNvSpPr txBox="1">
            <a:spLocks/>
          </p:cNvSpPr>
          <p:nvPr/>
        </p:nvSpPr>
        <p:spPr bwMode="auto">
          <a:xfrm>
            <a:off x="474663" y="1809750"/>
            <a:ext cx="11869737" cy="743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385763" indent="-385763" defTabSz="554038" eaLnBrk="0" hangingPunct="0">
              <a:spcBef>
                <a:spcPts val="4200"/>
              </a:spcBef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Baskerville" panose="02020502070401020303" pitchFamily="18" charset="0"/>
                <a:sym typeface="Baskerville" panose="02020502070401020303" pitchFamily="18" charset="0"/>
              </a:defRPr>
            </a:lvl1pPr>
            <a:lvl2pPr marL="1066800" indent="-533400" defTabSz="554038" eaLnBrk="0" hangingPunct="0">
              <a:spcBef>
                <a:spcPts val="4200"/>
              </a:spcBef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Baskerville" panose="02020502070401020303" pitchFamily="18" charset="0"/>
                <a:sym typeface="Baskerville" panose="02020502070401020303" pitchFamily="18" charset="0"/>
              </a:defRPr>
            </a:lvl2pPr>
            <a:lvl3pPr marL="1600200" indent="-533400" defTabSz="554038" eaLnBrk="0" hangingPunct="0">
              <a:spcBef>
                <a:spcPts val="4200"/>
              </a:spcBef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Baskerville" panose="02020502070401020303" pitchFamily="18" charset="0"/>
                <a:sym typeface="Baskerville" panose="02020502070401020303" pitchFamily="18" charset="0"/>
              </a:defRPr>
            </a:lvl3pPr>
            <a:lvl4pPr marL="2133600" indent="-533400" defTabSz="554038" eaLnBrk="0" hangingPunct="0">
              <a:spcBef>
                <a:spcPts val="4200"/>
              </a:spcBef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Baskerville" panose="02020502070401020303" pitchFamily="18" charset="0"/>
                <a:sym typeface="Baskerville" panose="02020502070401020303" pitchFamily="18" charset="0"/>
              </a:defRPr>
            </a:lvl4pPr>
            <a:lvl5pPr marL="2667000" indent="-533400" defTabSz="554038" eaLnBrk="0" hangingPunct="0">
              <a:spcBef>
                <a:spcPts val="4200"/>
              </a:spcBef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Baskerville" panose="02020502070401020303" pitchFamily="18" charset="0"/>
                <a:sym typeface="Baskerville" panose="02020502070401020303" pitchFamily="18" charset="0"/>
              </a:defRPr>
            </a:lvl5pPr>
            <a:lvl6pPr marL="3124200" indent="-533400" defTabSz="554038" eaLnBrk="0" fontAlgn="base" hangingPunct="0">
              <a:spcBef>
                <a:spcPts val="4200"/>
              </a:spcBef>
              <a:spcAft>
                <a:spcPct val="0"/>
              </a:spcAft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Baskerville" panose="02020502070401020303" pitchFamily="18" charset="0"/>
                <a:sym typeface="Baskerville" panose="02020502070401020303" pitchFamily="18" charset="0"/>
              </a:defRPr>
            </a:lvl6pPr>
            <a:lvl7pPr marL="3581400" indent="-533400" defTabSz="554038" eaLnBrk="0" fontAlgn="base" hangingPunct="0">
              <a:spcBef>
                <a:spcPts val="4200"/>
              </a:spcBef>
              <a:spcAft>
                <a:spcPct val="0"/>
              </a:spcAft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Baskerville" panose="02020502070401020303" pitchFamily="18" charset="0"/>
                <a:sym typeface="Baskerville" panose="02020502070401020303" pitchFamily="18" charset="0"/>
              </a:defRPr>
            </a:lvl7pPr>
            <a:lvl8pPr marL="4038600" indent="-533400" defTabSz="554038" eaLnBrk="0" fontAlgn="base" hangingPunct="0">
              <a:spcBef>
                <a:spcPts val="4200"/>
              </a:spcBef>
              <a:spcAft>
                <a:spcPct val="0"/>
              </a:spcAft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Baskerville" panose="02020502070401020303" pitchFamily="18" charset="0"/>
                <a:sym typeface="Baskerville" panose="02020502070401020303" pitchFamily="18" charset="0"/>
              </a:defRPr>
            </a:lvl8pPr>
            <a:lvl9pPr marL="4495800" indent="-533400" defTabSz="554038" eaLnBrk="0" fontAlgn="base" hangingPunct="0">
              <a:spcBef>
                <a:spcPts val="4200"/>
              </a:spcBef>
              <a:spcAft>
                <a:spcPct val="0"/>
              </a:spcAft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Baskerville" panose="02020502070401020303" pitchFamily="18" charset="0"/>
                <a:sym typeface="Baskerville" panose="02020502070401020303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sk-SK" altLang="sk-SK" sz="4000"/>
              <a:t>Prezentácia tezauru v dejinách – jednoduché ukazovanie – prezentácia (funkčné spracovanie témy vyjadrenej dokladmi a pomocnými prostriedkami s využitím výtvarných a technických možností múzejného prostredia)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sk-SK" altLang="sk-SK" sz="4000"/>
              <a:t>múzeum bolo dlhodobo chápané prioritne ako vedecká inštitúcia – skladisko zbierok (19. stor.)</a:t>
            </a:r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>
            <a:extLst>
              <a:ext uri="{FF2B5EF4-FFF2-40B4-BE49-F238E27FC236}">
                <a16:creationId xmlns:a16="http://schemas.microsoft.com/office/drawing/2014/main" id="{22634EF1-1273-1D0E-CBF3-EF2093EB496C}"/>
              </a:ext>
            </a:extLst>
          </p:cNvPr>
          <p:cNvSpPr txBox="1"/>
          <p:nvPr/>
        </p:nvSpPr>
        <p:spPr>
          <a:xfrm>
            <a:off x="1265238" y="312738"/>
            <a:ext cx="10583862" cy="157956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algn="ctr" eaLnBrk="0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sk-SK" altLang="sk-SK" sz="4800" kern="0" dirty="0">
                <a:latin typeface="Baskerville"/>
                <a:ea typeface="Baskerville"/>
                <a:cs typeface="Baskerville"/>
                <a:sym typeface="Baskerville"/>
              </a:rPr>
              <a:t>Múzeum, múzejné prostredie, </a:t>
            </a:r>
          </a:p>
          <a:p>
            <a:pPr algn="ctr" eaLnBrk="0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sk-SK" altLang="sk-SK" sz="4800" kern="0" dirty="0">
                <a:latin typeface="Baskerville"/>
                <a:ea typeface="Baskerville"/>
                <a:cs typeface="Baskerville"/>
                <a:sym typeface="Baskerville"/>
              </a:rPr>
              <a:t>múzejná kultúra</a:t>
            </a:r>
            <a:endParaRPr lang="sk-SK" sz="4800" dirty="0">
              <a:latin typeface="+mn-lt"/>
              <a:ea typeface="+mn-ea"/>
              <a:cs typeface="+mn-cs"/>
              <a:sym typeface="Baskerville"/>
            </a:endParaRPr>
          </a:p>
        </p:txBody>
      </p:sp>
      <p:sp>
        <p:nvSpPr>
          <p:cNvPr id="6" name="Shape 44">
            <a:extLst>
              <a:ext uri="{FF2B5EF4-FFF2-40B4-BE49-F238E27FC236}">
                <a16:creationId xmlns:a16="http://schemas.microsoft.com/office/drawing/2014/main" id="{ACC6AC8E-0906-0755-894C-E2AF476CE3D8}"/>
              </a:ext>
            </a:extLst>
          </p:cNvPr>
          <p:cNvSpPr txBox="1">
            <a:spLocks/>
          </p:cNvSpPr>
          <p:nvPr/>
        </p:nvSpPr>
        <p:spPr bwMode="auto">
          <a:xfrm>
            <a:off x="474663" y="1809750"/>
            <a:ext cx="11869737" cy="743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533400" indent="-533400" algn="l" defTabSz="584200" rtl="0" eaLnBrk="0" fontAlgn="base" hangingPunct="0">
              <a:spcBef>
                <a:spcPts val="4200"/>
              </a:spcBef>
              <a:spcAft>
                <a:spcPct val="0"/>
              </a:spcAft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+mn-lt"/>
                <a:ea typeface="+mn-ea"/>
                <a:cs typeface="+mn-cs"/>
                <a:sym typeface="Baskerville"/>
              </a:defRPr>
            </a:lvl1pPr>
            <a:lvl2pPr marL="1066800" indent="-533400" algn="l" defTabSz="584200" rtl="0" eaLnBrk="0" fontAlgn="base" hangingPunct="0">
              <a:spcBef>
                <a:spcPts val="4200"/>
              </a:spcBef>
              <a:spcAft>
                <a:spcPct val="0"/>
              </a:spcAft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+mn-lt"/>
                <a:ea typeface="+mn-ea"/>
                <a:cs typeface="+mn-cs"/>
                <a:sym typeface="Baskerville"/>
              </a:defRPr>
            </a:lvl2pPr>
            <a:lvl3pPr marL="1600200" indent="-533400" algn="l" defTabSz="584200" rtl="0" eaLnBrk="0" fontAlgn="base" hangingPunct="0">
              <a:spcBef>
                <a:spcPts val="4200"/>
              </a:spcBef>
              <a:spcAft>
                <a:spcPct val="0"/>
              </a:spcAft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+mn-lt"/>
                <a:ea typeface="+mn-ea"/>
                <a:cs typeface="+mn-cs"/>
                <a:sym typeface="Baskerville"/>
              </a:defRPr>
            </a:lvl3pPr>
            <a:lvl4pPr marL="2133600" indent="-533400" algn="l" defTabSz="584200" rtl="0" eaLnBrk="0" fontAlgn="base" hangingPunct="0">
              <a:spcBef>
                <a:spcPts val="4200"/>
              </a:spcBef>
              <a:spcAft>
                <a:spcPct val="0"/>
              </a:spcAft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+mn-lt"/>
                <a:ea typeface="+mn-ea"/>
                <a:cs typeface="+mn-cs"/>
                <a:sym typeface="Baskerville"/>
              </a:defRPr>
            </a:lvl4pPr>
            <a:lvl5pPr marL="2667000" indent="-533400" algn="l" defTabSz="584200" rtl="0" eaLnBrk="0" fontAlgn="base" hangingPunct="0">
              <a:spcBef>
                <a:spcPts val="4200"/>
              </a:spcBef>
              <a:spcAft>
                <a:spcPct val="0"/>
              </a:spcAft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+mn-lt"/>
                <a:ea typeface="+mn-ea"/>
                <a:cs typeface="+mn-cs"/>
                <a:sym typeface="Baskerville"/>
              </a:defRPr>
            </a:lvl5pPr>
            <a:lvl6pPr marL="3200400" indent="-533400" defTabSz="584200">
              <a:spcBef>
                <a:spcPts val="4200"/>
              </a:spcBef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+mn-lt"/>
                <a:ea typeface="+mn-ea"/>
                <a:cs typeface="+mn-cs"/>
                <a:sym typeface="Baskerville"/>
              </a:defRPr>
            </a:lvl6pPr>
            <a:lvl7pPr marL="3733800" indent="-533400" defTabSz="584200">
              <a:spcBef>
                <a:spcPts val="4200"/>
              </a:spcBef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+mn-lt"/>
                <a:ea typeface="+mn-ea"/>
                <a:cs typeface="+mn-cs"/>
                <a:sym typeface="Baskerville"/>
              </a:defRPr>
            </a:lvl7pPr>
            <a:lvl8pPr marL="4267200" indent="-533400" defTabSz="584200">
              <a:spcBef>
                <a:spcPts val="4200"/>
              </a:spcBef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+mn-lt"/>
                <a:ea typeface="+mn-ea"/>
                <a:cs typeface="+mn-cs"/>
                <a:sym typeface="Baskerville"/>
              </a:defRPr>
            </a:lvl8pPr>
            <a:lvl9pPr marL="4800600" indent="-533400" defTabSz="584200">
              <a:spcBef>
                <a:spcPts val="4200"/>
              </a:spcBef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+mn-lt"/>
                <a:ea typeface="+mn-ea"/>
                <a:cs typeface="+mn-cs"/>
                <a:sym typeface="Baskerville"/>
              </a:defRPr>
            </a:lvl9pPr>
          </a:lstStyle>
          <a:p>
            <a:pPr marL="385763" indent="-385763" defTabSz="554038"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sk-SK" sz="4000" dirty="0"/>
              <a:t>(pol. 19. stor.) otvorenie múzeí, zmeny v chápaní múzea a jeho úlohy v spoločnosti – demokratizácia spoločnosti, svetové výstavy pre širšiu verejnosť – nové typy múzeí</a:t>
            </a:r>
            <a:r>
              <a:rPr lang="sk-SK" sz="4000" dirty="0">
                <a:latin typeface="+mj-lt"/>
              </a:rPr>
              <a:t> (umeleckopriemyselné, technické...) </a:t>
            </a:r>
            <a:r>
              <a:rPr lang="sk-SK" sz="4000" dirty="0">
                <a:latin typeface="+mj-lt"/>
                <a:cs typeface="Times New Roman"/>
              </a:rPr>
              <a:t>→ nové formy a prístupy prezentačnej činnosti</a:t>
            </a:r>
          </a:p>
        </p:txBody>
      </p:sp>
    </p:spTree>
  </p:cSld>
  <p:clrMapOvr>
    <a:masterClrMapping/>
  </p:clrMapOvr>
  <p:transition spd="slow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LeatherBook">
  <a:themeElements>
    <a:clrScheme name="LeatherBook">
      <a:dk1>
        <a:srgbClr val="6C6963"/>
      </a:dk1>
      <a:lt1>
        <a:srgbClr val="092C6C"/>
      </a:lt1>
      <a:dk2>
        <a:srgbClr val="4D5459"/>
      </a:dk2>
      <a:lt2>
        <a:srgbClr val="D8DBDF"/>
      </a:lt2>
      <a:accent1>
        <a:srgbClr val="5B7376"/>
      </a:accent1>
      <a:accent2>
        <a:srgbClr val="9B9E5B"/>
      </a:accent2>
      <a:accent3>
        <a:srgbClr val="CC943D"/>
      </a:accent3>
      <a:accent4>
        <a:srgbClr val="A55A01"/>
      </a:accent4>
      <a:accent5>
        <a:srgbClr val="9D3320"/>
      </a:accent5>
      <a:accent6>
        <a:srgbClr val="83525A"/>
      </a:accent6>
      <a:hlink>
        <a:srgbClr val="0000FF"/>
      </a:hlink>
      <a:folHlink>
        <a:srgbClr val="FF00FF"/>
      </a:folHlink>
    </a:clrScheme>
    <a:fontScheme name="LeatherBook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LeatherBoo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12700" rotWithShape="0">
            <a:srgbClr val="000000">
              <a:alpha val="6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2EBDB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A49E92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6C6963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LeatherBook">
  <a:themeElements>
    <a:clrScheme name="LeatherBook">
      <a:dk1>
        <a:srgbClr val="000000"/>
      </a:dk1>
      <a:lt1>
        <a:srgbClr val="FFFFFF"/>
      </a:lt1>
      <a:dk2>
        <a:srgbClr val="4D5459"/>
      </a:dk2>
      <a:lt2>
        <a:srgbClr val="D8DBDF"/>
      </a:lt2>
      <a:accent1>
        <a:srgbClr val="5B7376"/>
      </a:accent1>
      <a:accent2>
        <a:srgbClr val="9B9E5B"/>
      </a:accent2>
      <a:accent3>
        <a:srgbClr val="CC943D"/>
      </a:accent3>
      <a:accent4>
        <a:srgbClr val="A55A01"/>
      </a:accent4>
      <a:accent5>
        <a:srgbClr val="9D3320"/>
      </a:accent5>
      <a:accent6>
        <a:srgbClr val="83525A"/>
      </a:accent6>
      <a:hlink>
        <a:srgbClr val="0000FF"/>
      </a:hlink>
      <a:folHlink>
        <a:srgbClr val="FF00FF"/>
      </a:folHlink>
    </a:clrScheme>
    <a:fontScheme name="LeatherBook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LeatherBoo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12700" rotWithShape="0">
            <a:srgbClr val="000000">
              <a:alpha val="6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2EBDB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A49E92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6C6963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21213</TotalTime>
  <Words>1517</Words>
  <Application>Microsoft Macintosh PowerPoint</Application>
  <PresentationFormat>Vlastná</PresentationFormat>
  <Paragraphs>181</Paragraphs>
  <Slides>35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35</vt:i4>
      </vt:variant>
    </vt:vector>
  </HeadingPairs>
  <TitlesOfParts>
    <vt:vector size="42" baseType="lpstr">
      <vt:lpstr>Baskerville</vt:lpstr>
      <vt:lpstr>Arial</vt:lpstr>
      <vt:lpstr>Helvetica Neue</vt:lpstr>
      <vt:lpstr>Calibri</vt:lpstr>
      <vt:lpstr>Times New Roman</vt:lpstr>
      <vt:lpstr>Wingdings</vt:lpstr>
      <vt:lpstr>LeatherBook</vt:lpstr>
      <vt:lpstr>Úvod do prezentácie</vt:lpstr>
      <vt:lpstr>Muzeológia a prezentácia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Transformácia reprodukčného správania obyvateľstva medzivojnového Slovenska</dc:title>
  <dc:creator>pavoltisliar</dc:creator>
  <cp:lastModifiedBy>TIŠLIAR, Pavol</cp:lastModifiedBy>
  <cp:revision>460</cp:revision>
  <dcterms:modified xsi:type="dcterms:W3CDTF">2024-09-24T07:04:41Z</dcterms:modified>
</cp:coreProperties>
</file>