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04D5F-0E7B-A847-862C-BBC80DEBB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0E05BA-49AF-75CC-743B-B7BB41DD5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9140B9-97F2-0581-D879-5327EB181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262385-654D-8B9A-4343-987362A6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658691-1AC2-D791-36F1-B5AFF8E3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16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1C101-C0E4-38B4-5BA2-1B7FB610F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E4958C-D8DA-D382-E099-D1FD3C42B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BC09F8-F95E-C34E-C7FE-61A8E87C7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146402-88B5-EF48-9E4A-EF278D7C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8BD75D-FDCE-011A-5A77-87AD3DA4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46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03EC5D-C299-AD03-78C3-A06F3476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5F10DA-88FB-FC46-B445-99575822F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1B4A41-90C7-452C-4A24-27E6D5E18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FE2AB-9FFB-CA77-D6EC-5540C5C7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704452-AE3A-F0B5-D67D-105CEFFB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1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D5166-E439-2418-413A-E6139CFB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41168-ED57-8AC4-5D70-23BE48491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C2536F-9AEC-49F9-C94C-95AA42C3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6AB75A-D123-E2A8-1F7D-AE38C736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EB605D-E8BA-E1EF-62BD-2C6A19D4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13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D6317-8848-0AF1-6F53-3162075A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DE2996-181F-436F-D85B-BB7B4E295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FA13FC-F5E2-466C-5F88-FDB39FB4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29B56C-2246-DB01-6FE5-BC7E0ABB4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456B79-D58E-17C4-8399-B4851674E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71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AD9BB-74AD-19AA-A442-DC8368DFC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87B88A-71E6-980E-4D0B-1871A5FD7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3DA98D-5C14-2200-B8BE-862DBF73E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701766-28B9-3869-658B-27E54E105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456197-7C91-910A-8B7C-0FB0B5B79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BF0EAC-6B3D-04F6-533F-FABCDC28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7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B17E3-BC61-4244-5DFE-65804A5CD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276AEB-68CA-D343-C95D-4673A7AEE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2782FC-8E63-A95C-99CD-E4AF1F0DD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1726782-B1B9-26A2-5DC1-33880000F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8FD9CA-058E-7C1C-BF1F-B587D15FD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4C64A3-062D-D06A-0EF0-CD4A1963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012344-C9A8-258B-7CDA-255589A2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D159B84-FD30-ADF3-722A-FB39DFD8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6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EED85-1068-04B6-1F62-81AB6EF2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9904CD9-EAC3-33C2-6CE1-5F58DF1C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23B771-7780-4F4E-DC37-A7B69211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C6F3A1-CF3E-AFE7-825B-434F20B2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65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BEB938A-2C56-DC60-ED69-8884CBEC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C068E9-937B-2D48-466C-892667C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782033-BFE1-DF91-D054-01AFF2354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15628-DDD1-287C-BEA4-8671C9BA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148E38-4918-3595-890B-FA905107F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3173D0-B50B-CCAA-FFEF-476E9AC8C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1246D8-4EDB-3FD1-4C5E-F496C2E8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75C5A1-B09C-95C3-4937-1EC7426B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CE3514-AD7B-44D2-557C-8D954E11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5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05AB6-A160-C98F-5F9F-6648DF90C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03D5634-4B69-E047-5238-707E4B1D02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6511A3-E808-97A8-B2B1-F264CC9BB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3BBBE6-3581-F4D8-360F-FDABA833B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9F0C49-7A7F-E243-94CD-6AE5AF1C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7541CB-2502-2C0D-71B1-DD133384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67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59EC4E-9051-8D2D-2F50-7515C70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2F646A-7A44-93B6-5BE0-AC83AA8F9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A53075-FF01-141E-006B-B9A0AB226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698C79-4189-49CD-A70C-B9561BEE640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CA9DCD-1050-2101-63A5-A13683EFD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3AFD9B-74E9-0564-061F-C49E13BF8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6CACFA-224D-438A-8000-0B9D302E44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25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BB0A41C-6E0E-4606-8B77-9BE021AD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NAKI III.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0CFEA5-8AAC-7BBB-BF43-14453A2E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i="0" dirty="0">
                <a:solidFill>
                  <a:srgbClr val="212529"/>
                </a:solidFill>
                <a:effectLst/>
              </a:rPr>
              <a:t>Program NAKI III </a:t>
            </a:r>
            <a:r>
              <a:rPr lang="cs-CZ" sz="2400" b="0" i="0" dirty="0">
                <a:solidFill>
                  <a:srgbClr val="212529"/>
                </a:solidFill>
                <a:effectLst/>
              </a:rPr>
              <a:t>– program na podporu aplikovaného výzkumu v oblasti národní a kulturní identity na léta 2023 až 2030 byl schválen usnesením vlády č. 349 ze dne 6. dubna 2021, Ministerstvo kultury</a:t>
            </a:r>
          </a:p>
          <a:p>
            <a:endParaRPr lang="cs-CZ" sz="2400" dirty="0">
              <a:solidFill>
                <a:srgbClr val="212529"/>
              </a:solidFill>
            </a:endParaRPr>
          </a:p>
          <a:p>
            <a:r>
              <a:rPr lang="cs-CZ" sz="2400" b="1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Název projektu</a:t>
            </a:r>
            <a:r>
              <a:rPr lang="en-GB" sz="2400" b="1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: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Přínos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uměleckoprůmyslových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technických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muzeí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pro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hospodářský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rozvoj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vzdělanostní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kulturu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Moravy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českého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Slezska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: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východiska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–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stav</a:t>
            </a:r>
            <a:r>
              <a:rPr lang="en-GB" sz="2400" dirty="0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 – </a:t>
            </a:r>
            <a:r>
              <a:rPr lang="en-GB" sz="2400" dirty="0" err="1">
                <a:solidFill>
                  <a:srgbClr val="060604"/>
                </a:solidFill>
                <a:effectLst/>
                <a:ea typeface="Times New Roman" panose="02020603050405020304" pitchFamily="18" charset="0"/>
              </a:rPr>
              <a:t>perspektivy</a:t>
            </a:r>
            <a:endParaRPr lang="cs-CZ" sz="2400" dirty="0">
              <a:solidFill>
                <a:srgbClr val="060604"/>
              </a:solidFill>
              <a:effectLst/>
              <a:ea typeface="Times New Roman" panose="02020603050405020304" pitchFamily="18" charset="0"/>
            </a:endParaRPr>
          </a:p>
          <a:p>
            <a:endParaRPr lang="cs-CZ" sz="2400" b="1" dirty="0">
              <a:solidFill>
                <a:srgbClr val="060604"/>
              </a:solidFill>
            </a:endParaRPr>
          </a:p>
          <a:p>
            <a:r>
              <a:rPr lang="cs-CZ" sz="2400" dirty="0">
                <a:solidFill>
                  <a:srgbClr val="060604"/>
                </a:solidFill>
              </a:rPr>
              <a:t>hlavní řešitel </a:t>
            </a:r>
            <a:r>
              <a:rPr lang="cs-CZ" sz="2400" b="1" dirty="0">
                <a:solidFill>
                  <a:srgbClr val="060604"/>
                </a:solidFill>
              </a:rPr>
              <a:t>MU, </a:t>
            </a:r>
            <a:r>
              <a:rPr lang="cs-CZ" sz="2400" dirty="0">
                <a:solidFill>
                  <a:srgbClr val="060604"/>
                </a:solidFill>
              </a:rPr>
              <a:t>spoluřešitelé</a:t>
            </a:r>
            <a:r>
              <a:rPr lang="cs-CZ" sz="2400" b="1" dirty="0">
                <a:solidFill>
                  <a:srgbClr val="060604"/>
                </a:solidFill>
              </a:rPr>
              <a:t> TMB </a:t>
            </a:r>
            <a:r>
              <a:rPr lang="cs-CZ" sz="2400" dirty="0">
                <a:solidFill>
                  <a:srgbClr val="060604"/>
                </a:solidFill>
              </a:rPr>
              <a:t>a</a:t>
            </a:r>
            <a:r>
              <a:rPr lang="cs-CZ" sz="2400" b="1" dirty="0">
                <a:solidFill>
                  <a:srgbClr val="060604"/>
                </a:solidFill>
              </a:rPr>
              <a:t> VUT, 2023–2027</a:t>
            </a:r>
          </a:p>
          <a:p>
            <a:endParaRPr lang="cs-CZ" sz="2400" b="1" dirty="0">
              <a:solidFill>
                <a:srgbClr val="060604"/>
              </a:solidFill>
            </a:endParaRPr>
          </a:p>
          <a:p>
            <a:r>
              <a:rPr lang="cs-CZ" sz="2400" b="1" dirty="0">
                <a:solidFill>
                  <a:srgbClr val="060604"/>
                </a:solidFill>
              </a:rPr>
              <a:t>výstava a katalog </a:t>
            </a:r>
            <a:r>
              <a:rPr lang="cs-CZ" sz="2400" dirty="0">
                <a:solidFill>
                  <a:srgbClr val="060604"/>
                </a:solidFill>
              </a:rPr>
              <a:t>–</a:t>
            </a:r>
            <a:r>
              <a:rPr lang="cs-CZ" sz="2400" b="1" dirty="0">
                <a:solidFill>
                  <a:srgbClr val="060604"/>
                </a:solidFill>
              </a:rPr>
              <a:t> </a:t>
            </a:r>
            <a:r>
              <a:rPr lang="cs-CZ" sz="2400" dirty="0">
                <a:solidFill>
                  <a:srgbClr val="060604"/>
                </a:solidFill>
              </a:rPr>
              <a:t>realizace 2025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0965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7E9BE-122F-3461-ABE5-C2DE83C4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Výstava – název/vymezení/realizace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FAE98-784C-A32F-282F-596C8DEE0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700" b="1" dirty="0"/>
              <a:t>název: </a:t>
            </a:r>
            <a:r>
              <a:rPr lang="en-GB" sz="1700" b="1" kern="0" dirty="0" err="1">
                <a:effectLst/>
                <a:ea typeface="Times New Roman" panose="02020603050405020304" pitchFamily="18" charset="0"/>
              </a:rPr>
              <a:t>Vývoj</a:t>
            </a:r>
            <a:r>
              <a:rPr lang="en-GB" sz="1700" b="1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GB" sz="1700" b="1" kern="0" dirty="0" err="1">
                <a:effectLst/>
                <a:ea typeface="Times New Roman" panose="02020603050405020304" pitchFamily="18" charset="0"/>
              </a:rPr>
              <a:t>proměny</a:t>
            </a:r>
            <a:r>
              <a:rPr lang="en-GB" sz="17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b="1" kern="0" dirty="0" err="1">
                <a:effectLst/>
                <a:ea typeface="Times New Roman" panose="02020603050405020304" pitchFamily="18" charset="0"/>
              </a:rPr>
              <a:t>uměleckoprůmyslových</a:t>
            </a:r>
            <a:r>
              <a:rPr lang="en-GB" sz="17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b="1" kern="0" dirty="0" err="1">
                <a:effectLst/>
                <a:ea typeface="Times New Roman" panose="02020603050405020304" pitchFamily="18" charset="0"/>
              </a:rPr>
              <a:t>muzeí</a:t>
            </a:r>
            <a:r>
              <a:rPr lang="en-GB" sz="17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b="1" kern="0" dirty="0" err="1">
                <a:effectLst/>
                <a:ea typeface="Times New Roman" panose="02020603050405020304" pitchFamily="18" charset="0"/>
              </a:rPr>
              <a:t>na</a:t>
            </a:r>
            <a:r>
              <a:rPr lang="en-GB" sz="17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b="1" kern="0" dirty="0" err="1">
                <a:effectLst/>
                <a:ea typeface="Times New Roman" panose="02020603050405020304" pitchFamily="18" charset="0"/>
              </a:rPr>
              <a:t>Moravě</a:t>
            </a:r>
            <a:r>
              <a:rPr lang="cs-CZ" sz="1700" dirty="0"/>
              <a:t> </a:t>
            </a:r>
          </a:p>
          <a:p>
            <a:pPr>
              <a:buFontTx/>
              <a:buChar char="-"/>
            </a:pPr>
            <a:r>
              <a:rPr lang="cs-CZ" sz="1700" dirty="0"/>
              <a:t>možnost mírné modifikace</a:t>
            </a:r>
          </a:p>
          <a:p>
            <a:pPr marL="0" indent="0">
              <a:buNone/>
            </a:pPr>
            <a:endParaRPr lang="cs-CZ" sz="1700" dirty="0"/>
          </a:p>
          <a:p>
            <a:r>
              <a:rPr lang="cs-CZ" sz="1700" b="1" dirty="0"/>
              <a:t>tematické vymezení:</a:t>
            </a:r>
          </a:p>
          <a:p>
            <a:pPr>
              <a:buFontTx/>
              <a:buChar char="-"/>
            </a:pPr>
            <a:r>
              <a:rPr lang="cs-CZ" sz="1700" b="1" dirty="0"/>
              <a:t> </a:t>
            </a:r>
            <a:r>
              <a:rPr lang="cs-CZ" sz="1700" kern="0" dirty="0">
                <a:ea typeface="Times New Roman" panose="02020603050405020304" pitchFamily="18" charset="0"/>
              </a:rPr>
              <a:t>z</a:t>
            </a:r>
            <a:r>
              <a:rPr lang="cs-CZ" sz="1700" kern="0" dirty="0">
                <a:effectLst/>
                <a:ea typeface="Times New Roman" panose="02020603050405020304" pitchFamily="18" charset="0"/>
              </a:rPr>
              <a:t>dokumentuje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přelomové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okamžiky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spojené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s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historickým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vývojem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muzeí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uměleckoprůmyslového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zaměření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na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Moravě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od 19.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století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po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současnost</a:t>
            </a:r>
            <a:endParaRPr lang="cs-CZ" sz="1700" kern="0" dirty="0"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1700" kern="0" dirty="0">
                <a:effectLst/>
                <a:ea typeface="Times New Roman" panose="02020603050405020304" pitchFamily="18" charset="0"/>
              </a:rPr>
              <a:t>p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ředstaví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tento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typ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muzeí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jako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výrazný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kulturotvorný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fenomén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zasahující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do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oblasti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průmyslu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umění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vědy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společenského</a:t>
            </a:r>
            <a:r>
              <a:rPr lang="en-GB" sz="17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700" kern="0" dirty="0" err="1">
                <a:effectLst/>
                <a:ea typeface="Times New Roman" panose="02020603050405020304" pitchFamily="18" charset="0"/>
              </a:rPr>
              <a:t>života</a:t>
            </a:r>
            <a:endParaRPr lang="cs-CZ" sz="1700" kern="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700" b="1" dirty="0"/>
          </a:p>
          <a:p>
            <a:r>
              <a:rPr lang="cs-CZ" sz="1700" b="1" dirty="0"/>
              <a:t>realizace:</a:t>
            </a:r>
            <a:endParaRPr lang="cs-CZ" sz="1700" b="1" kern="0" dirty="0"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1700" b="1" kern="0" dirty="0">
                <a:ea typeface="Times New Roman" panose="02020603050405020304" pitchFamily="18" charset="0"/>
              </a:rPr>
              <a:t>Pavol </a:t>
            </a:r>
            <a:r>
              <a:rPr lang="cs-CZ" sz="1700" b="1" kern="0" dirty="0" err="1">
                <a:ea typeface="Times New Roman" panose="02020603050405020304" pitchFamily="18" charset="0"/>
              </a:rPr>
              <a:t>Tišliar</a:t>
            </a:r>
            <a:r>
              <a:rPr lang="cs-CZ" sz="1700" kern="0" dirty="0">
                <a:ea typeface="Times New Roman" panose="02020603050405020304" pitchFamily="18" charset="0"/>
              </a:rPr>
              <a:t>, </a:t>
            </a:r>
            <a:r>
              <a:rPr lang="cs-CZ" sz="1700" b="1" kern="0" dirty="0">
                <a:ea typeface="Times New Roman" panose="02020603050405020304" pitchFamily="18" charset="0"/>
              </a:rPr>
              <a:t>Lucie Jagošová + tým studentů oboru muzeologie, návaznost na předchozí výzkum</a:t>
            </a:r>
            <a:endParaRPr lang="cs-CZ" sz="1700" b="1" kern="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700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21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5EF83-9F28-2BF4-A0EB-02CE1DAE6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Výstava II.- parametry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180EA-8275-D213-CC69-E228ACF60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kern="0" dirty="0">
                <a:ea typeface="Times New Roman" panose="02020603050405020304" pitchFamily="18" charset="0"/>
              </a:rPr>
              <a:t>p</a:t>
            </a:r>
            <a:r>
              <a:rPr lang="cs-CZ" sz="2800" b="1" kern="0" dirty="0">
                <a:effectLst/>
                <a:ea typeface="Times New Roman" panose="02020603050405020304" pitchFamily="18" charset="0"/>
              </a:rPr>
              <a:t>očet návštěvníků:</a:t>
            </a:r>
            <a:r>
              <a:rPr lang="cs-CZ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1 200 </a:t>
            </a:r>
            <a:endParaRPr lang="cs-CZ" sz="2800" kern="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endParaRPr lang="cs-CZ" sz="2800" kern="0" dirty="0">
              <a:effectLst/>
              <a:ea typeface="Times New Roman" panose="02020603050405020304" pitchFamily="18" charset="0"/>
            </a:endParaRPr>
          </a:p>
          <a:p>
            <a:r>
              <a:rPr lang="cs-CZ" b="1" kern="0" dirty="0">
                <a:ea typeface="Times New Roman" panose="02020603050405020304" pitchFamily="18" charset="0"/>
              </a:rPr>
              <a:t>umístění</a:t>
            </a:r>
            <a:r>
              <a:rPr lang="cs-CZ" kern="0" dirty="0">
                <a:ea typeface="Times New Roman" panose="02020603050405020304" pitchFamily="18" charset="0"/>
              </a:rPr>
              <a:t>: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veřejn</a:t>
            </a:r>
            <a:r>
              <a:rPr lang="cs-CZ" sz="2800" kern="0" dirty="0">
                <a:effectLst/>
                <a:ea typeface="Times New Roman" panose="02020603050405020304" pitchFamily="18" charset="0"/>
              </a:rPr>
              <a:t>ý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výstavní</a:t>
            </a:r>
            <a:r>
              <a:rPr lang="cs-CZ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prostoru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Ú</a:t>
            </a:r>
            <a:r>
              <a:rPr lang="cs-CZ" sz="2800" kern="0" dirty="0">
                <a:effectLst/>
                <a:ea typeface="Times New Roman" panose="02020603050405020304" pitchFamily="18" charset="0"/>
              </a:rPr>
              <a:t>AM 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a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následně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instalována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v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prostorách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Technického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muzea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v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Brně</a:t>
            </a:r>
            <a:r>
              <a:rPr lang="cs-CZ" kern="0" dirty="0">
                <a:ea typeface="Times New Roman" panose="02020603050405020304" pitchFamily="18" charset="0"/>
              </a:rPr>
              <a:t>; j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ako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výstava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putovní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bude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nabídnuta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i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vybraným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středním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školám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uměleckoprůmyslového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technického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zaměření</a:t>
            </a:r>
            <a:endParaRPr lang="cs-CZ" sz="2800" kern="0" dirty="0">
              <a:effectLst/>
              <a:ea typeface="Times New Roman" panose="02020603050405020304" pitchFamily="18" charset="0"/>
            </a:endParaRPr>
          </a:p>
          <a:p>
            <a:endParaRPr lang="cs-CZ" sz="2800" kern="0" dirty="0">
              <a:effectLst/>
              <a:ea typeface="Times New Roman" panose="02020603050405020304" pitchFamily="18" charset="0"/>
            </a:endParaRPr>
          </a:p>
          <a:p>
            <a:r>
              <a:rPr lang="cs-CZ" b="1" kern="0" dirty="0">
                <a:ea typeface="Times New Roman" panose="02020603050405020304" pitchFamily="18" charset="0"/>
              </a:rPr>
              <a:t>f</a:t>
            </a:r>
            <a:r>
              <a:rPr lang="cs-CZ" sz="2800" b="1" kern="0" dirty="0">
                <a:effectLst/>
                <a:ea typeface="Times New Roman" panose="02020603050405020304" pitchFamily="18" charset="0"/>
              </a:rPr>
              <a:t>inancování: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výrob</a:t>
            </a:r>
            <a:r>
              <a:rPr lang="cs-CZ" sz="2800" kern="0" dirty="0">
                <a:effectLst/>
                <a:ea typeface="Times New Roman" panose="02020603050405020304" pitchFamily="18" charset="0"/>
              </a:rPr>
              <a:t>a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výstavních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panelů</a:t>
            </a:r>
            <a:r>
              <a:rPr lang="cs-CZ" kern="0" dirty="0">
                <a:ea typeface="Times New Roman" panose="02020603050405020304" pitchFamily="18" charset="0"/>
              </a:rPr>
              <a:t>,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kufřík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kancelářský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materiál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, mini </a:t>
            </a:r>
            <a:r>
              <a:rPr lang="en-GB" sz="2800" kern="0" dirty="0" err="1">
                <a:effectLst/>
                <a:ea typeface="Times New Roman" panose="02020603050405020304" pitchFamily="18" charset="0"/>
              </a:rPr>
              <a:t>dataprojektor</a:t>
            </a:r>
            <a:r>
              <a:rPr lang="en-GB" sz="2800" kern="0" dirty="0">
                <a:effectLst/>
                <a:ea typeface="Times New Roman" panose="02020603050405020304" pitchFamily="18" charset="0"/>
              </a:rPr>
              <a:t> a HDD disk; </a:t>
            </a:r>
            <a:r>
              <a:rPr lang="en-GB" sz="2800" b="1" kern="0" dirty="0" err="1">
                <a:effectLst/>
                <a:ea typeface="Times New Roman" panose="02020603050405020304" pitchFamily="18" charset="0"/>
              </a:rPr>
              <a:t>stipendia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691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3AEC2-94D9-0FA4-2143-DEB5408C7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3E86BF-C5F7-6C6D-7ECB-02F905D90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kern="0" dirty="0">
                <a:ea typeface="Times New Roman" panose="02020603050405020304" pitchFamily="18" charset="0"/>
              </a:rPr>
              <a:t>t</a:t>
            </a:r>
            <a:r>
              <a:rPr lang="cs-CZ" sz="1800" b="1" kern="0" dirty="0">
                <a:effectLst/>
                <a:ea typeface="Times New Roman" panose="02020603050405020304" pitchFamily="18" charset="0"/>
              </a:rPr>
              <a:t>ematické vymezení</a:t>
            </a:r>
            <a:r>
              <a:rPr lang="cs-CZ" sz="1800" kern="0" dirty="0">
                <a:effectLst/>
                <a:ea typeface="Times New Roman" panose="02020603050405020304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en-GB" sz="1800" kern="0" dirty="0">
                <a:effectLst/>
                <a:ea typeface="Times New Roman" panose="02020603050405020304" pitchFamily="18" charset="0"/>
              </a:rPr>
              <a:t>nástin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historického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vývoje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uměleckoprůmyslových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muzeí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od 19.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století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do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současnosti</a:t>
            </a:r>
            <a:endParaRPr lang="cs-CZ" sz="1800" kern="0" dirty="0">
              <a:effectLst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GB" sz="1800" kern="0" dirty="0" err="1">
                <a:effectLst/>
                <a:ea typeface="Times New Roman" panose="02020603050405020304" pitchFamily="18" charset="0"/>
              </a:rPr>
              <a:t>postihne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roli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význam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tohoto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typu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muzeí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pro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kulturní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hospodářský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i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vzdělanostní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rozvoj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moravské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společnosti</a:t>
            </a:r>
            <a:endParaRPr lang="cs-CZ" sz="1800" kern="0" dirty="0"/>
          </a:p>
          <a:p>
            <a:pPr>
              <a:buFontTx/>
              <a:buChar char="-"/>
            </a:pPr>
            <a:r>
              <a:rPr lang="en-GB" sz="1800" kern="0" dirty="0" err="1">
                <a:effectLst/>
                <a:ea typeface="Times New Roman" panose="02020603050405020304" pitchFamily="18" charset="0"/>
              </a:rPr>
              <a:t>obrazová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příloha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zachycující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sbírkové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předměty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z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vybraných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moravských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muzeí</a:t>
            </a:r>
            <a:endParaRPr lang="cs-CZ" sz="1800" kern="0" dirty="0">
              <a:effectLst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1800" kern="0" dirty="0">
                <a:ea typeface="Times New Roman" panose="02020603050405020304" pitchFamily="18" charset="0"/>
              </a:rPr>
              <a:t>v</a:t>
            </a:r>
            <a:r>
              <a:rPr lang="cs-CZ" sz="1800" kern="0" dirty="0">
                <a:effectLst/>
                <a:ea typeface="Times New Roman" panose="02020603050405020304" pitchFamily="18" charset="0"/>
              </a:rPr>
              <a:t>ýstup jako monografie</a:t>
            </a:r>
          </a:p>
          <a:p>
            <a:endParaRPr lang="cs-CZ" sz="1800" kern="0" dirty="0">
              <a:ea typeface="Times New Roman" panose="02020603050405020304" pitchFamily="18" charset="0"/>
            </a:endParaRPr>
          </a:p>
          <a:p>
            <a:r>
              <a:rPr lang="cs-CZ" sz="1800" b="1" kern="0" dirty="0">
                <a:ea typeface="Times New Roman" panose="02020603050405020304" pitchFamily="18" charset="0"/>
              </a:rPr>
              <a:t>r</a:t>
            </a:r>
            <a:r>
              <a:rPr lang="cs-CZ" sz="1800" b="1" kern="0" dirty="0">
                <a:effectLst/>
                <a:ea typeface="Times New Roman" panose="02020603050405020304" pitchFamily="18" charset="0"/>
              </a:rPr>
              <a:t>ealizace:</a:t>
            </a:r>
          </a:p>
          <a:p>
            <a:pPr>
              <a:buFontTx/>
              <a:buChar char="-"/>
            </a:pPr>
            <a:r>
              <a:rPr lang="cs-CZ" sz="1800" b="1" kern="0" dirty="0">
                <a:ea typeface="Times New Roman" panose="02020603050405020304" pitchFamily="18" charset="0"/>
              </a:rPr>
              <a:t>Pavol </a:t>
            </a:r>
            <a:r>
              <a:rPr lang="cs-CZ" sz="1800" b="1" kern="0" dirty="0" err="1">
                <a:ea typeface="Times New Roman" panose="02020603050405020304" pitchFamily="18" charset="0"/>
              </a:rPr>
              <a:t>Tišliar</a:t>
            </a:r>
            <a:r>
              <a:rPr lang="cs-CZ" sz="1800" kern="0" dirty="0">
                <a:ea typeface="Times New Roman" panose="02020603050405020304" pitchFamily="18" charset="0"/>
              </a:rPr>
              <a:t>, </a:t>
            </a:r>
            <a:r>
              <a:rPr lang="cs-CZ" sz="1800" b="1" kern="0" dirty="0">
                <a:ea typeface="Times New Roman" panose="02020603050405020304" pitchFamily="18" charset="0"/>
              </a:rPr>
              <a:t>Lucie Jagošová</a:t>
            </a:r>
            <a:r>
              <a:rPr lang="cs-CZ" sz="1800" kern="0" dirty="0">
                <a:ea typeface="Times New Roman" panose="02020603050405020304" pitchFamily="18" charset="0"/>
              </a:rPr>
              <a:t> </a:t>
            </a:r>
            <a:r>
              <a:rPr lang="cs-CZ" sz="1800" b="1" kern="0" dirty="0">
                <a:ea typeface="Times New Roman" panose="02020603050405020304" pitchFamily="18" charset="0"/>
              </a:rPr>
              <a:t>+ tým studentů </a:t>
            </a:r>
            <a:r>
              <a:rPr lang="cs-CZ" sz="1800" b="1" kern="0">
                <a:ea typeface="Times New Roman" panose="02020603050405020304" pitchFamily="18" charset="0"/>
              </a:rPr>
              <a:t>oboru muzeologie</a:t>
            </a:r>
          </a:p>
          <a:p>
            <a:pPr>
              <a:buFontTx/>
              <a:buChar char="-"/>
            </a:pPr>
            <a:endParaRPr lang="cs-CZ" sz="1800" kern="0" dirty="0"/>
          </a:p>
          <a:p>
            <a:r>
              <a:rPr lang="cs-CZ" sz="1800" b="1" kern="0" dirty="0">
                <a:ea typeface="Times New Roman" panose="02020603050405020304" pitchFamily="18" charset="0"/>
              </a:rPr>
              <a:t>f</a:t>
            </a:r>
            <a:r>
              <a:rPr lang="cs-CZ" sz="1800" b="1" kern="0" dirty="0">
                <a:effectLst/>
                <a:ea typeface="Times New Roman" panose="02020603050405020304" pitchFamily="18" charset="0"/>
              </a:rPr>
              <a:t>inancování: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dva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recenzní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posudky</a:t>
            </a:r>
            <a:r>
              <a:rPr lang="cs-CZ" sz="1800" kern="0" dirty="0">
                <a:ea typeface="Times New Roman" panose="02020603050405020304" pitchFamily="18" charset="0"/>
              </a:rPr>
              <a:t>,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grafické</a:t>
            </a:r>
            <a:r>
              <a:rPr lang="en-GB" sz="18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kern="0" dirty="0" err="1">
                <a:effectLst/>
                <a:ea typeface="Times New Roman" panose="02020603050405020304" pitchFamily="18" charset="0"/>
              </a:rPr>
              <a:t>zpracování</a:t>
            </a:r>
            <a:r>
              <a:rPr lang="cs-CZ" sz="1800" kern="0" dirty="0">
                <a:effectLst/>
                <a:ea typeface="Times New Roman" panose="02020603050405020304" pitchFamily="18" charset="0"/>
              </a:rPr>
              <a:t> – odevzdání k posouzení na MK konec dubna 2024, pak tisk</a:t>
            </a:r>
            <a:endParaRPr lang="cs-CZ" sz="1800" kern="0" dirty="0"/>
          </a:p>
        </p:txBody>
      </p:sp>
    </p:spTree>
    <p:extLst>
      <p:ext uri="{BB962C8B-B14F-4D97-AF65-F5344CB8AC3E}">
        <p14:creationId xmlns:p14="http://schemas.microsoft.com/office/powerpoint/2010/main" val="4081079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294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Motiv Office</vt:lpstr>
      <vt:lpstr>Projekt NAKI III.</vt:lpstr>
      <vt:lpstr>Výstava – název/vymezení/realizace</vt:lpstr>
      <vt:lpstr>Výstava II.- parametry</vt:lpstr>
      <vt:lpstr>Katalog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Otakar Kirsch</dc:creator>
  <cp:lastModifiedBy>Otakar Kirsch</cp:lastModifiedBy>
  <cp:revision>1</cp:revision>
  <dcterms:created xsi:type="dcterms:W3CDTF">2024-09-24T08:55:05Z</dcterms:created>
  <dcterms:modified xsi:type="dcterms:W3CDTF">2024-09-25T10:36:32Z</dcterms:modified>
</cp:coreProperties>
</file>