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9753600" cx="13004800"/>
  <p:notesSz cx="6858000" cy="9144000"/>
  <p:embeddedFontLst>
    <p:embeddedFont>
      <p:font typeface="Libre Baskerville"/>
      <p:regular r:id="rId14"/>
      <p:bold r:id="rId15"/>
      <p:italic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:go="http://customooxmlschemas.google.com/" r:id="rId21" roundtripDataSignature="AMtx7mg2E3lZ063N1aP0UYxDm7HL57P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ibreBaskerville-bold.fntdata"/><Relationship Id="rId14" Type="http://schemas.openxmlformats.org/officeDocument/2006/relationships/font" Target="fonts/LibreBaskerville-regular.fntdata"/><Relationship Id="rId17" Type="http://schemas.openxmlformats.org/officeDocument/2006/relationships/font" Target="fonts/HelveticaNeue-regular.fntdata"/><Relationship Id="rId16" Type="http://schemas.openxmlformats.org/officeDocument/2006/relationships/font" Target="fonts/LibreBaskerville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 podnadpis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3100" y="4775200"/>
            <a:ext cx="195662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0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noFill/>
          <a:ln>
            <a:noFill/>
          </a:ln>
          <a:effectLst>
            <a:outerShdw blurRad="25400" rotWithShape="0" dir="2700000" dist="38100">
              <a:srgbClr val="6D625D">
                <a:alpha val="89803"/>
              </a:srgbClr>
            </a:outerShdw>
          </a:effectLst>
        </p:spPr>
        <p:txBody>
          <a:bodyPr anchorCtr="0" anchor="b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BEA56D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noFill/>
          <a:ln>
            <a:noFill/>
          </a:ln>
          <a:effectLst>
            <a:outerShdw blurRad="25400" rotWithShape="0" dir="2700000" dist="38100">
              <a:srgbClr val="6D625D">
                <a:alpha val="89803"/>
              </a:srgbClr>
            </a:outerShdw>
          </a:effectLst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  <a:defRPr i="1" sz="5200">
                <a:solidFill>
                  <a:srgbClr val="BEA56D"/>
                </a:solidFill>
              </a:defRPr>
            </a:lvl1pPr>
            <a:lvl2pPr indent="-228600" lvl="1" marL="91440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  <a:defRPr i="1" sz="5200">
                <a:solidFill>
                  <a:srgbClr val="BEA56D"/>
                </a:solidFill>
              </a:defRPr>
            </a:lvl2pPr>
            <a:lvl3pPr indent="-228600" lvl="2" marL="137160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  <a:defRPr i="1" sz="5200">
                <a:solidFill>
                  <a:srgbClr val="BEA56D"/>
                </a:solidFill>
              </a:defRPr>
            </a:lvl3pPr>
            <a:lvl4pPr indent="-228600" lvl="3" marL="182880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  <a:defRPr i="1" sz="5200">
                <a:solidFill>
                  <a:srgbClr val="BEA56D"/>
                </a:solidFill>
              </a:defRPr>
            </a:lvl4pPr>
            <a:lvl5pPr indent="-228600" lvl="4" marL="228600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  <a:defRPr i="1" sz="5200">
                <a:solidFill>
                  <a:srgbClr val="BEA56D"/>
                </a:solidFill>
              </a:defRPr>
            </a:lvl5pPr>
            <a:lvl6pPr indent="-262889" lvl="5" marL="274320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540"/>
              <a:buChar char="•"/>
              <a:defRPr/>
            </a:lvl6pPr>
            <a:lvl7pPr indent="-262889" lvl="6" marL="320040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540"/>
              <a:buChar char="•"/>
              <a:defRPr/>
            </a:lvl7pPr>
            <a:lvl8pPr indent="-262890" lvl="7" marL="365760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540"/>
              <a:buChar char="•"/>
              <a:defRPr/>
            </a:lvl8pPr>
            <a:lvl9pPr indent="-262890" lvl="8" marL="411480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54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ácia">
  <p:cSld name="Citácia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ov – stred">
  <p:cSld name="Názov – stred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4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308610" lvl="0" marL="4572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8610" lvl="1" marL="9144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8610" lvl="2" marL="13716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8610" lvl="3" marL="18288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8610" lvl="4" marL="22860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08610" lvl="5" marL="27432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08610" lvl="6" marL="32004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08609" lvl="7" marL="36576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08609" lvl="8" marL="4114800" marR="0" rtl="0" algn="l">
              <a:spcBef>
                <a:spcPts val="4200"/>
              </a:spcBef>
              <a:spcAft>
                <a:spcPts val="0"/>
              </a:spcAft>
              <a:buClr>
                <a:srgbClr val="6C6963"/>
              </a:buClr>
              <a:buSzPts val="1260"/>
              <a:buFont typeface="Libre Baskerville"/>
              <a:buChar char="•"/>
              <a:defRPr b="0" i="0" sz="42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</p:sldLayoutIdLst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tisliar@phil.muni.cz" TargetMode="External"/><Relationship Id="rId4" Type="http://schemas.openxmlformats.org/officeDocument/2006/relationships/hyperlink" Target="mailto:tisliarpavol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noFill/>
          <a:ln>
            <a:noFill/>
          </a:ln>
          <a:effectLst>
            <a:outerShdw blurRad="25400" rotWithShape="0" dir="2700000" dist="38100">
              <a:srgbClr val="6D625D">
                <a:alpha val="89803"/>
              </a:srgbClr>
            </a:outerShdw>
          </a:effectLst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k-SK" sz="7200" u="none" cap="none" strike="noStrike">
                <a:solidFill>
                  <a:srgbClr val="BEA56D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Príprava a realizácia výstavy</a:t>
            </a:r>
            <a:endParaRPr b="0" i="0" sz="7200" u="none" cap="none" strike="noStrike">
              <a:solidFill>
                <a:srgbClr val="BEA56D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noFill/>
          <a:ln>
            <a:noFill/>
          </a:ln>
          <a:effectLst>
            <a:outerShdw blurRad="25400" rotWithShape="0" dir="2700000" dist="38100">
              <a:srgbClr val="6D625D">
                <a:alpha val="89803"/>
              </a:srgbClr>
            </a:outerShdw>
          </a:effectLst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EA56D"/>
              </a:buClr>
              <a:buSzPts val="5200"/>
              <a:buFont typeface="Libre Baskerville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/>
          <p:nvPr/>
        </p:nvSpPr>
        <p:spPr>
          <a:xfrm>
            <a:off x="842963" y="828398"/>
            <a:ext cx="11344275" cy="1272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Uměleckoprůmyslové muzea v českém Slezsku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na Moravě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485776" y="2815373"/>
            <a:ext cx="11701462" cy="2441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Literatúra (3)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Osobnosti (2) – 22.11.2024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Tematické práce (1) – 15.12.2024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Tematické celky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71475" y="5543779"/>
            <a:ext cx="12287250" cy="18569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Google disk – složka/adresář Umprum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Teams – Umprum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Char char="-"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Konzultácie (</a:t>
            </a:r>
            <a:r>
              <a:rPr b="0" i="0" lang="sk-SK" sz="3800" u="sng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tisliar@phil.muni.cz</a:t>
            </a: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</a:t>
            </a:r>
            <a:r>
              <a:rPr b="0" i="0" lang="sk-SK" sz="3800" u="sng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tisliarpavol@gmail.com</a:t>
            </a: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) 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/>
        </p:nvSpPr>
        <p:spPr>
          <a:xfrm>
            <a:off x="1308894" y="270679"/>
            <a:ext cx="10387012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Osobnosti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Google Shape;33;p3"/>
          <p:cNvSpPr txBox="1"/>
          <p:nvPr/>
        </p:nvSpPr>
        <p:spPr>
          <a:xfrm>
            <a:off x="385762" y="1669489"/>
            <a:ext cx="11844338" cy="7962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Antonín Dufek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moravský historik umenia, MG Brno (1943-2023)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Borůvka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Bronislava Gabrielová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česká, moravská kunsthistorička, MG Brno (1930-2005)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J. Florian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Alena Křížová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moravská etnologičká, etnografka, umelecké remeslo, MUNI, (1956 -)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Klontza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Karel Holešovský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moravský kunsthistorik, úžitkové (užité) umenie, umelecké remeslo (1934-2020)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E. Klontzas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Jiřina Medková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česká kunsthistoričká, české sklo, Umprum Brno (1921-2020)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Měřinský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Václav Richter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český kunsthistorik, teoretik, Umprum Brno (1900-1970)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Š. Morkusová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Jan Rajlich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výtvarný umelec, grafik, učil na strednej umelecko-priemyslovej škole v Brne (1920-2016)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P. Pospíšilova Šifová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Adolf Nowak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rakúsko-český kunsthistorik, Olomouc (1847-1903)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Z. Rakušan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t/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1308894" y="299254"/>
            <a:ext cx="10387012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Osobnosti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580231" y="1459198"/>
            <a:ext cx="11844300" cy="63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August Prokop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moravský kunsthistorik, purista, riaditeľ Umprum Brno (1838-1915)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A. Romanovský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Emanuel Poche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český kunsthistorik, grafik, umprum Praha (1903-1987)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Říhová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sk-SK" sz="2800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Rudolf Prisching 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k-SK" sz="2800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správca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umprum </a:t>
            </a:r>
            <a:r>
              <a:rPr lang="sk-SK" sz="2800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Ostrava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(1</a:t>
            </a:r>
            <a:r>
              <a:rPr lang="sk-SK" sz="2800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872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-19</a:t>
            </a:r>
            <a:r>
              <a:rPr lang="sk-SK" sz="2800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3)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S. Sigmundová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Carl Schirek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moravský kunsthistorik, kustod, riaditeľ umprum Brno (1889-1924)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A. Stránská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Johann (Hans) Kux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mestský lekár, historik, kurátor v Olomouckém umprum (1861-1940)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Svaková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Julius Leisching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kunsthistorik, riaditeľ Umelecko-priemysleného múzea v Brne (1865-1933)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K. Valová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t/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/>
          <p:nvPr/>
        </p:nvSpPr>
        <p:spPr>
          <a:xfrm>
            <a:off x="1308894" y="299254"/>
            <a:ext cx="10387012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Osobnosti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580231" y="1126094"/>
            <a:ext cx="11844338" cy="7501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Gottfried Semper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nemecký teoretik architektúry (1803-1879)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Borůvka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Alfred Lichtwark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nemecký historik umenia, kurátor, Hamburg (1852-1914)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J. Florian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William Morris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anglický básnik, výtvarník, reformátor (1834-1896)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Klontza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John Ruskin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anglický spisovateľ, umelecký kritik (1819-1900)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E. Klontzas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Henry Cole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britský mecenáš umenia (industriálneho) a pedagóg (1808-1882)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Měřinský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Arthur Strasser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učil na viedenskej škole užitkového umenia, sochár, secesia (1854-1927) 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Š. Morkusová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Jacob von Falke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rakúsky historik umenia, kurátor v Germanisches Museum v Berlíne (1825-1897)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P. Pospíšilova Šifová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Heinrich Frauberger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rakúsky kunsthistorik, dekoratívne umenia, kurátor a riaditeľ Múzea v Duselldorfe (1845-1920)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Z. Rakušan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t/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/>
        </p:nvSpPr>
        <p:spPr>
          <a:xfrm>
            <a:off x="1308894" y="299254"/>
            <a:ext cx="10387012" cy="68736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rPr b="0" i="0" lang="sk-SK" sz="3800" u="none" cap="none" strike="noStrike">
                <a:solidFill>
                  <a:srgbClr val="6C6963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Osobnosti</a:t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580231" y="1920222"/>
            <a:ext cx="11844338" cy="5913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Julius Lessing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nemecký kunsthistorik, riaditeľ  Berliner Kunstgewerbemuseum (1843-1908)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A. Romanovský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Justus Brickmann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nemecký kunsthistorik, riaditeľ Múzea pre umenie a priemysel v Hamburgu (1843-1915)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Říhová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Rudolf Eitelberger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rakúsky historik umenia (1817-1885)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S. SIgmundová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Josef Hoffmann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architekt, dizajnér, viedenská moderna, secesia, umeleckoremeselné dielne  (1870-1956)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A. Stránská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Felician Myrbach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riaditeľ školy užitkového umenia vo Viedni, maliar, grafik (1853-1940)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Svaková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Koloman Moser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– rakúsky grafik, dizajnér, secesia (1868–1918)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K. Valová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3800"/>
              <a:buFont typeface="Libre Baskerville"/>
              <a:buNone/>
            </a:pPr>
            <a:r>
              <a:t/>
            </a:r>
            <a:endParaRPr b="0" i="0" sz="38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1108869" y="843280"/>
            <a:ext cx="10387012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600"/>
              <a:buFont typeface="Calibri"/>
              <a:buNone/>
            </a:pPr>
            <a:r>
              <a:rPr b="0" i="0" lang="sk-SK" sz="36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Témy k spracovaniu </a:t>
            </a:r>
            <a:endParaRPr b="0" i="0" sz="36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7" name="Google Shape;57;p7"/>
          <p:cNvSpPr txBox="1"/>
          <p:nvPr/>
        </p:nvSpPr>
        <p:spPr>
          <a:xfrm>
            <a:off x="580231" y="1469778"/>
            <a:ext cx="11844338" cy="6814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Cesta k umeleckopriemyselnému múzejníctvu (Ruskin, Morris, Semper)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Borůvka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Priemyselná revolúcia, jej príčiny, priebeh a dôsledky pre spoločnosť, priemyselná revolúcia a umelecké remeslo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A. Romanovský 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Svetové výstavy v 2. pol. 19. storočia, ich význam, dopad na rozvoj technického múzejníctva (1851-1900)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E. Klontzas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South-Kesington-Museum v Londýne (Victoria and Albert Museum)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Měřinský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Viedenské K.K. Oesterreichishes Museum für Kunst und Industries, nemecké múzeá –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A. Stránská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Secesia ako nastupujúci nový štýl (všeobecne, predstavitelia, Morava - Brno), avantgardne umenie ako nástupca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S. Sigmundová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Brno, brnenský umprum (historický vývoj)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J. Florian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/>
        </p:nvSpPr>
        <p:spPr>
          <a:xfrm>
            <a:off x="1108869" y="843280"/>
            <a:ext cx="10387012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3600"/>
              <a:buFont typeface="Calibri"/>
              <a:buNone/>
            </a:pPr>
            <a:r>
              <a:rPr b="0" i="0" lang="sk-SK" sz="36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Témy k spracovaniu </a:t>
            </a:r>
            <a:endParaRPr b="0" i="0" sz="3600" u="none" cap="none" strike="noStrike">
              <a:solidFill>
                <a:srgbClr val="6C6963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580231" y="2087963"/>
            <a:ext cx="11844338" cy="5891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Olomoucké a Třebíčské umprum (historický vývoj)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Z. Rakušan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Zbierky v Umprum na Morave (čo sa zbieralo, ako sa zbieralo)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Klontza 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Umprum na Morave a jeho komunikácia (čo sa vystavovalo, ako sa vystavovalo, prednášky, katalógy)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K. Valová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Umprum a umeleckopriemyselné školy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M. Svaková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Umprum Ostrava (historický vývoj)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Š. Morkusová</a:t>
            </a: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Industrial design - priemyselný dizajn po 2. sv. Vojne –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V. Říhová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>
                <a:srgbClr val="6C6963"/>
              </a:buClr>
              <a:buSzPts val="1000"/>
              <a:buFont typeface="Noto Sans Symbols"/>
              <a:buChar char="∙"/>
            </a:pPr>
            <a:r>
              <a:rPr b="0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Svazová a spolková činnost: Obchodní a živnostenské komory, Moravský průmyslový spolek, Svaz rakouských uměleckoprůmyslových muzeí, Německo-moravský svaz na ochranu památek, Svaz (českého) československého díla - </a:t>
            </a:r>
            <a:r>
              <a:rPr b="1" i="0" lang="sk-SK" sz="2800" u="none" cap="none" strike="noStrike">
                <a:solidFill>
                  <a:srgbClr val="6C6963"/>
                </a:solidFill>
                <a:latin typeface="Calibri"/>
                <a:ea typeface="Calibri"/>
                <a:cs typeface="Calibri"/>
                <a:sym typeface="Calibri"/>
              </a:rPr>
              <a:t>P. Pospíšilova Šifová</a:t>
            </a:r>
            <a:endParaRPr b="0" i="0" sz="2800" u="none" cap="none" strike="noStrike">
              <a:solidFill>
                <a:srgbClr val="6C69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01_uvod do muzejnictva a muzeologie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2018-09-23T07:18:03Z</dcterms:created>
  <dc:creator>admin</dc:creator>
</cp:coreProperties>
</file>