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9" r:id="rId3"/>
    <p:sldId id="290" r:id="rId4"/>
    <p:sldId id="300" r:id="rId5"/>
    <p:sldId id="299" r:id="rId6"/>
    <p:sldId id="291" r:id="rId7"/>
    <p:sldId id="292" r:id="rId8"/>
    <p:sldId id="265" r:id="rId9"/>
    <p:sldId id="257" r:id="rId10"/>
    <p:sldId id="286" r:id="rId11"/>
    <p:sldId id="276" r:id="rId12"/>
    <p:sldId id="277" r:id="rId13"/>
    <p:sldId id="278" r:id="rId14"/>
    <p:sldId id="283" r:id="rId15"/>
    <p:sldId id="258" r:id="rId16"/>
    <p:sldId id="259" r:id="rId17"/>
    <p:sldId id="264" r:id="rId18"/>
    <p:sldId id="280" r:id="rId19"/>
    <p:sldId id="262" r:id="rId20"/>
    <p:sldId id="281" r:id="rId21"/>
    <p:sldId id="261" r:id="rId22"/>
    <p:sldId id="260" r:id="rId23"/>
    <p:sldId id="263" r:id="rId24"/>
    <p:sldId id="285" r:id="rId25"/>
    <p:sldId id="294" r:id="rId26"/>
    <p:sldId id="296" r:id="rId27"/>
    <p:sldId id="293" r:id="rId28"/>
    <p:sldId id="295" r:id="rId29"/>
    <p:sldId id="298" r:id="rId30"/>
    <p:sldId id="297" r:id="rId3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>
      <p:cViewPr varScale="1">
        <p:scale>
          <a:sx n="121" d="100"/>
          <a:sy n="121" d="100"/>
        </p:scale>
        <p:origin x="8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A582BE0-2AA5-E748-A53C-C03C2E67EB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A16967-0646-1E92-0822-4C6474248F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07FF4FF-0DF7-0243-8C34-0188BF30C6F6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AE74AE72-E8F0-C03A-E5AC-AD5FE7E56B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17A2B15B-D258-569B-5548-382FB5C8B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96C5BB-0BF6-15BB-186F-A658ADC2AC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45C0EA-BA8D-5ACE-D6B3-F4B4CCDCA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EBEF6F-2553-B149-A1C7-369D3A1A6F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C5C3C18D-DD75-1790-497E-812E2E923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7A2D92A8-051F-EB0A-F12C-A21C93711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04136E18-4B9E-894C-0C79-2C50B24552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0F6669-C864-EB45-BAA2-18D99CB266A2}" type="slidenum">
              <a:rPr lang="de-DE" altLang="de-DE"/>
              <a:pPr/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BEF6F-2553-B149-A1C7-369D3A1A6F3A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8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5F74C2A0-1D66-862A-B51E-551D57CD53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067B87C5-065D-C393-0EE4-6EDF9F97A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9F24786C-9630-C8A4-05E6-FDB30CB001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4760D249-D634-404B-E364-6293B0FB9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1F882332-4207-E732-EDED-739DC4E1A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82FEE48A-0A91-8C08-B9F2-DA6058E16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907EC770-6FB9-20E3-4DD3-DAD321A19F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10ED373-051B-A486-5FCD-0D6FEE884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85D52A1-79C8-0E95-BFFF-1B65A60D9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819E05C7-FCC2-DEA6-9E0C-987754AF3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CC356FB-A6D1-6430-D263-B69191C45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047C5228-AC7A-242B-48D2-51F89A091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1BC50F4E-B22E-6A37-1958-859C9F050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6DBD2820-0F6A-AF93-565E-13278C369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5AC98DDE-8337-3A59-1227-7C0907584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7846F525-944F-9428-F389-EC8831421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48885C-B816-0F95-1A44-07DE6F91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A9C0-E6B7-2545-90D8-4A4F802EDA52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515655-9876-DB3D-1472-DDF72732B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5CF370-6863-EC77-740E-0EA2670F3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3CB1F-D2A6-0646-BE27-564C5A3CB1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58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829B01-9728-0C63-2E5A-9F5CB9FF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3292D-510A-AD41-A50C-05F6279CC507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C8B90C-5785-88A5-CF6E-7504D28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4984C3-92F5-4FCB-145F-61425AB8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5F93-2D69-114A-B82E-60F4931B86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303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6F8A4A-2333-78F5-F164-3FC13F46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BA1D8-6D65-AA45-B47E-2678F783D16C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750C4D-0AED-538C-5A74-9231C540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81F33C-90B3-4F5C-F6C8-20A05275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7BBF0-5DB8-4442-9133-0D33015A29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227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A0622237-9BCF-16A4-2FF6-576496BB8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FE898-8EF5-854A-80A7-607DB2E0F892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69AC05AB-5B6A-3B88-6354-420A86EAC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4585EB42-2885-DAAE-B2A7-FA10AC5D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EAF44-AB49-2D4D-8C35-0D67DCCD22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5484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D427366C-8F3B-E98B-4235-CD984439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1B9F3-BD2F-8147-A99E-2088FE50FFF4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19C52EF1-FC20-81BE-0F10-CC04B2FB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0DCA5070-9CE4-AA17-97C8-AA284DC26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2E3D-A3E9-DC4A-95F3-5B364ECD65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098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C0F4B1-AEB7-5794-E26D-94C10401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BC21-06B2-1542-ACDA-BA97A376A5B5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B5850C-F6DF-9A0B-3196-6D8B6F905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200EDC-50E6-801A-045A-8C0D282A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7B855-333D-A340-BA9B-AD1470D6B4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09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CBB600-9CBD-95FF-E01F-EB7ECF5D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D1702-0F90-B54A-8E81-D92C0B41EA80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E5DAF-DF03-1AB3-8F10-6BEC6C3C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E4D2A8-FF9B-2123-0852-E0416D6C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27190-47A0-1248-AB21-948F9A413A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264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D40865B-F272-8CE0-D536-2267C80B3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31D88-8AE1-904D-9AFF-A13DD726A50D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065F97C-CAF6-3184-000D-3235EDB9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E681E00-200D-3650-CF52-60AE8D44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5DB48-D10E-094D-A4F1-3B98C3813B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797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FF9A766-765C-B512-5020-8BB2E9EC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966E3-F45A-4540-A97A-C3CD3E00CD79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384077E5-FA3E-C5A9-82D0-7AFFF06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2CF4FEB-C898-0790-A45C-3814A999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B3CF2-97BB-4C4E-8107-C6B75E6841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98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1BB6905C-C74F-3AF2-4DF6-6F5D6A1F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DAC47-5918-FF48-A211-3A7FB9522257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8F25B80-A645-72F9-AB3F-05F0F574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3280B76-51E3-E97D-BBBF-6A79A32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18C1-BFBA-B04D-8106-0ADDDE92AF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84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F590DFBE-5605-92FB-4BEE-1A8D16E0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DFF8A-07C6-8E47-839B-0DF8E750B413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93F96889-C606-1247-8B99-072E5F8E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A8CE0583-96B1-1A31-ACAA-AC933E00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59049-504B-9B49-B6E1-31CFCD4AA7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0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3C63EE8-F2F2-1669-9668-E8005BBB2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C53A-217B-3C40-832F-BD6408DDE5AC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7AFC738-0D34-6344-CABE-4E6B9857A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BF70202-2281-3021-5C40-8AB6B828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29617-5C7A-D246-A7AF-3C4DA0AFB4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428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6DC51BB-01FA-C42F-347D-735222A1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BDED-3693-C547-8206-915048CAC10B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8A1B905-5098-4130-A5D7-6110FD40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9B037A7-6B05-EFBF-76EA-E96D4F1B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FD0A4-0BBF-F149-A9FF-30BDEB3AEC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42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F98494CF-A611-08D9-E600-4CE9E9B266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D95280E8-8DA5-7BDC-0602-544027A339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369CB5-C264-B67E-475E-92E4E434D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9DACF-A10A-6F4C-91CC-D35BDBA5D6D9}" type="datetimeFigureOut">
              <a:rPr lang="cs-CZ"/>
              <a:pPr>
                <a:defRPr/>
              </a:pPr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424B4C-7403-D7E6-E9C7-3826678FD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75BF83-23C2-2F60-EE44-1E50356B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BED8054-2C3B-7146-8D5D-2F3E800B17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tiff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00D48-F9D9-615C-05E0-DF1AD0977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Uměleckoprůmyslová muzea</a:t>
            </a:r>
            <a:br>
              <a:rPr lang="cs-CZ" dirty="0"/>
            </a:br>
            <a:r>
              <a:rPr lang="cs-CZ" dirty="0"/>
              <a:t> - úvodní přednáška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EA7C00-D94A-5012-5C99-D6C9000E6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Mgr. Tomáš Zapletal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2AF2D0-9543-E131-D8F7-0BC5A4C8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43012"/>
            <a:ext cx="7772400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C62F61D-D124-8A77-717D-78A92589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785938"/>
            <a:ext cx="4614863" cy="12255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Hlavní vstup do světové výstavy</a:t>
            </a:r>
          </a:p>
        </p:txBody>
      </p:sp>
      <p:pic>
        <p:nvPicPr>
          <p:cNvPr id="16386" name="Picture 2" descr="C:\Documents and Settings\Zapletal\Plocha\5. Vídeň 1873\17. hlavní vchod.jpg">
            <a:extLst>
              <a:ext uri="{FF2B5EF4-FFF2-40B4-BE49-F238E27FC236}">
                <a16:creationId xmlns:a16="http://schemas.microsoft.com/office/drawing/2014/main" id="{D934AD10-5138-81C4-FFC1-0A0AE3DE56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925" y="0"/>
            <a:ext cx="9282113" cy="6858000"/>
          </a:xfrm>
          <a:noFill/>
        </p:spPr>
      </p:pic>
      <p:sp>
        <p:nvSpPr>
          <p:cNvPr id="6" name="Nadpis 3">
            <a:extLst>
              <a:ext uri="{FF2B5EF4-FFF2-40B4-BE49-F238E27FC236}">
                <a16:creationId xmlns:a16="http://schemas.microsoft.com/office/drawing/2014/main" id="{EFDA5B04-0A3F-C211-B856-ABB654978E1A}"/>
              </a:ext>
            </a:extLst>
          </p:cNvPr>
          <p:cNvSpPr txBox="1">
            <a:spLocks/>
          </p:cNvSpPr>
          <p:nvPr/>
        </p:nvSpPr>
        <p:spPr bwMode="auto">
          <a:xfrm>
            <a:off x="-34925" y="321469"/>
            <a:ext cx="2786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6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>
                <a:latin typeface="+mj-lt"/>
                <a:ea typeface="+mj-ea"/>
                <a:cs typeface="+mj-cs"/>
              </a:rPr>
              <a:t>Světová výstava Vídeň </a:t>
            </a:r>
            <a:br>
              <a:rPr lang="cs-CZ" sz="4400" dirty="0">
                <a:latin typeface="+mj-lt"/>
                <a:ea typeface="+mj-ea"/>
                <a:cs typeface="+mj-cs"/>
              </a:rPr>
            </a:br>
            <a:r>
              <a:rPr lang="cs-CZ" sz="3100" dirty="0">
                <a:latin typeface="+mj-lt"/>
                <a:ea typeface="+mj-ea"/>
                <a:cs typeface="+mj-cs"/>
              </a:rPr>
              <a:t>1. 5. – 2. 11. 1873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>
            <a:extLst>
              <a:ext uri="{FF2B5EF4-FFF2-40B4-BE49-F238E27FC236}">
                <a16:creationId xmlns:a16="http://schemas.microsoft.com/office/drawing/2014/main" id="{CE9167C7-7003-6BE0-2A9B-1FF2A9DE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Zakládání průmyslových muzeí</a:t>
            </a:r>
          </a:p>
        </p:txBody>
      </p:sp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2AD6CFB2-EA6A-BBD5-6ABD-F704A4F3B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/>
          <a:lstStyle/>
          <a:p>
            <a:pPr eaLnBrk="1" hangingPunct="1"/>
            <a:r>
              <a:rPr lang="cs-CZ" altLang="en-US" dirty="0"/>
              <a:t>stálá prezentace průmyslových výrobků</a:t>
            </a:r>
            <a:endParaRPr lang="cs-CZ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 dirty="0"/>
              <a:t>akcent na edukační funkci muzea</a:t>
            </a:r>
          </a:p>
          <a:p>
            <a:pPr eaLnBrk="1" hangingPunct="1"/>
            <a:r>
              <a:rPr lang="cs-CZ" altLang="en-US" dirty="0"/>
              <a:t>zdroj vzorů, předloh</a:t>
            </a:r>
          </a:p>
          <a:p>
            <a:pPr eaLnBrk="1" hangingPunct="1"/>
            <a:r>
              <a:rPr lang="cs-CZ" altLang="en-US" dirty="0"/>
              <a:t>první vlna zakládání průmyslových muzeí střední Evropy nastává po světové výstavě ve Vídni roku 1873 - Budapešť, Brno, Liberec, Olomouc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5">
            <a:extLst>
              <a:ext uri="{FF2B5EF4-FFF2-40B4-BE49-F238E27FC236}">
                <a16:creationId xmlns:a16="http://schemas.microsoft.com/office/drawing/2014/main" id="{403854C9-1087-700D-33CD-B36EE3229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Brno                      Olomouc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CEBEA40-F55C-D1C1-C656-2E0EA309C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675" y="1292225"/>
            <a:ext cx="4040188" cy="9874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Moravské průmyslové muzeum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založeno 1873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758D2D7C-2613-E1C3-D23E-FBB7072FE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113" y="1169988"/>
            <a:ext cx="4041775" cy="1322387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Průmyslové muzeum císaře Františka Josefa I.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založeno 1873</a:t>
            </a:r>
          </a:p>
        </p:txBody>
      </p:sp>
      <p:pic>
        <p:nvPicPr>
          <p:cNvPr id="48133" name="Picture 2" descr="C:\Documents and Settings\Zapletal\Plocha\800PX-~1.JPE">
            <a:extLst>
              <a:ext uri="{FF2B5EF4-FFF2-40B4-BE49-F238E27FC236}">
                <a16:creationId xmlns:a16="http://schemas.microsoft.com/office/drawing/2014/main" id="{53C0B32B-D0BF-7C10-36B6-C2065E3DCB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630" y="2907210"/>
            <a:ext cx="5005192" cy="3342282"/>
          </a:xfrm>
          <a:noFill/>
        </p:spPr>
      </p:pic>
      <p:pic>
        <p:nvPicPr>
          <p:cNvPr id="48132" name="Zástupný symbol pro obsah 14" descr="DSC00997.JPG">
            <a:extLst>
              <a:ext uri="{FF2B5EF4-FFF2-40B4-BE49-F238E27FC236}">
                <a16:creationId xmlns:a16="http://schemas.microsoft.com/office/drawing/2014/main" id="{E46CDF86-6782-EE8E-3577-974E916F35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18"/>
          <a:stretch>
            <a:fillRect/>
          </a:stretch>
        </p:blipFill>
        <p:spPr>
          <a:xfrm>
            <a:off x="4897562" y="2635295"/>
            <a:ext cx="4246438" cy="422270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5">
            <a:extLst>
              <a:ext uri="{FF2B5EF4-FFF2-40B4-BE49-F238E27FC236}">
                <a16:creationId xmlns:a16="http://schemas.microsoft.com/office/drawing/2014/main" id="{3DC9E670-8142-010F-C245-A6E011B84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38600" cy="4525962"/>
          </a:xfrm>
        </p:spPr>
        <p:txBody>
          <a:bodyPr/>
          <a:lstStyle/>
          <a:p>
            <a:r>
              <a:rPr lang="cs-CZ" altLang="cs-CZ" dirty="0"/>
              <a:t>otevřeno 5. 12. 1873</a:t>
            </a:r>
          </a:p>
          <a:p>
            <a:r>
              <a:rPr lang="cs-CZ" altLang="cs-CZ" dirty="0"/>
              <a:t>průmyslníci</a:t>
            </a:r>
          </a:p>
          <a:p>
            <a:r>
              <a:rPr lang="cs-CZ" altLang="cs-CZ" dirty="0"/>
              <a:t>2 kustodi, 2-3 asistenti</a:t>
            </a:r>
          </a:p>
          <a:p>
            <a:r>
              <a:rPr lang="cs-CZ" altLang="cs-CZ" dirty="0"/>
              <a:t>roční příjmy 20 tis. zl.</a:t>
            </a:r>
          </a:p>
          <a:p>
            <a:r>
              <a:rPr lang="cs-CZ" altLang="cs-CZ" dirty="0"/>
              <a:t>sbírky 33 tis. předmětů</a:t>
            </a:r>
          </a:p>
          <a:p>
            <a:r>
              <a:rPr lang="cs-CZ" altLang="cs-CZ" dirty="0"/>
              <a:t>veřejná knihovna</a:t>
            </a:r>
          </a:p>
          <a:p>
            <a:r>
              <a:rPr lang="cs-CZ" altLang="cs-CZ" dirty="0"/>
              <a:t>dvojjazyčná instituce</a:t>
            </a:r>
          </a:p>
          <a:p>
            <a:r>
              <a:rPr lang="cs-CZ" altLang="cs-CZ" dirty="0"/>
              <a:t>vedoucí instituce v zemi</a:t>
            </a:r>
          </a:p>
          <a:p>
            <a:r>
              <a:rPr lang="cs-CZ" altLang="cs-CZ" dirty="0"/>
              <a:t>publikační činnost (časopis, katalogy, listy)</a:t>
            </a:r>
          </a:p>
          <a:p>
            <a:endParaRPr lang="cs-CZ" altLang="cs-CZ" dirty="0"/>
          </a:p>
        </p:txBody>
      </p:sp>
      <p:sp>
        <p:nvSpPr>
          <p:cNvPr id="50178" name="Rectangle 6">
            <a:extLst>
              <a:ext uri="{FF2B5EF4-FFF2-40B4-BE49-F238E27FC236}">
                <a16:creationId xmlns:a16="http://schemas.microsoft.com/office/drawing/2014/main" id="{2F8F4A59-B279-4C96-0890-F7B25513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484312"/>
            <a:ext cx="4038600" cy="5099049"/>
          </a:xfrm>
        </p:spPr>
        <p:txBody>
          <a:bodyPr/>
          <a:lstStyle/>
          <a:p>
            <a:r>
              <a:rPr lang="cs-CZ" altLang="cs-CZ" dirty="0"/>
              <a:t>otevřeno 20. 6. 1875</a:t>
            </a:r>
          </a:p>
          <a:p>
            <a:r>
              <a:rPr lang="cs-CZ" altLang="cs-CZ" dirty="0"/>
              <a:t>městská reprezentace</a:t>
            </a:r>
          </a:p>
          <a:p>
            <a:r>
              <a:rPr lang="cs-CZ" altLang="cs-CZ" dirty="0"/>
              <a:t>1 kustod (dobrovolný)</a:t>
            </a:r>
          </a:p>
          <a:p>
            <a:r>
              <a:rPr lang="cs-CZ" altLang="cs-CZ" dirty="0"/>
              <a:t>roční příjmy kol. 1 tis. zl.</a:t>
            </a:r>
          </a:p>
          <a:p>
            <a:r>
              <a:rPr lang="cs-CZ" altLang="cs-CZ" dirty="0"/>
              <a:t>sbírky 3 683 předmětů</a:t>
            </a:r>
          </a:p>
          <a:p>
            <a:r>
              <a:rPr lang="cs-CZ" altLang="cs-CZ" dirty="0"/>
              <a:t>245 knih (rok 1900)</a:t>
            </a:r>
          </a:p>
          <a:p>
            <a:r>
              <a:rPr lang="cs-CZ" altLang="cs-CZ" dirty="0"/>
              <a:t>německá instituce </a:t>
            </a:r>
          </a:p>
          <a:p>
            <a:r>
              <a:rPr lang="cs-CZ" altLang="cs-CZ" dirty="0"/>
              <a:t>sepjetí s reálnou školou</a:t>
            </a:r>
          </a:p>
          <a:p>
            <a:r>
              <a:rPr lang="cs-CZ" altLang="cs-CZ" dirty="0"/>
              <a:t>jednotlivé publikace</a:t>
            </a:r>
          </a:p>
        </p:txBody>
      </p:sp>
      <p:sp>
        <p:nvSpPr>
          <p:cNvPr id="50179" name="Nadpis 15">
            <a:extLst>
              <a:ext uri="{FF2B5EF4-FFF2-40B4-BE49-F238E27FC236}">
                <a16:creationId xmlns:a16="http://schemas.microsoft.com/office/drawing/2014/main" id="{894677E8-E6AC-19E0-DC02-360DA0DD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Brno                      Olomouc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Nadpis 15">
            <a:extLst>
              <a:ext uri="{FF2B5EF4-FFF2-40B4-BE49-F238E27FC236}">
                <a16:creationId xmlns:a16="http://schemas.microsoft.com/office/drawing/2014/main" id="{F3C1B816-30FD-C75A-39B2-730701073D1F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Brno                      Olomouc 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512A15F6-9FE6-07F3-11E5-F4B10BCC6E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z="2400" dirty="0"/>
              <a:t>1873 - dosud</a:t>
            </a:r>
          </a:p>
          <a:p>
            <a:r>
              <a:rPr lang="cs-CZ" altLang="cs-CZ" sz="2400" dirty="0"/>
              <a:t>vedoucí instituce v zemi</a:t>
            </a:r>
          </a:p>
          <a:p>
            <a:r>
              <a:rPr lang="cs-CZ" altLang="cs-CZ" sz="2400" dirty="0"/>
              <a:t>ústřední spolková instituce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	v Předlitavsku – svaz průmyslových muzeí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D8F3B39-D9E0-C704-C59B-50E27966963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altLang="cs-CZ" sz="2400" dirty="0"/>
              <a:t>(1873) 1875 - 1924</a:t>
            </a:r>
          </a:p>
          <a:p>
            <a:r>
              <a:rPr lang="cs-CZ" altLang="cs-CZ" sz="2400" dirty="0"/>
              <a:t>stagnace, zánik instituce </a:t>
            </a:r>
          </a:p>
          <a:p>
            <a:endParaRPr lang="cs-CZ" altLang="cs-CZ" sz="2400" dirty="0"/>
          </a:p>
        </p:txBody>
      </p:sp>
      <p:pic>
        <p:nvPicPr>
          <p:cNvPr id="52228" name="Picture 9">
            <a:extLst>
              <a:ext uri="{FF2B5EF4-FFF2-40B4-BE49-F238E27FC236}">
                <a16:creationId xmlns:a16="http://schemas.microsoft.com/office/drawing/2014/main" id="{F6380D34-F1C9-E233-70C7-DF72E38696A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3935412" cy="2952498"/>
          </a:xfrm>
        </p:spPr>
      </p:pic>
      <p:pic>
        <p:nvPicPr>
          <p:cNvPr id="52229" name="Picture 12">
            <a:extLst>
              <a:ext uri="{FF2B5EF4-FFF2-40B4-BE49-F238E27FC236}">
                <a16:creationId xmlns:a16="http://schemas.microsoft.com/office/drawing/2014/main" id="{AA3B4F62-A649-EC4E-0C54-DE6AABF4FCA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8588"/>
            <a:ext cx="4882660" cy="264477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>
            <a:extLst>
              <a:ext uri="{FF2B5EF4-FFF2-40B4-BE49-F238E27FC236}">
                <a16:creationId xmlns:a16="http://schemas.microsoft.com/office/drawing/2014/main" id="{26884B36-FB93-098C-BBFA-D4882BF1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Specifika průmyslových muzeí</a:t>
            </a:r>
          </a:p>
        </p:txBody>
      </p:sp>
      <p:sp>
        <p:nvSpPr>
          <p:cNvPr id="34818" name="Zástupný symbol pro obsah 3">
            <a:extLst>
              <a:ext uri="{FF2B5EF4-FFF2-40B4-BE49-F238E27FC236}">
                <a16:creationId xmlns:a16="http://schemas.microsoft.com/office/drawing/2014/main" id="{32A9406B-8C32-CF35-D503-A002EB236F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eaLnBrk="1" hangingPunct="1"/>
            <a:r>
              <a:rPr lang="cs-CZ" altLang="cs-CZ" dirty="0"/>
              <a:t>sbírka předloh</a:t>
            </a:r>
          </a:p>
          <a:p>
            <a:pPr eaLnBrk="1" hangingPunct="1"/>
            <a:r>
              <a:rPr lang="cs-CZ" altLang="cs-CZ" dirty="0"/>
              <a:t>edukace, spojení se školou </a:t>
            </a:r>
          </a:p>
          <a:p>
            <a:pPr eaLnBrk="1" hangingPunct="1"/>
            <a:r>
              <a:rPr lang="cs-CZ" altLang="cs-CZ" dirty="0"/>
              <a:t>sbírkové předměty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dirty="0"/>
              <a:t>	- materiálové hledisko</a:t>
            </a:r>
          </a:p>
          <a:p>
            <a:pPr eaLnBrk="1" hangingPunct="1"/>
            <a:r>
              <a:rPr lang="cs-CZ" altLang="cs-CZ" dirty="0"/>
              <a:t>výstavy firem</a:t>
            </a:r>
          </a:p>
          <a:p>
            <a:pPr eaLnBrk="1" hangingPunct="1"/>
            <a:r>
              <a:rPr lang="cs-CZ" altLang="cs-CZ" dirty="0"/>
              <a:t>místní specifika (geologie, textilnictví)</a:t>
            </a:r>
          </a:p>
        </p:txBody>
      </p:sp>
      <p:pic>
        <p:nvPicPr>
          <p:cNvPr id="34819" name="Zástupný symbol pro obsah 7" descr="Save0001.JPG">
            <a:extLst>
              <a:ext uri="{FF2B5EF4-FFF2-40B4-BE49-F238E27FC236}">
                <a16:creationId xmlns:a16="http://schemas.microsoft.com/office/drawing/2014/main" id="{28550FE3-C0A4-660B-9DC8-893DACAFB5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500188"/>
            <a:ext cx="4572000" cy="646588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FE1B9-65DB-1610-F24E-D55F24CA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Sbírka předloh (sbírkové předměty a sbírky obrazových předloh)</a:t>
            </a:r>
          </a:p>
        </p:txBody>
      </p:sp>
      <p:pic>
        <p:nvPicPr>
          <p:cNvPr id="35842" name="Zástupný symbol pro obsah 5" descr="Perské dlaždice.JPG">
            <a:extLst>
              <a:ext uri="{FF2B5EF4-FFF2-40B4-BE49-F238E27FC236}">
                <a16:creationId xmlns:a16="http://schemas.microsoft.com/office/drawing/2014/main" id="{0CF9E5C0-79F3-0892-8A74-3EABC216126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803" y="1600200"/>
            <a:ext cx="3717897" cy="5257800"/>
          </a:xfrm>
        </p:spPr>
      </p:pic>
      <p:pic>
        <p:nvPicPr>
          <p:cNvPr id="35843" name="Zástupný symbol pro obsah 6" descr="DSC03968.JPG">
            <a:extLst>
              <a:ext uri="{FF2B5EF4-FFF2-40B4-BE49-F238E27FC236}">
                <a16:creationId xmlns:a16="http://schemas.microsoft.com/office/drawing/2014/main" id="{1066F4DD-4691-3833-882F-9465948F19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7484" y="1643063"/>
            <a:ext cx="3911679" cy="521493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>
            <a:extLst>
              <a:ext uri="{FF2B5EF4-FFF2-40B4-BE49-F238E27FC236}">
                <a16:creationId xmlns:a16="http://schemas.microsoft.com/office/drawing/2014/main" id="{58DF6E8B-0D32-0A4B-56F5-297A2973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Sbírky předloh</a:t>
            </a:r>
          </a:p>
        </p:txBody>
      </p:sp>
      <p:pic>
        <p:nvPicPr>
          <p:cNvPr id="36866" name="Zástupný symbol pro obsah 4" descr="DSC_0257.jpg">
            <a:extLst>
              <a:ext uri="{FF2B5EF4-FFF2-40B4-BE49-F238E27FC236}">
                <a16:creationId xmlns:a16="http://schemas.microsoft.com/office/drawing/2014/main" id="{7FFC7406-67DE-C887-AF88-7FFF3C14303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357313"/>
            <a:ext cx="3857625" cy="5370512"/>
          </a:xfrm>
        </p:spPr>
      </p:pic>
      <p:pic>
        <p:nvPicPr>
          <p:cNvPr id="36867" name="Zástupný symbol pro obsah 5" descr="IMG_0439.JPG">
            <a:extLst>
              <a:ext uri="{FF2B5EF4-FFF2-40B4-BE49-F238E27FC236}">
                <a16:creationId xmlns:a16="http://schemas.microsoft.com/office/drawing/2014/main" id="{34CEC577-0CFD-7DCB-7E0F-6E102A047D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357313"/>
            <a:ext cx="3752850" cy="2814637"/>
          </a:xfrm>
        </p:spPr>
      </p:pic>
      <p:pic>
        <p:nvPicPr>
          <p:cNvPr id="36868" name="Picture 2">
            <a:extLst>
              <a:ext uri="{FF2B5EF4-FFF2-40B4-BE49-F238E27FC236}">
                <a16:creationId xmlns:a16="http://schemas.microsoft.com/office/drawing/2014/main" id="{E288250A-B839-BC14-CB16-2422E665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4214813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>
            <a:extLst>
              <a:ext uri="{FF2B5EF4-FFF2-40B4-BE49-F238E27FC236}">
                <a16:creationId xmlns:a16="http://schemas.microsoft.com/office/drawing/2014/main" id="{8FF2DA40-F954-A87D-03E4-2C31D8F06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4214813"/>
            <a:ext cx="37687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>
            <a:extLst>
              <a:ext uri="{FF2B5EF4-FFF2-40B4-BE49-F238E27FC236}">
                <a16:creationId xmlns:a16="http://schemas.microsoft.com/office/drawing/2014/main" id="{64FB3F16-6BCA-4BDF-2819-9350D17F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/>
              <a:t>Expozice - předlohy</a:t>
            </a:r>
          </a:p>
        </p:txBody>
      </p:sp>
      <p:pic>
        <p:nvPicPr>
          <p:cNvPr id="37890" name="Zástupný symbol pro obsah 10" descr="hala UPM1.tif">
            <a:extLst>
              <a:ext uri="{FF2B5EF4-FFF2-40B4-BE49-F238E27FC236}">
                <a16:creationId xmlns:a16="http://schemas.microsoft.com/office/drawing/2014/main" id="{C8E10762-B384-E5C5-DB4B-32DD5D11FB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195388"/>
            <a:ext cx="4932362" cy="4133850"/>
          </a:xfrm>
        </p:spPr>
      </p:pic>
      <p:sp>
        <p:nvSpPr>
          <p:cNvPr id="37891" name="Obdélník 7">
            <a:extLst>
              <a:ext uri="{FF2B5EF4-FFF2-40B4-BE49-F238E27FC236}">
                <a16:creationId xmlns:a16="http://schemas.microsoft.com/office/drawing/2014/main" id="{BF6B6A0B-0209-D780-502B-EC9250149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019800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solidFill>
                  <a:srgbClr val="000000"/>
                </a:solidFill>
              </a:rPr>
              <a:t>UPM Opava, kolem 1900 </a:t>
            </a:r>
          </a:p>
        </p:txBody>
      </p:sp>
      <p:sp>
        <p:nvSpPr>
          <p:cNvPr id="37892" name="Obdélník 7">
            <a:extLst>
              <a:ext uri="{FF2B5EF4-FFF2-40B4-BE49-F238E27FC236}">
                <a16:creationId xmlns:a16="http://schemas.microsoft.com/office/drawing/2014/main" id="{B3178DD7-5BCA-0A8C-8424-89644CE3D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5516563"/>
            <a:ext cx="457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solidFill>
                  <a:srgbClr val="000000"/>
                </a:solidFill>
              </a:rPr>
              <a:t>Foyer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solidFill>
                  <a:srgbClr val="000000"/>
                </a:solidFill>
              </a:rPr>
              <a:t>Moravské průmyslové muzeum,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solidFill>
                  <a:srgbClr val="000000"/>
                </a:solidFill>
              </a:rPr>
              <a:t>Brno, kolem 1885</a:t>
            </a:r>
          </a:p>
        </p:txBody>
      </p:sp>
      <p:pic>
        <p:nvPicPr>
          <p:cNvPr id="37893" name="Obrázek 2" descr="Obsah obrázku místnost, nábytek, kolonáda&#10;&#10;Popis byl vytvořen automaticky">
            <a:extLst>
              <a:ext uri="{FF2B5EF4-FFF2-40B4-BE49-F238E27FC236}">
                <a16:creationId xmlns:a16="http://schemas.microsoft.com/office/drawing/2014/main" id="{9F3ABC5B-1353-37AB-0782-4D08D405B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5388"/>
            <a:ext cx="40417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398E78FA-170A-2F1C-B8B3-33B5DE5EE3CD}"/>
              </a:ext>
            </a:extLst>
          </p:cNvPr>
          <p:cNvSpPr txBox="1">
            <a:spLocks/>
          </p:cNvSpPr>
          <p:nvPr/>
        </p:nvSpPr>
        <p:spPr>
          <a:xfrm>
            <a:off x="4930776" y="6523038"/>
            <a:ext cx="3423240" cy="774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Adjustovaná fotografie, Archiv MG</a:t>
            </a:r>
          </a:p>
        </p:txBody>
      </p:sp>
      <p:sp>
        <p:nvSpPr>
          <p:cNvPr id="3" name="Zástupný text 4">
            <a:extLst>
              <a:ext uri="{FF2B5EF4-FFF2-40B4-BE49-F238E27FC236}">
                <a16:creationId xmlns:a16="http://schemas.microsoft.com/office/drawing/2014/main" id="{6A58BA86-A3B1-47E0-87F2-66C710A60859}"/>
              </a:ext>
            </a:extLst>
          </p:cNvPr>
          <p:cNvSpPr txBox="1">
            <a:spLocks/>
          </p:cNvSpPr>
          <p:nvPr/>
        </p:nvSpPr>
        <p:spPr>
          <a:xfrm>
            <a:off x="3078551" y="6286501"/>
            <a:ext cx="1244200" cy="3108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Fotografie, repro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6A576-6B30-318C-8B7F-F96C21DA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Stálé výstavy – materiálové hledisko</a:t>
            </a:r>
          </a:p>
        </p:txBody>
      </p:sp>
      <p:pic>
        <p:nvPicPr>
          <p:cNvPr id="39938" name="Zástupný symbol pro obsah 4" descr="Eisensaal.jpg">
            <a:extLst>
              <a:ext uri="{FF2B5EF4-FFF2-40B4-BE49-F238E27FC236}">
                <a16:creationId xmlns:a16="http://schemas.microsoft.com/office/drawing/2014/main" id="{83777870-9A94-3819-5DA0-190ECFD73C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785938"/>
            <a:ext cx="4786313" cy="3395662"/>
          </a:xfrm>
        </p:spPr>
      </p:pic>
      <p:pic>
        <p:nvPicPr>
          <p:cNvPr id="39939" name="Zástupný symbol pro obsah 8" descr="Sál textilu 1957.tif">
            <a:extLst>
              <a:ext uri="{FF2B5EF4-FFF2-40B4-BE49-F238E27FC236}">
                <a16:creationId xmlns:a16="http://schemas.microsoft.com/office/drawing/2014/main" id="{AED307E5-B7C4-6EC2-0C54-198131C59A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1776413"/>
            <a:ext cx="4143375" cy="3440112"/>
          </a:xfrm>
        </p:spPr>
      </p:pic>
      <p:sp>
        <p:nvSpPr>
          <p:cNvPr id="39940" name="Obdélník 6">
            <a:extLst>
              <a:ext uri="{FF2B5EF4-FFF2-40B4-BE49-F238E27FC236}">
                <a16:creationId xmlns:a16="http://schemas.microsoft.com/office/drawing/2014/main" id="{39A40936-61E1-DF9D-77CD-C62A1E497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5" y="5500688"/>
            <a:ext cx="4027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Sál textilu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South Kensington Museum Londýn 1857 </a:t>
            </a:r>
          </a:p>
        </p:txBody>
      </p:sp>
      <p:sp>
        <p:nvSpPr>
          <p:cNvPr id="39941" name="Obdélník 7">
            <a:extLst>
              <a:ext uri="{FF2B5EF4-FFF2-40B4-BE49-F238E27FC236}">
                <a16:creationId xmlns:a16="http://schemas.microsoft.com/office/drawing/2014/main" id="{397F3C85-380B-3E94-7CBD-518CCA5C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5500688"/>
            <a:ext cx="434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Sál železa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Muzeum arcivévody Reinera, Brno kol. 1910 </a:t>
            </a:r>
          </a:p>
        </p:txBody>
      </p:sp>
      <p:sp>
        <p:nvSpPr>
          <p:cNvPr id="3" name="Zástupný text 4">
            <a:extLst>
              <a:ext uri="{FF2B5EF4-FFF2-40B4-BE49-F238E27FC236}">
                <a16:creationId xmlns:a16="http://schemas.microsoft.com/office/drawing/2014/main" id="{74CECA18-4DCD-6124-9AA4-AEF19463FFF2}"/>
              </a:ext>
            </a:extLst>
          </p:cNvPr>
          <p:cNvSpPr txBox="1">
            <a:spLocks/>
          </p:cNvSpPr>
          <p:nvPr/>
        </p:nvSpPr>
        <p:spPr>
          <a:xfrm>
            <a:off x="262940" y="6309320"/>
            <a:ext cx="3423240" cy="774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Adjustovaná fotografie, Archiv MG</a:t>
            </a:r>
          </a:p>
        </p:txBody>
      </p:sp>
      <p:sp>
        <p:nvSpPr>
          <p:cNvPr id="4" name="Zástupný text 4">
            <a:extLst>
              <a:ext uri="{FF2B5EF4-FFF2-40B4-BE49-F238E27FC236}">
                <a16:creationId xmlns:a16="http://schemas.microsoft.com/office/drawing/2014/main" id="{D9D866E4-22DF-C32A-09C5-B22F9DD9B34B}"/>
              </a:ext>
            </a:extLst>
          </p:cNvPr>
          <p:cNvSpPr txBox="1">
            <a:spLocks/>
          </p:cNvSpPr>
          <p:nvPr/>
        </p:nvSpPr>
        <p:spPr>
          <a:xfrm>
            <a:off x="4890755" y="6283920"/>
            <a:ext cx="3423240" cy="774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90CF803-36D2-EDDF-7831-95065F1E7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6" y="704028"/>
            <a:ext cx="9080164" cy="51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6">
            <a:extLst>
              <a:ext uri="{FF2B5EF4-FFF2-40B4-BE49-F238E27FC236}">
                <a16:creationId xmlns:a16="http://schemas.microsoft.com/office/drawing/2014/main" id="{2C994E7E-EFBB-BECF-20B9-A668A866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Temporální výstavy</a:t>
            </a:r>
          </a:p>
        </p:txBody>
      </p:sp>
      <p:pic>
        <p:nvPicPr>
          <p:cNvPr id="40962" name="Picture 5" descr="MPM-círk">
            <a:extLst>
              <a:ext uri="{FF2B5EF4-FFF2-40B4-BE49-F238E27FC236}">
                <a16:creationId xmlns:a16="http://schemas.microsoft.com/office/drawing/2014/main" id="{CA3DA0D0-2656-CD24-8975-81C1C79126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268413"/>
            <a:ext cx="3448050" cy="4857750"/>
          </a:xfrm>
        </p:spPr>
      </p:pic>
      <p:pic>
        <p:nvPicPr>
          <p:cNvPr id="40963" name="Picture 8" descr="Prostřený stůl 2">
            <a:extLst>
              <a:ext uri="{FF2B5EF4-FFF2-40B4-BE49-F238E27FC236}">
                <a16:creationId xmlns:a16="http://schemas.microsoft.com/office/drawing/2014/main" id="{A074E977-8B50-916C-0E67-7E5AC7D7CC3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3223" r="4192" b="8057"/>
          <a:stretch>
            <a:fillRect/>
          </a:stretch>
        </p:blipFill>
        <p:spPr>
          <a:xfrm>
            <a:off x="4859338" y="1341438"/>
            <a:ext cx="3592512" cy="4824412"/>
          </a:xfrm>
          <a:noFill/>
        </p:spPr>
      </p:pic>
      <p:sp>
        <p:nvSpPr>
          <p:cNvPr id="40964" name="Rectangle 9">
            <a:extLst>
              <a:ext uri="{FF2B5EF4-FFF2-40B4-BE49-F238E27FC236}">
                <a16:creationId xmlns:a16="http://schemas.microsoft.com/office/drawing/2014/main" id="{1656E1C8-7D73-A14E-E77E-46CCAC9070B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786313" y="6215063"/>
            <a:ext cx="4038600" cy="4143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en-US" sz="2400"/>
              <a:t>Prostřený stůl, 1903</a:t>
            </a:r>
          </a:p>
        </p:txBody>
      </p:sp>
      <p:sp>
        <p:nvSpPr>
          <p:cNvPr id="40965" name="Rectangle 10">
            <a:extLst>
              <a:ext uri="{FF2B5EF4-FFF2-40B4-BE49-F238E27FC236}">
                <a16:creationId xmlns:a16="http://schemas.microsoft.com/office/drawing/2014/main" id="{EDDC8BBF-35BC-CBC6-8D24-0F9C2E6730F3}"/>
              </a:ext>
            </a:extLst>
          </p:cNvPr>
          <p:cNvSpPr>
            <a:spLocks/>
          </p:cNvSpPr>
          <p:nvPr/>
        </p:nvSpPr>
        <p:spPr bwMode="auto">
          <a:xfrm>
            <a:off x="0" y="6237288"/>
            <a:ext cx="5072063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cs-CZ" altLang="en-US" sz="2400"/>
              <a:t>Výstava církevního umění, 1896</a:t>
            </a:r>
          </a:p>
        </p:txBody>
      </p:sp>
      <p:sp>
        <p:nvSpPr>
          <p:cNvPr id="2" name="Zástupný text 4">
            <a:extLst>
              <a:ext uri="{FF2B5EF4-FFF2-40B4-BE49-F238E27FC236}">
                <a16:creationId xmlns:a16="http://schemas.microsoft.com/office/drawing/2014/main" id="{7CF04B93-24EB-4E8A-1B59-5EE559251117}"/>
              </a:ext>
            </a:extLst>
          </p:cNvPr>
          <p:cNvSpPr txBox="1">
            <a:spLocks/>
          </p:cNvSpPr>
          <p:nvPr/>
        </p:nvSpPr>
        <p:spPr>
          <a:xfrm>
            <a:off x="7977562" y="6215063"/>
            <a:ext cx="1418476" cy="341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Fotografie, Archiv MG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>
            <a:extLst>
              <a:ext uri="{FF2B5EF4-FFF2-40B4-BE49-F238E27FC236}">
                <a16:creationId xmlns:a16="http://schemas.microsoft.com/office/drawing/2014/main" id="{24396157-A78E-B6C4-1CCC-123B1947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Výstavy firem</a:t>
            </a:r>
          </a:p>
        </p:txBody>
      </p:sp>
      <p:pic>
        <p:nvPicPr>
          <p:cNvPr id="43010" name="Zástupný symbol pro obsah 6" descr="Prostřený stůl 2.jpg">
            <a:extLst>
              <a:ext uri="{FF2B5EF4-FFF2-40B4-BE49-F238E27FC236}">
                <a16:creationId xmlns:a16="http://schemas.microsoft.com/office/drawing/2014/main" id="{FF2CEA3A-C7E8-8D54-2514-06148A7AE0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381125"/>
            <a:ext cx="3643313" cy="5132388"/>
          </a:xfrm>
        </p:spPr>
      </p:pic>
      <p:sp>
        <p:nvSpPr>
          <p:cNvPr id="43011" name="Zástupný symbol pro obsah 8">
            <a:extLst>
              <a:ext uri="{FF2B5EF4-FFF2-40B4-BE49-F238E27FC236}">
                <a16:creationId xmlns:a16="http://schemas.microsoft.com/office/drawing/2014/main" id="{7B70400D-D8C4-3601-CABC-65BF005BE6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Prezentace firmy Lobmayer v rámci výstavy „Prostřený stůl“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	MPM, květen-červen 1903</a:t>
            </a:r>
          </a:p>
        </p:txBody>
      </p:sp>
      <p:sp>
        <p:nvSpPr>
          <p:cNvPr id="2" name="Zástupný text 4">
            <a:extLst>
              <a:ext uri="{FF2B5EF4-FFF2-40B4-BE49-F238E27FC236}">
                <a16:creationId xmlns:a16="http://schemas.microsoft.com/office/drawing/2014/main" id="{6C90FCEE-45E2-5FCD-E577-6B4F62C33851}"/>
              </a:ext>
            </a:extLst>
          </p:cNvPr>
          <p:cNvSpPr txBox="1">
            <a:spLocks/>
          </p:cNvSpPr>
          <p:nvPr/>
        </p:nvSpPr>
        <p:spPr>
          <a:xfrm>
            <a:off x="714375" y="6513513"/>
            <a:ext cx="3423240" cy="774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Adjustovaná fotografie, Archiv MG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>
            <a:extLst>
              <a:ext uri="{FF2B5EF4-FFF2-40B4-BE49-F238E27FC236}">
                <a16:creationId xmlns:a16="http://schemas.microsoft.com/office/drawing/2014/main" id="{D66E9297-AD2E-8A0E-757A-607D3CF3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Místo vzdělávání</a:t>
            </a:r>
          </a:p>
        </p:txBody>
      </p:sp>
      <p:pic>
        <p:nvPicPr>
          <p:cNvPr id="44035" name="Zástupný symbol pro obsah 5" descr="Unterichtssal-2.jpg">
            <a:extLst>
              <a:ext uri="{FF2B5EF4-FFF2-40B4-BE49-F238E27FC236}">
                <a16:creationId xmlns:a16="http://schemas.microsoft.com/office/drawing/2014/main" id="{2ABF5418-EA45-1994-12D5-20F7C2CC1A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7111" y="1574816"/>
            <a:ext cx="4076889" cy="3332900"/>
          </a:xfrm>
        </p:spPr>
      </p:pic>
      <p:pic>
        <p:nvPicPr>
          <p:cNvPr id="3" name="Obrázek 2" descr="Obsah obrázku venku, okno, budova, obloha&#10;&#10;Popis byl vytvořen automaticky">
            <a:extLst>
              <a:ext uri="{FF2B5EF4-FFF2-40B4-BE49-F238E27FC236}">
                <a16:creationId xmlns:a16="http://schemas.microsoft.com/office/drawing/2014/main" id="{02E116BA-C881-985C-CA64-4461E5D42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b="11932"/>
          <a:stretch/>
        </p:blipFill>
        <p:spPr>
          <a:xfrm>
            <a:off x="0" y="1579821"/>
            <a:ext cx="5067111" cy="3505363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AE88F4-0328-F930-08C3-0B675082C395}"/>
              </a:ext>
            </a:extLst>
          </p:cNvPr>
          <p:cNvSpPr txBox="1">
            <a:spLocks/>
          </p:cNvSpPr>
          <p:nvPr/>
        </p:nvSpPr>
        <p:spPr>
          <a:xfrm>
            <a:off x="0" y="5085184"/>
            <a:ext cx="4932040" cy="8609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Uměleckoprůmyslové muzeum a uměleckoprůmyslová škola v Brně, nedat., [80. léta 19. stol.], Archiv města Brna</a:t>
            </a: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F720071E-E7F9-0B7F-AAD2-C169EFA62199}"/>
              </a:ext>
            </a:extLst>
          </p:cNvPr>
          <p:cNvSpPr txBox="1">
            <a:spLocks/>
          </p:cNvSpPr>
          <p:nvPr/>
        </p:nvSpPr>
        <p:spPr>
          <a:xfrm>
            <a:off x="5263561" y="4959233"/>
            <a:ext cx="3423240" cy="774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Učebna uměleckoprůmyslového muzea, repro </a:t>
            </a:r>
            <a:r>
              <a:rPr lang="cs-CZ" sz="1600" dirty="0" err="1"/>
              <a:t>Jahresbericht</a:t>
            </a:r>
            <a:r>
              <a:rPr lang="cs-CZ" sz="1600" dirty="0"/>
              <a:t> 1908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>
            <a:extLst>
              <a:ext uri="{FF2B5EF4-FFF2-40B4-BE49-F238E27FC236}">
                <a16:creationId xmlns:a16="http://schemas.microsoft.com/office/drawing/2014/main" id="{7A1A646B-F6B6-9A46-1544-B84E71DB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Prezentace technologií</a:t>
            </a:r>
          </a:p>
        </p:txBody>
      </p:sp>
      <p:pic>
        <p:nvPicPr>
          <p:cNvPr id="45058" name="Zástupný symbol pro obsah 5" descr="Maschinensaal.jpg">
            <a:extLst>
              <a:ext uri="{FF2B5EF4-FFF2-40B4-BE49-F238E27FC236}">
                <a16:creationId xmlns:a16="http://schemas.microsoft.com/office/drawing/2014/main" id="{F5DDC7F0-4613-A310-2F71-7ED6675B7B2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2000250"/>
            <a:ext cx="4395787" cy="3446463"/>
          </a:xfrm>
        </p:spPr>
      </p:pic>
      <p:pic>
        <p:nvPicPr>
          <p:cNvPr id="45059" name="Zástupný symbol pro obsah 4" descr="Tischlereinlage.jpg">
            <a:extLst>
              <a:ext uri="{FF2B5EF4-FFF2-40B4-BE49-F238E27FC236}">
                <a16:creationId xmlns:a16="http://schemas.microsoft.com/office/drawing/2014/main" id="{B77F0EDF-141A-2703-9AF7-71E585E8EA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25" y="2000250"/>
            <a:ext cx="4397375" cy="3444875"/>
          </a:xfrm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0270CA86-4D4C-8FAD-940D-90B666E97785}"/>
              </a:ext>
            </a:extLst>
          </p:cNvPr>
          <p:cNvSpPr txBox="1">
            <a:spLocks/>
          </p:cNvSpPr>
          <p:nvPr/>
        </p:nvSpPr>
        <p:spPr>
          <a:xfrm>
            <a:off x="4751179" y="5448533"/>
            <a:ext cx="3423240" cy="774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Technologické oddělní UPM Brno, repro </a:t>
            </a:r>
            <a:r>
              <a:rPr lang="cs-CZ" sz="1600" dirty="0" err="1"/>
              <a:t>Jahresbericht</a:t>
            </a:r>
            <a:r>
              <a:rPr lang="cs-CZ" sz="1600" dirty="0"/>
              <a:t> 1908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>
            <a:extLst>
              <a:ext uri="{FF2B5EF4-FFF2-40B4-BE49-F238E27FC236}">
                <a16:creationId xmlns:a16="http://schemas.microsoft.com/office/drawing/2014/main" id="{534968B4-3DF6-4831-1ADF-6B77045D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Svaz rakouských (uměleckoprůmyslových) muzeí</a:t>
            </a:r>
            <a:endParaRPr lang="de-DE" altLang="en-US"/>
          </a:p>
        </p:txBody>
      </p:sp>
      <p:pic>
        <p:nvPicPr>
          <p:cNvPr id="46082" name="Zástupný symbol pro obsah 6" descr="L-S1.jpg">
            <a:extLst>
              <a:ext uri="{FF2B5EF4-FFF2-40B4-BE49-F238E27FC236}">
                <a16:creationId xmlns:a16="http://schemas.microsoft.com/office/drawing/2014/main" id="{555C6EEB-6AB2-AD2B-1B9D-F2DE147D84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856" y="2564904"/>
            <a:ext cx="7126287" cy="3379787"/>
          </a:xfrm>
        </p:spPr>
      </p:pic>
      <p:sp>
        <p:nvSpPr>
          <p:cNvPr id="46083" name="Zástupný symbol pro text 4">
            <a:extLst>
              <a:ext uri="{FF2B5EF4-FFF2-40B4-BE49-F238E27FC236}">
                <a16:creationId xmlns:a16="http://schemas.microsoft.com/office/drawing/2014/main" id="{BFECE3E2-A1A8-8A3D-6033-F45011D05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250" y="1628800"/>
            <a:ext cx="8286750" cy="11080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altLang="en-US" sz="2200" b="0" dirty="0"/>
              <a:t>  1900 </a:t>
            </a:r>
            <a:r>
              <a:rPr lang="cs-CZ" altLang="en-US" sz="2200" b="0" dirty="0"/>
              <a:t>založen v Brně</a:t>
            </a:r>
            <a:endParaRPr lang="de-DE" altLang="en-US" sz="2200" b="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altLang="en-US" sz="2200" b="0" dirty="0"/>
              <a:t>  1912 </a:t>
            </a:r>
            <a:r>
              <a:rPr lang="cs-CZ" altLang="en-US" sz="2200" b="0" dirty="0"/>
              <a:t>rozšířen na Svaz rakouských muzeí</a:t>
            </a:r>
            <a:endParaRPr lang="de-DE" altLang="en-US" sz="2200" b="0" dirty="0"/>
          </a:p>
          <a:p>
            <a:pPr>
              <a:lnSpc>
                <a:spcPct val="80000"/>
              </a:lnSpc>
            </a:pPr>
            <a:endParaRPr lang="de-DE" altLang="en-US" sz="2200" dirty="0"/>
          </a:p>
        </p:txBody>
      </p:sp>
      <p:sp>
        <p:nvSpPr>
          <p:cNvPr id="2" name="Zástupný text 4">
            <a:extLst>
              <a:ext uri="{FF2B5EF4-FFF2-40B4-BE49-F238E27FC236}">
                <a16:creationId xmlns:a16="http://schemas.microsoft.com/office/drawing/2014/main" id="{48DFD01A-42F1-252A-5159-A18CD9B0876D}"/>
              </a:ext>
            </a:extLst>
          </p:cNvPr>
          <p:cNvSpPr txBox="1">
            <a:spLocks/>
          </p:cNvSpPr>
          <p:nvPr/>
        </p:nvSpPr>
        <p:spPr>
          <a:xfrm>
            <a:off x="889524" y="5928420"/>
            <a:ext cx="3926638" cy="774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 hlavička muzejního časopisu, prosinec 1903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B6C97-B453-7F2A-0FC0-CB4B81C6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92" y="384328"/>
            <a:ext cx="7859216" cy="1143000"/>
          </a:xfrm>
        </p:spPr>
        <p:txBody>
          <a:bodyPr/>
          <a:lstStyle/>
          <a:p>
            <a:r>
              <a:rPr lang="cs-CZ" sz="3600" dirty="0"/>
              <a:t>Uměleckoprůmyslová muzea na Moravě po roce 1918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57EA89-2DD4-7794-0BD2-69B305E41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2060848"/>
            <a:ext cx="3468538" cy="4320480"/>
          </a:xfrm>
        </p:spPr>
        <p:txBody>
          <a:bodyPr/>
          <a:lstStyle/>
          <a:p>
            <a:r>
              <a:rPr lang="cs-CZ" dirty="0"/>
              <a:t>zánik/přeměna uměleckoprůmyslových muzeí v muzea vlastivědného typu</a:t>
            </a:r>
          </a:p>
          <a:p>
            <a:r>
              <a:rPr lang="cs-CZ" dirty="0"/>
              <a:t>omezení/cézura činnosti UPM v Brně (ŠUŘ, problematická personální strategie, pozastavení sbírkotvorné, výstavní i publikační činnosti)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233968-B48C-038B-8615-DAAFCA0F6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25738" y="5426784"/>
            <a:ext cx="5218262" cy="1046888"/>
          </a:xfrm>
        </p:spPr>
        <p:txBody>
          <a:bodyPr/>
          <a:lstStyle/>
          <a:p>
            <a:r>
              <a:rPr lang="cs-CZ" sz="1800" b="0" dirty="0"/>
              <a:t>Zadní nádvoří UPM v Brně, nedat., Archiv města Brna</a:t>
            </a:r>
          </a:p>
        </p:txBody>
      </p:sp>
      <p:pic>
        <p:nvPicPr>
          <p:cNvPr id="7" name="Zástupný obsah 9" descr="Obsah obrázku venku, budova, okno, fasáda&#10;&#10;Popis byl vytvořen automaticky">
            <a:extLst>
              <a:ext uri="{FF2B5EF4-FFF2-40B4-BE49-F238E27FC236}">
                <a16:creationId xmlns:a16="http://schemas.microsoft.com/office/drawing/2014/main" id="{312F216D-5325-784A-BF94-72C36CEECA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28" y="2060848"/>
            <a:ext cx="5189672" cy="3721677"/>
          </a:xfrm>
        </p:spPr>
      </p:pic>
      <p:pic>
        <p:nvPicPr>
          <p:cNvPr id="11" name="Obrázek 10" descr="Obsah obrázku budova, okno, text, Billboard&#10;&#10;Popis byl vytvořen automaticky">
            <a:extLst>
              <a:ext uri="{FF2B5EF4-FFF2-40B4-BE49-F238E27FC236}">
                <a16:creationId xmlns:a16="http://schemas.microsoft.com/office/drawing/2014/main" id="{32FF129C-EA4F-C0CD-7D13-DB7FC07E5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8160" r="10604" b="18934"/>
          <a:stretch/>
        </p:blipFill>
        <p:spPr>
          <a:xfrm>
            <a:off x="3925738" y="2060848"/>
            <a:ext cx="5218262" cy="39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77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D6B906-F3E2-AE4F-0C15-6F0A98C1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1722"/>
            <a:ext cx="4834879" cy="1143000"/>
          </a:xfrm>
        </p:spPr>
        <p:txBody>
          <a:bodyPr/>
          <a:lstStyle/>
          <a:p>
            <a:r>
              <a:rPr lang="cs-CZ" sz="4000" dirty="0"/>
              <a:t>40. léta - období rychlých změn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2270C4-D1AC-D033-B08B-AEB845FBB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4879" y="130238"/>
            <a:ext cx="4040188" cy="5048249"/>
          </a:xfrm>
        </p:spPr>
        <p:txBody>
          <a:bodyPr/>
          <a:lstStyle/>
          <a:p>
            <a:r>
              <a:rPr lang="cs-CZ" dirty="0"/>
              <a:t>personální změny</a:t>
            </a:r>
          </a:p>
          <a:p>
            <a:r>
              <a:rPr lang="cs-CZ" dirty="0"/>
              <a:t>konfiskace </a:t>
            </a:r>
          </a:p>
          <a:p>
            <a:r>
              <a:rPr lang="cs-CZ" dirty="0"/>
              <a:t>1942 prohlášení za ústřední muzeum umění na Moravě</a:t>
            </a:r>
          </a:p>
          <a:p>
            <a:r>
              <a:rPr lang="cs-CZ" dirty="0"/>
              <a:t>1943 </a:t>
            </a:r>
            <a:r>
              <a:rPr lang="cs-CZ" dirty="0" err="1"/>
              <a:t>ukrývací</a:t>
            </a:r>
            <a:r>
              <a:rPr lang="cs-CZ" dirty="0"/>
              <a:t> práce</a:t>
            </a:r>
          </a:p>
          <a:p>
            <a:r>
              <a:rPr lang="cs-CZ" dirty="0"/>
              <a:t>1944 uzavření instituce pro veřejnost, válečné škody</a:t>
            </a:r>
          </a:p>
          <a:p>
            <a:r>
              <a:rPr lang="cs-CZ" dirty="0"/>
              <a:t>1945-47 sanace a rekonstrukce budovy</a:t>
            </a:r>
          </a:p>
          <a:p>
            <a:r>
              <a:rPr lang="cs-CZ" dirty="0"/>
              <a:t>1946-47 vznik Archivu pro dějiny průmyslu a obchodu, </a:t>
            </a:r>
            <a:r>
              <a:rPr lang="cs-CZ" dirty="0" err="1"/>
              <a:t>ÚLUVu</a:t>
            </a:r>
            <a:r>
              <a:rPr lang="cs-CZ" dirty="0"/>
              <a:t> a Textilního muzea</a:t>
            </a:r>
          </a:p>
          <a:p>
            <a:r>
              <a:rPr lang="cs-CZ" dirty="0"/>
              <a:t>1949 sloučení s UPM Praha, postátnění</a:t>
            </a:r>
          </a:p>
          <a:p>
            <a:r>
              <a:rPr lang="cs-CZ" dirty="0"/>
              <a:t>1959 sloučení s NG v Praze </a:t>
            </a:r>
            <a:r>
              <a:rPr lang="cs-CZ" dirty="0" err="1"/>
              <a:t>x</a:t>
            </a:r>
            <a:r>
              <a:rPr lang="cs-CZ" dirty="0"/>
              <a:t> snaha o osamostatnění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DC37A2-9B05-65EA-D31D-36180E70F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7888" y="5075432"/>
            <a:ext cx="4041775" cy="639762"/>
          </a:xfrm>
        </p:spPr>
        <p:txBody>
          <a:bodyPr/>
          <a:lstStyle/>
          <a:p>
            <a:r>
              <a:rPr lang="cs-CZ" sz="1800" b="0" dirty="0"/>
              <a:t>značky ukrytých sbírkových předmětů, Archiv MG, fond Obrazárna MZM</a:t>
            </a:r>
          </a:p>
        </p:txBody>
      </p:sp>
      <p:pic>
        <p:nvPicPr>
          <p:cNvPr id="8" name="Zástupný obsah 7" descr="Obsah obrázku dopis, rukopis, Papírový výrobek, papír&#10;&#10;Popis byl vytvořen automaticky">
            <a:extLst>
              <a:ext uri="{FF2B5EF4-FFF2-40B4-BE49-F238E27FC236}">
                <a16:creationId xmlns:a16="http://schemas.microsoft.com/office/drawing/2014/main" id="{1FB41D09-EF6D-F901-105D-99E6EC4C99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4475300" cy="3046015"/>
          </a:xfrm>
        </p:spPr>
      </p:pic>
    </p:spTree>
    <p:extLst>
      <p:ext uri="{BB962C8B-B14F-4D97-AF65-F5344CB8AC3E}">
        <p14:creationId xmlns:p14="http://schemas.microsoft.com/office/powerpoint/2010/main" val="276440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0FA3F-3F3E-F752-4539-113826FB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17" y="229608"/>
            <a:ext cx="8674171" cy="1143000"/>
          </a:xfrm>
        </p:spPr>
        <p:txBody>
          <a:bodyPr/>
          <a:lstStyle/>
          <a:p>
            <a:r>
              <a:rPr lang="cs-CZ" sz="3600" dirty="0"/>
              <a:t>1961 - vznik Moravské galerie v Brně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F547D0-9FCC-E956-F86F-15AF07F0F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317" y="1512598"/>
            <a:ext cx="4040188" cy="639762"/>
          </a:xfrm>
        </p:spPr>
        <p:txBody>
          <a:bodyPr/>
          <a:lstStyle/>
          <a:p>
            <a:r>
              <a:rPr lang="cs-CZ" dirty="0"/>
              <a:t>Obrazárna / Zemská galerie</a:t>
            </a:r>
          </a:p>
        </p:txBody>
      </p:sp>
      <p:pic>
        <p:nvPicPr>
          <p:cNvPr id="8" name="Zástupný obsah 7" descr="Obsah obrázku venku, černobílá, mrak, obloha&#10;&#10;Popis byl vytvořen automaticky">
            <a:extLst>
              <a:ext uri="{FF2B5EF4-FFF2-40B4-BE49-F238E27FC236}">
                <a16:creationId xmlns:a16="http://schemas.microsoft.com/office/drawing/2014/main" id="{03B57B1D-8E0E-2FD0-86C6-4A114DB3A0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b="5373"/>
          <a:stretch/>
        </p:blipFill>
        <p:spPr>
          <a:xfrm>
            <a:off x="12629" y="2337380"/>
            <a:ext cx="4561703" cy="3402035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C1888CA-4E32-E70A-0D5E-C06EFC184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319463" cy="639762"/>
          </a:xfrm>
        </p:spPr>
        <p:txBody>
          <a:bodyPr/>
          <a:lstStyle/>
          <a:p>
            <a:r>
              <a:rPr lang="cs-CZ" dirty="0"/>
              <a:t>Uměleckoprůmyslové muzeum</a:t>
            </a:r>
          </a:p>
        </p:txBody>
      </p:sp>
      <p:pic>
        <p:nvPicPr>
          <p:cNvPr id="10" name="Zástupný obsah 9" descr="Obsah obrázku venku, budova, okno, fasáda&#10;&#10;Popis byl vytvořen automaticky">
            <a:extLst>
              <a:ext uri="{FF2B5EF4-FFF2-40B4-BE49-F238E27FC236}">
                <a16:creationId xmlns:a16="http://schemas.microsoft.com/office/drawing/2014/main" id="{C368BA90-6ABB-87BC-F579-35641C0250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22" y="2321497"/>
            <a:ext cx="4766097" cy="3417918"/>
          </a:xfrm>
        </p:spPr>
      </p:pic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727FE298-0349-0040-E317-0404F73381AC}"/>
              </a:ext>
            </a:extLst>
          </p:cNvPr>
          <p:cNvSpPr txBox="1">
            <a:spLocks/>
          </p:cNvSpPr>
          <p:nvPr/>
        </p:nvSpPr>
        <p:spPr bwMode="auto">
          <a:xfrm>
            <a:off x="5436096" y="5457906"/>
            <a:ext cx="43194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/>
              <a:t>UPM v Brně, nedat.[30. léta], Archiv MG</a:t>
            </a:r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id="{11DB5ACD-404E-DEBC-4366-68F838990F53}"/>
              </a:ext>
            </a:extLst>
          </p:cNvPr>
          <p:cNvSpPr txBox="1">
            <a:spLocks/>
          </p:cNvSpPr>
          <p:nvPr/>
        </p:nvSpPr>
        <p:spPr bwMode="auto">
          <a:xfrm>
            <a:off x="3051" y="5723675"/>
            <a:ext cx="4555036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/>
              <a:t>Moravské zemské muzeum, nedat. [50. léta], negativ, Archiv MG</a:t>
            </a:r>
          </a:p>
        </p:txBody>
      </p:sp>
    </p:spTree>
    <p:extLst>
      <p:ext uri="{BB962C8B-B14F-4D97-AF65-F5344CB8AC3E}">
        <p14:creationId xmlns:p14="http://schemas.microsoft.com/office/powerpoint/2010/main" val="3123358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39B8EC-9AC5-2BAC-649E-ABBFB83A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cs-CZ" sz="3600" dirty="0"/>
              <a:t>MG/UPM v Brně v éře socialismu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E34BF5-3EC6-95DF-791C-BDE5B861F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268760"/>
            <a:ext cx="4040188" cy="5040560"/>
          </a:xfrm>
        </p:spPr>
        <p:txBody>
          <a:bodyPr/>
          <a:lstStyle/>
          <a:p>
            <a:r>
              <a:rPr lang="cs-CZ" dirty="0"/>
              <a:t>období stability</a:t>
            </a:r>
          </a:p>
          <a:p>
            <a:r>
              <a:rPr lang="cs-CZ" dirty="0"/>
              <a:t>rozšiřování sbírek, knihovny publikační činnosti</a:t>
            </a:r>
          </a:p>
          <a:p>
            <a:r>
              <a:rPr lang="cs-CZ" dirty="0"/>
              <a:t>UPM tvoří jedno ze dvou odborných oddělení (do r. 2000)</a:t>
            </a:r>
          </a:p>
          <a:p>
            <a:r>
              <a:rPr lang="cs-CZ" dirty="0"/>
              <a:t> omezení činnosti z důvodu prostorových problémů (do r. 1992)</a:t>
            </a:r>
          </a:p>
          <a:p>
            <a:r>
              <a:rPr lang="cs-CZ" dirty="0"/>
              <a:t>specializace kurátorů, zaměření se na autorskou tvorbu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417190-A606-97A8-7DB3-6FFF608DF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7042" y="4868861"/>
            <a:ext cx="4041775" cy="1143000"/>
          </a:xfrm>
        </p:spPr>
        <p:txBody>
          <a:bodyPr/>
          <a:lstStyle/>
          <a:p>
            <a:r>
              <a:rPr lang="cs-CZ" sz="1600" b="0" dirty="0"/>
              <a:t>Vstup do budovy UPM v Brně v době konání Bienále 1972, negativ, Archiv MG</a:t>
            </a:r>
          </a:p>
        </p:txBody>
      </p:sp>
      <p:pic>
        <p:nvPicPr>
          <p:cNvPr id="7" name="Zástupný obsah 6" descr="Obsah obrázku okno, budova, černobílá, venku&#10;&#10;Popis byl vytvořen automaticky">
            <a:extLst>
              <a:ext uri="{FF2B5EF4-FFF2-40B4-BE49-F238E27FC236}">
                <a16:creationId xmlns:a16="http://schemas.microsoft.com/office/drawing/2014/main" id="{B22F1135-2E58-FC65-56CC-B7A389E4CEB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99" y="1466169"/>
            <a:ext cx="7599676" cy="39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91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 descr="Obsah obrázku umění, socha, Kamenořezba, Řezba&#10;&#10;Popis byl vytvořen automaticky">
            <a:extLst>
              <a:ext uri="{FF2B5EF4-FFF2-40B4-BE49-F238E27FC236}">
                <a16:creationId xmlns:a16="http://schemas.microsoft.com/office/drawing/2014/main" id="{6FD2340D-6D13-448B-0564-E50E81508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r="18931" b="25419"/>
          <a:stretch/>
        </p:blipFill>
        <p:spPr>
          <a:xfrm>
            <a:off x="6541913" y="-1"/>
            <a:ext cx="2850191" cy="4302841"/>
          </a:xfrm>
          <a:prstGeom prst="rect">
            <a:avLst/>
          </a:prstGeom>
        </p:spPr>
      </p:pic>
      <p:pic>
        <p:nvPicPr>
          <p:cNvPr id="16" name="Obrázek 15" descr="Obsah obrázku osoba, oblečení, Lidská tvář, zeď&#10;&#10;Popis byl vytvořen automaticky">
            <a:extLst>
              <a:ext uri="{FF2B5EF4-FFF2-40B4-BE49-F238E27FC236}">
                <a16:creationId xmlns:a16="http://schemas.microsoft.com/office/drawing/2014/main" id="{DDBDC51B-86F0-5561-5B37-272FF76B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" r="1920"/>
          <a:stretch/>
        </p:blipFill>
        <p:spPr>
          <a:xfrm>
            <a:off x="-60497" y="3607836"/>
            <a:ext cx="4272457" cy="332723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653F45-147E-BDDF-EFDC-CC544A375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93693B88-FDF1-B6A4-624F-EDA4DF10AD80}"/>
              </a:ext>
            </a:extLst>
          </p:cNvPr>
          <p:cNvSpPr txBox="1">
            <a:spLocks/>
          </p:cNvSpPr>
          <p:nvPr/>
        </p:nvSpPr>
        <p:spPr bwMode="auto">
          <a:xfrm>
            <a:off x="-14594" y="3229407"/>
            <a:ext cx="2843808" cy="3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/>
              <a:t>Antonín Dufek, soukromý archiv</a:t>
            </a:r>
          </a:p>
        </p:txBody>
      </p:sp>
      <p:pic>
        <p:nvPicPr>
          <p:cNvPr id="14" name="Zástupný obsah 13" descr="Obsah obrázku boty, oblečení, interiér, zeď&#10;&#10;Popis byl vytvořen automaticky">
            <a:extLst>
              <a:ext uri="{FF2B5EF4-FFF2-40B4-BE49-F238E27FC236}">
                <a16:creationId xmlns:a16="http://schemas.microsoft.com/office/drawing/2014/main" id="{A00D46CF-F22F-86E0-8866-ABDE822A24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8048" r="47193" b="32461"/>
          <a:stretch/>
        </p:blipFill>
        <p:spPr>
          <a:xfrm>
            <a:off x="3887125" y="523107"/>
            <a:ext cx="2850191" cy="5354165"/>
          </a:xfrm>
        </p:spPr>
      </p:pic>
      <p:pic>
        <p:nvPicPr>
          <p:cNvPr id="18" name="Obrázek 17" descr="Obsah obrázku Lidská tvář, portrét, oblečení, osoba&#10;&#10;Popis byl vytvořen automaticky">
            <a:extLst>
              <a:ext uri="{FF2B5EF4-FFF2-40B4-BE49-F238E27FC236}">
                <a16:creationId xmlns:a16="http://schemas.microsoft.com/office/drawing/2014/main" id="{E0957450-B8FF-F13F-E5E0-48511EC41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2461"/>
          <a:stretch/>
        </p:blipFill>
        <p:spPr>
          <a:xfrm>
            <a:off x="6113013" y="4302840"/>
            <a:ext cx="3055463" cy="2229735"/>
          </a:xfrm>
          <a:prstGeom prst="rect">
            <a:avLst/>
          </a:prstGeom>
        </p:spPr>
      </p:pic>
      <p:pic>
        <p:nvPicPr>
          <p:cNvPr id="11" name="Zástupný obsah 10" descr="Obsah obrázku osoba, Lidská tvář, oblečení, portrét&#10;&#10;Popis byl vytvořen automaticky">
            <a:extLst>
              <a:ext uri="{FF2B5EF4-FFF2-40B4-BE49-F238E27FC236}">
                <a16:creationId xmlns:a16="http://schemas.microsoft.com/office/drawing/2014/main" id="{A9AE53AF-F382-574D-7686-6B18F4B2A5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3" y="-14641"/>
            <a:ext cx="4606508" cy="3264805"/>
          </a:xfrm>
        </p:spPr>
      </p:pic>
      <p:sp>
        <p:nvSpPr>
          <p:cNvPr id="19" name="Zástupný text 4">
            <a:extLst>
              <a:ext uri="{FF2B5EF4-FFF2-40B4-BE49-F238E27FC236}">
                <a16:creationId xmlns:a16="http://schemas.microsoft.com/office/drawing/2014/main" id="{F2A44F31-41C6-1812-9AAD-D09460CC5902}"/>
              </a:ext>
            </a:extLst>
          </p:cNvPr>
          <p:cNvSpPr txBox="1">
            <a:spLocks/>
          </p:cNvSpPr>
          <p:nvPr/>
        </p:nvSpPr>
        <p:spPr bwMode="auto">
          <a:xfrm>
            <a:off x="6054309" y="6545813"/>
            <a:ext cx="3055462" cy="3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/>
              <a:t>Jiřina Medková, repro Bulletin MG</a:t>
            </a:r>
          </a:p>
        </p:txBody>
      </p:sp>
      <p:sp>
        <p:nvSpPr>
          <p:cNvPr id="20" name="Zástupný text 4">
            <a:extLst>
              <a:ext uri="{FF2B5EF4-FFF2-40B4-BE49-F238E27FC236}">
                <a16:creationId xmlns:a16="http://schemas.microsoft.com/office/drawing/2014/main" id="{594EE178-7A87-5BDE-E592-E630B68FAB5B}"/>
              </a:ext>
            </a:extLst>
          </p:cNvPr>
          <p:cNvSpPr txBox="1">
            <a:spLocks/>
          </p:cNvSpPr>
          <p:nvPr/>
        </p:nvSpPr>
        <p:spPr bwMode="auto">
          <a:xfrm>
            <a:off x="4404" y="6583362"/>
            <a:ext cx="3055462" cy="3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/>
              <a:t>Jarmila Novotná, Archiv MG</a:t>
            </a:r>
          </a:p>
        </p:txBody>
      </p:sp>
      <p:pic>
        <p:nvPicPr>
          <p:cNvPr id="22" name="Obrázek 21" descr="Obsah obrázku oblečení, osoba, Lidská tvář, kancelářské potřeby&#10;&#10;Popis byl vytvořen automaticky">
            <a:extLst>
              <a:ext uri="{FF2B5EF4-FFF2-40B4-BE49-F238E27FC236}">
                <a16:creationId xmlns:a16="http://schemas.microsoft.com/office/drawing/2014/main" id="{8E93D48B-35EE-C3AC-1E1C-DD84AEE66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18" y="-3005"/>
            <a:ext cx="2273300" cy="2501900"/>
          </a:xfrm>
          <a:prstGeom prst="rect">
            <a:avLst/>
          </a:prstGeom>
        </p:spPr>
      </p:pic>
      <p:sp>
        <p:nvSpPr>
          <p:cNvPr id="25" name="Zástupný text 4">
            <a:extLst>
              <a:ext uri="{FF2B5EF4-FFF2-40B4-BE49-F238E27FC236}">
                <a16:creationId xmlns:a16="http://schemas.microsoft.com/office/drawing/2014/main" id="{E0133EA0-0E9A-8EDC-EAED-9F51AD279DBA}"/>
              </a:ext>
            </a:extLst>
          </p:cNvPr>
          <p:cNvSpPr txBox="1">
            <a:spLocks/>
          </p:cNvSpPr>
          <p:nvPr/>
        </p:nvSpPr>
        <p:spPr bwMode="auto">
          <a:xfrm>
            <a:off x="4452234" y="5147817"/>
            <a:ext cx="1719972" cy="59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>
                <a:solidFill>
                  <a:schemeClr val="bg1"/>
                </a:solidFill>
              </a:rPr>
              <a:t>Jiří Hlušička, Archiv MG</a:t>
            </a:r>
          </a:p>
        </p:txBody>
      </p:sp>
      <p:sp>
        <p:nvSpPr>
          <p:cNvPr id="26" name="Zástupný text 4">
            <a:extLst>
              <a:ext uri="{FF2B5EF4-FFF2-40B4-BE49-F238E27FC236}">
                <a16:creationId xmlns:a16="http://schemas.microsoft.com/office/drawing/2014/main" id="{590F799D-3458-010E-99DE-ADA9088180BC}"/>
              </a:ext>
            </a:extLst>
          </p:cNvPr>
          <p:cNvSpPr txBox="1">
            <a:spLocks/>
          </p:cNvSpPr>
          <p:nvPr/>
        </p:nvSpPr>
        <p:spPr bwMode="auto">
          <a:xfrm>
            <a:off x="7042203" y="188640"/>
            <a:ext cx="2157185" cy="48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>
                <a:solidFill>
                  <a:schemeClr val="bg1"/>
                </a:solidFill>
              </a:rPr>
              <a:t>Rudolf </a:t>
            </a:r>
            <a:r>
              <a:rPr lang="cs-CZ" sz="1600" b="0" dirty="0" err="1">
                <a:solidFill>
                  <a:schemeClr val="bg1"/>
                </a:solidFill>
              </a:rPr>
              <a:t>Eitelberger</a:t>
            </a:r>
            <a:r>
              <a:rPr lang="cs-CZ" sz="1600" b="0" dirty="0">
                <a:solidFill>
                  <a:schemeClr val="bg1"/>
                </a:solidFill>
              </a:rPr>
              <a:t> von </a:t>
            </a:r>
            <a:r>
              <a:rPr lang="cs-CZ" sz="1600" b="0" dirty="0" err="1">
                <a:solidFill>
                  <a:schemeClr val="bg1"/>
                </a:solidFill>
              </a:rPr>
              <a:t>Edelberg</a:t>
            </a:r>
            <a:r>
              <a:rPr lang="cs-CZ" sz="1600" b="0" dirty="0">
                <a:solidFill>
                  <a:schemeClr val="bg1"/>
                </a:solidFill>
              </a:rPr>
              <a:t>, foto TZ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111431-2F70-8414-A6FE-A62E9DBC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72816" y="-298024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osobnosti</a:t>
            </a:r>
          </a:p>
        </p:txBody>
      </p:sp>
      <p:sp>
        <p:nvSpPr>
          <p:cNvPr id="27" name="Zástupný text 4">
            <a:extLst>
              <a:ext uri="{FF2B5EF4-FFF2-40B4-BE49-F238E27FC236}">
                <a16:creationId xmlns:a16="http://schemas.microsoft.com/office/drawing/2014/main" id="{25E00AA0-8673-B1A4-C63A-82AA7F75063B}"/>
              </a:ext>
            </a:extLst>
          </p:cNvPr>
          <p:cNvSpPr txBox="1">
            <a:spLocks/>
          </p:cNvSpPr>
          <p:nvPr/>
        </p:nvSpPr>
        <p:spPr bwMode="auto">
          <a:xfrm>
            <a:off x="2761688" y="4015810"/>
            <a:ext cx="1306630" cy="3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/>
              <a:t>Karel Holešovský</a:t>
            </a:r>
          </a:p>
        </p:txBody>
      </p:sp>
      <p:sp>
        <p:nvSpPr>
          <p:cNvPr id="28" name="Zástupný text 4">
            <a:extLst>
              <a:ext uri="{FF2B5EF4-FFF2-40B4-BE49-F238E27FC236}">
                <a16:creationId xmlns:a16="http://schemas.microsoft.com/office/drawing/2014/main" id="{151203CF-CD49-1E61-F06A-DF31D50BF6EF}"/>
              </a:ext>
            </a:extLst>
          </p:cNvPr>
          <p:cNvSpPr txBox="1">
            <a:spLocks/>
          </p:cNvSpPr>
          <p:nvPr/>
        </p:nvSpPr>
        <p:spPr bwMode="auto">
          <a:xfrm>
            <a:off x="4560488" y="2148456"/>
            <a:ext cx="2131714" cy="3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0" dirty="0">
                <a:solidFill>
                  <a:schemeClr val="bg1"/>
                </a:solidFill>
              </a:rPr>
              <a:t>Julius </a:t>
            </a:r>
            <a:r>
              <a:rPr lang="cs-CZ" sz="1600" b="0" dirty="0" err="1">
                <a:solidFill>
                  <a:schemeClr val="bg1"/>
                </a:solidFill>
              </a:rPr>
              <a:t>Leisching</a:t>
            </a:r>
            <a:r>
              <a:rPr lang="cs-CZ" sz="1600" b="0" dirty="0">
                <a:solidFill>
                  <a:schemeClr val="bg1"/>
                </a:solidFill>
              </a:rPr>
              <a:t>, repro</a:t>
            </a:r>
          </a:p>
        </p:txBody>
      </p:sp>
    </p:spTree>
    <p:extLst>
      <p:ext uri="{BB962C8B-B14F-4D97-AF65-F5344CB8AC3E}">
        <p14:creationId xmlns:p14="http://schemas.microsoft.com/office/powerpoint/2010/main" val="423332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9B25FC-5F0E-878B-4DC3-41BF8A001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6018"/>
            <a:ext cx="802804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748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13B42-818C-5C67-9946-2501AE70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10" y="73984"/>
            <a:ext cx="8229600" cy="1143000"/>
          </a:xfrm>
        </p:spPr>
        <p:txBody>
          <a:bodyPr/>
          <a:lstStyle/>
          <a:p>
            <a:pPr algn="l"/>
            <a:r>
              <a:rPr lang="cs-CZ" dirty="0"/>
              <a:t>závěrem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0DEB59-8CB7-2B81-432D-384BB00F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2" y="955450"/>
            <a:ext cx="4040188" cy="639762"/>
          </a:xfrm>
        </p:spPr>
        <p:txBody>
          <a:bodyPr/>
          <a:lstStyle/>
          <a:p>
            <a:r>
              <a:rPr lang="cs-CZ" dirty="0"/>
              <a:t>19. stol. (do r. 1918)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AB7D75-3102-4078-1CB2-CD30F244C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1263" y="923173"/>
            <a:ext cx="4041775" cy="639762"/>
          </a:xfrm>
        </p:spPr>
        <p:txBody>
          <a:bodyPr/>
          <a:lstStyle/>
          <a:p>
            <a:r>
              <a:rPr lang="cs-CZ" dirty="0"/>
              <a:t>20./21. stol.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0F5BF74-3B5B-70D0-C429-3DDC60DF4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1263" y="1725778"/>
            <a:ext cx="4175447" cy="4752529"/>
          </a:xfrm>
        </p:spPr>
        <p:txBody>
          <a:bodyPr/>
          <a:lstStyle/>
          <a:p>
            <a:r>
              <a:rPr lang="cs-CZ" dirty="0"/>
              <a:t>dvě uměleckoprůmyslová muzea</a:t>
            </a:r>
          </a:p>
          <a:p>
            <a:r>
              <a:rPr lang="cs-CZ" dirty="0"/>
              <a:t>užší specializace pouze na umělecký průmysl, či jeho určitý druh</a:t>
            </a:r>
          </a:p>
          <a:p>
            <a:r>
              <a:rPr lang="cs-CZ" dirty="0"/>
              <a:t>volnější vazba k výrobcům, zřizovatelem obou je stát</a:t>
            </a:r>
          </a:p>
          <a:p>
            <a:r>
              <a:rPr lang="cs-CZ" dirty="0"/>
              <a:t>standartní edukační činnost paměťové instituce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E05EC2-6FE8-12B4-DEC3-15610DDFD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040188" cy="5057138"/>
          </a:xfrm>
        </p:spPr>
        <p:txBody>
          <a:bodyPr/>
          <a:lstStyle/>
          <a:p>
            <a:r>
              <a:rPr lang="cs-CZ" dirty="0"/>
              <a:t>dvě desítky uměleckoprůmyslových muzeí (na území dnešní ČR)</a:t>
            </a:r>
          </a:p>
          <a:p>
            <a:r>
              <a:rPr lang="cs-CZ" dirty="0"/>
              <a:t>široký záběr od vysokého po užité umění</a:t>
            </a:r>
          </a:p>
          <a:p>
            <a:r>
              <a:rPr lang="cs-CZ" dirty="0"/>
              <a:t>úzká vazba na průmyslníky, ti jsou přímými zřizovateli</a:t>
            </a:r>
          </a:p>
          <a:p>
            <a:r>
              <a:rPr lang="cs-CZ" dirty="0"/>
              <a:t>akcent na edukační činnost, kurzy a vazba k </a:t>
            </a:r>
            <a:r>
              <a:rPr lang="cs-CZ" dirty="0" err="1"/>
              <a:t>umprum</a:t>
            </a:r>
            <a:r>
              <a:rPr lang="cs-CZ" dirty="0"/>
              <a:t> a odborným školám</a:t>
            </a:r>
          </a:p>
          <a:p>
            <a:r>
              <a:rPr lang="cs-CZ" dirty="0"/>
              <a:t>specifická média – sbírka předloh, veřejné knihovny</a:t>
            </a:r>
          </a:p>
        </p:txBody>
      </p:sp>
    </p:spTree>
    <p:extLst>
      <p:ext uri="{BB962C8B-B14F-4D97-AF65-F5344CB8AC3E}">
        <p14:creationId xmlns:p14="http://schemas.microsoft.com/office/powerpoint/2010/main" val="415839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75320-D804-6152-F3EB-66069F5F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2274FB-1345-DF22-99DF-ED820EE98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521D52-9B56-3C36-1F17-BB009D426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" y="620688"/>
            <a:ext cx="9147442" cy="51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2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DD2E80-D5B4-49DD-0716-5B0822252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BA8A55-1348-0F02-E79D-8FCDFA533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2" y="731837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8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E3BAB78-1C2A-544E-6CA5-3997CE74D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5735610"/>
            <a:ext cx="2880320" cy="473734"/>
          </a:xfrm>
        </p:spPr>
        <p:txBody>
          <a:bodyPr/>
          <a:lstStyle/>
          <a:p>
            <a:pPr marL="0" indent="0">
              <a:buNone/>
            </a:pPr>
            <a:r>
              <a:rPr lang="cs-CZ" sz="1400" dirty="0"/>
              <a:t>Gottfried </a:t>
            </a:r>
            <a:r>
              <a:rPr lang="cs-CZ" sz="1400" dirty="0" err="1"/>
              <a:t>Semper</a:t>
            </a:r>
            <a:r>
              <a:rPr lang="cs-CZ" sz="1400" dirty="0"/>
              <a:t>, 50. léta 19. stol, foto knihovna ETH Curych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1D8E3F-24D2-E8B6-692D-C94271428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81" y="662336"/>
            <a:ext cx="9019153" cy="50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4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1153586-78C3-1588-3443-7CFC58C8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53" y="548680"/>
            <a:ext cx="5773738" cy="1143000"/>
          </a:xfrm>
        </p:spPr>
        <p:txBody>
          <a:bodyPr/>
          <a:lstStyle/>
          <a:p>
            <a:pPr eaLnBrk="1" hangingPunct="1"/>
            <a:r>
              <a:rPr lang="cs-CZ" altLang="de-DE" sz="3600" dirty="0">
                <a:solidFill>
                  <a:schemeClr val="bg1"/>
                </a:solidFill>
              </a:rPr>
              <a:t>Spisy Gottfrieda </a:t>
            </a:r>
            <a:r>
              <a:rPr lang="cs-CZ" altLang="de-DE" sz="3600" dirty="0" err="1">
                <a:solidFill>
                  <a:schemeClr val="bg1"/>
                </a:solidFill>
              </a:rPr>
              <a:t>Sempera</a:t>
            </a:r>
            <a:br>
              <a:rPr lang="cs-CZ" altLang="de-DE" sz="3600" dirty="0">
                <a:solidFill>
                  <a:schemeClr val="bg1"/>
                </a:solidFill>
              </a:rPr>
            </a:br>
            <a:r>
              <a:rPr lang="cs-CZ" altLang="de-DE" sz="3600" dirty="0">
                <a:solidFill>
                  <a:schemeClr val="bg1"/>
                </a:solidFill>
              </a:rPr>
              <a:t>o uměleckém průmyslu </a:t>
            </a:r>
            <a:endParaRPr lang="de-DE" altLang="de-DE" sz="36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2CF319-87AF-4228-AE67-170C84FD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9" y="2708920"/>
            <a:ext cx="6086600" cy="342422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Wissenschaft, Industrie und Kunst. Vorschläge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zur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Anregung des nationalen </a:t>
            </a:r>
            <a:r>
              <a:rPr lang="de-DE" dirty="0" err="1">
                <a:solidFill>
                  <a:schemeClr val="bg1"/>
                </a:solidFill>
              </a:rPr>
              <a:t>Kunstgefühles</a:t>
            </a:r>
            <a:r>
              <a:rPr lang="de-DE" dirty="0">
                <a:solidFill>
                  <a:schemeClr val="bg1"/>
                </a:solidFill>
              </a:rPr>
              <a:t>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bei dem Schlusse der Londoner Industrie-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Ausstellung von Gottfried Semper,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>
                <a:solidFill>
                  <a:schemeClr val="bg1"/>
                </a:solidFill>
              </a:rPr>
              <a:t>   Braunschweig 1852.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  (napsáno v Londýně 1851)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Ideal</a:t>
            </a:r>
            <a:r>
              <a:rPr lang="cs-CZ" dirty="0">
                <a:solidFill>
                  <a:schemeClr val="bg1"/>
                </a:solidFill>
              </a:rPr>
              <a:t> Museum. Gottfried </a:t>
            </a:r>
            <a:r>
              <a:rPr lang="cs-CZ" dirty="0" err="1">
                <a:solidFill>
                  <a:schemeClr val="bg1"/>
                </a:solidFill>
              </a:rPr>
              <a:t>Semper´s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Practical</a:t>
            </a:r>
            <a:r>
              <a:rPr lang="cs-CZ" dirty="0">
                <a:solidFill>
                  <a:schemeClr val="bg1"/>
                </a:solidFill>
              </a:rPr>
              <a:t> Art in Metals and Hard </a:t>
            </a:r>
            <a:r>
              <a:rPr lang="cs-CZ" dirty="0" err="1">
                <a:solidFill>
                  <a:schemeClr val="bg1"/>
                </a:solidFill>
              </a:rPr>
              <a:t>Materials</a:t>
            </a:r>
            <a:r>
              <a:rPr lang="cs-CZ" dirty="0">
                <a:solidFill>
                  <a:schemeClr val="bg1"/>
                </a:solidFill>
              </a:rPr>
              <a:t>, Peter </a:t>
            </a:r>
            <a:r>
              <a:rPr lang="cs-CZ" dirty="0" err="1">
                <a:solidFill>
                  <a:schemeClr val="bg1"/>
                </a:solidFill>
              </a:rPr>
              <a:t>Noever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ed</a:t>
            </a:r>
            <a:r>
              <a:rPr lang="cs-CZ" dirty="0">
                <a:solidFill>
                  <a:schemeClr val="bg1"/>
                </a:solidFill>
              </a:rPr>
              <a:t>.), </a:t>
            </a:r>
            <a:r>
              <a:rPr lang="cs-CZ" dirty="0" err="1">
                <a:solidFill>
                  <a:schemeClr val="bg1"/>
                </a:solidFill>
              </a:rPr>
              <a:t>Wien</a:t>
            </a:r>
            <a:r>
              <a:rPr lang="cs-CZ" dirty="0">
                <a:solidFill>
                  <a:schemeClr val="bg1"/>
                </a:solidFill>
              </a:rPr>
              <a:t> 2007.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  (napsáno v Londýně 1852)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FB9813-212F-6722-0CED-3BF94E347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4172" r="12587"/>
          <a:stretch>
            <a:fillRect/>
          </a:stretch>
        </p:blipFill>
        <p:spPr bwMode="auto">
          <a:xfrm>
            <a:off x="6087559" y="742923"/>
            <a:ext cx="2733550" cy="393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11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4FA54FD0-F0C1-1FCD-596F-7BBEC946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de-DE" sz="4000" dirty="0" err="1">
                <a:solidFill>
                  <a:schemeClr val="bg1"/>
                </a:solidFill>
              </a:rPr>
              <a:t>Semperova</a:t>
            </a:r>
            <a:r>
              <a:rPr lang="cs-CZ" altLang="de-DE" sz="4000" dirty="0">
                <a:solidFill>
                  <a:schemeClr val="bg1"/>
                </a:solidFill>
              </a:rPr>
              <a:t> představa ideálního muzea</a:t>
            </a:r>
            <a:endParaRPr lang="de-DE" altLang="de-DE" sz="4000" dirty="0">
              <a:solidFill>
                <a:schemeClr val="bg1"/>
              </a:solidFill>
            </a:endParaRPr>
          </a:p>
        </p:txBody>
      </p:sp>
      <p:pic>
        <p:nvPicPr>
          <p:cNvPr id="8195" name="Zástupný symbol pro obsah 5" descr="Obsah obrázku text, bílá tabule, mapa, dokument&#13;&#10;&#13;&#10;Popis vygenerován se střední mírou spolehlivosti">
            <a:extLst>
              <a:ext uri="{FF2B5EF4-FFF2-40B4-BE49-F238E27FC236}">
                <a16:creationId xmlns:a16="http://schemas.microsoft.com/office/drawing/2014/main" id="{31C4688E-BF20-B89B-BC47-BE16CFF09D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38" y="1520825"/>
            <a:ext cx="4525962" cy="4684713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458CEF6-ACAB-4DA4-8BA8-B1C3C09F5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725" y="1600200"/>
            <a:ext cx="4038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A textil (technologie)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B tesařství (tektonika)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C zednictví (stereometrie)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D keramika (technologie)</a:t>
            </a:r>
          </a:p>
        </p:txBody>
      </p:sp>
      <p:pic>
        <p:nvPicPr>
          <p:cNvPr id="2" name="Zástupný symbol pro obsah 5" descr="Obsah obrázku text, bílá tabule, mapa, dokument&#13;&#10;&#13;&#10;Popis vygenerován se střední mírou spolehlivosti">
            <a:extLst>
              <a:ext uri="{FF2B5EF4-FFF2-40B4-BE49-F238E27FC236}">
                <a16:creationId xmlns:a16="http://schemas.microsoft.com/office/drawing/2014/main" id="{2BF379A6-CE5D-8CEE-9FAA-A7B4EFFD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515479"/>
            <a:ext cx="4678362" cy="484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>
            <a:extLst>
              <a:ext uri="{FF2B5EF4-FFF2-40B4-BE49-F238E27FC236}">
                <a16:creationId xmlns:a16="http://schemas.microsoft.com/office/drawing/2014/main" id="{457A9121-C45C-02BF-1CB1-74AE46BF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První uměleckoprůmyslová muzea</a:t>
            </a:r>
          </a:p>
        </p:txBody>
      </p:sp>
      <p:pic>
        <p:nvPicPr>
          <p:cNvPr id="15362" name="Zástupný symbol pro obsah 3" descr="Didaktická sbírka pro výuku přírodních věd 1869.tif">
            <a:extLst>
              <a:ext uri="{FF2B5EF4-FFF2-40B4-BE49-F238E27FC236}">
                <a16:creationId xmlns:a16="http://schemas.microsoft.com/office/drawing/2014/main" id="{CC3C07C5-30A8-362C-5917-F6B294EC6D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175" y="1571625"/>
            <a:ext cx="3854450" cy="4449763"/>
          </a:xfr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04DDF54-64B4-4362-EA4D-EB0B8D5DE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71625"/>
            <a:ext cx="4038600" cy="48577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1852 Londýn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1854 Edinburgh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1863 Vídeň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1867 </a:t>
            </a:r>
            <a:r>
              <a:rPr lang="cs-CZ" dirty="0" err="1"/>
              <a:t>Dundee</a:t>
            </a: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1868 Berlín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1869 Norimberk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1870 New York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1872 Budapešť, Bombaj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1873 Olomouc, Liberec, Brno, Stockholm, </a:t>
            </a:r>
            <a:r>
              <a:rPr lang="cs-CZ" dirty="0" err="1"/>
              <a:t>Helsinki</a:t>
            </a:r>
            <a:endParaRPr lang="cs-CZ" dirty="0"/>
          </a:p>
        </p:txBody>
      </p:sp>
      <p:sp>
        <p:nvSpPr>
          <p:cNvPr id="15364" name="Obdélník 5">
            <a:extLst>
              <a:ext uri="{FF2B5EF4-FFF2-40B4-BE49-F238E27FC236}">
                <a16:creationId xmlns:a16="http://schemas.microsoft.com/office/drawing/2014/main" id="{D2EA6F1D-E07D-79FD-AD38-2273F4A0D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6213475"/>
            <a:ext cx="401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South Kensington museum, Londýn 1869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910</Words>
  <Application>Microsoft Macintosh PowerPoint</Application>
  <PresentationFormat>Předvádění na obrazovce (4:3)</PresentationFormat>
  <Paragraphs>159</Paragraphs>
  <Slides>30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Motiv sady Office</vt:lpstr>
      <vt:lpstr>Uměleckoprůmyslová muzea  - úvodní přednáška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Spisy Gottfrieda Sempera o uměleckém průmyslu </vt:lpstr>
      <vt:lpstr>Semperova představa ideálního muzea</vt:lpstr>
      <vt:lpstr>První uměleckoprůmyslová muzea</vt:lpstr>
      <vt:lpstr>Hlavní vstup do světové výstavy</vt:lpstr>
      <vt:lpstr>Zakládání průmyslových muzeí</vt:lpstr>
      <vt:lpstr>Brno                      Olomouc </vt:lpstr>
      <vt:lpstr>Brno                      Olomouc </vt:lpstr>
      <vt:lpstr>Brno                      Olomouc </vt:lpstr>
      <vt:lpstr>Specifika průmyslových muzeí</vt:lpstr>
      <vt:lpstr>Sbírka předloh (sbírkové předměty a sbírky obrazových předloh)</vt:lpstr>
      <vt:lpstr>Sbírky předloh</vt:lpstr>
      <vt:lpstr>Expozice - předlohy</vt:lpstr>
      <vt:lpstr>Stálé výstavy – materiálové hledisko</vt:lpstr>
      <vt:lpstr>Temporální výstavy</vt:lpstr>
      <vt:lpstr>Výstavy firem</vt:lpstr>
      <vt:lpstr>Místo vzdělávání</vt:lpstr>
      <vt:lpstr>Prezentace technologií</vt:lpstr>
      <vt:lpstr>Svaz rakouských (uměleckoprůmyslových) muzeí</vt:lpstr>
      <vt:lpstr>Uměleckoprůmyslová muzea na Moravě po roce 1918</vt:lpstr>
      <vt:lpstr>40. léta - období rychlých změn</vt:lpstr>
      <vt:lpstr>1961 - vznik Moravské galerie v Brně</vt:lpstr>
      <vt:lpstr>MG/UPM v Brně v éře socialismu</vt:lpstr>
      <vt:lpstr>osobnosti</vt:lpstr>
      <vt:lpstr>závěrem</vt:lpstr>
    </vt:vector>
  </TitlesOfParts>
  <Company>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Průmyslová muzea Technologické oddělení Moravského průmyslového muzea  </dc:title>
  <dc:creator>Zapletal</dc:creator>
  <cp:lastModifiedBy>Tomáš Zapletal</cp:lastModifiedBy>
  <cp:revision>27</cp:revision>
  <dcterms:created xsi:type="dcterms:W3CDTF">2012-10-29T08:16:51Z</dcterms:created>
  <dcterms:modified xsi:type="dcterms:W3CDTF">2024-09-25T19:47:47Z</dcterms:modified>
</cp:coreProperties>
</file>