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9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4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7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6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8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6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6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3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3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okabular.ujc.cas.cz/moduly/edicni/edice/ac96fec3-95d8-4b69-a921-95cc1fbf2a27/plny-text/s-aparatem/folio/BS#note-t-1.body-1.div-1.div-4.l-3.note-1" TargetMode="External"/><Relationship Id="rId2" Type="http://schemas.openxmlformats.org/officeDocument/2006/relationships/hyperlink" Target="https://vokabular.ujc.cas.cz/moduly/edicni/edice/ac96fec3-95d8-4b69-a921-95cc1fbf2a27/plny-text/s-aparatem/folio/BS#note-t-1.body-1.div-1.div-4.l-2.note-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okabular.ujc.cas.cz/moduly/edicni/edice/ac96fec3-95d8-4b69-a921-95cc1fbf2a27/plny-text/s-aparatem/folio/BS#note-t-1.body-1.div-1.div-4.l-4.note-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okabular.ujc.cas.cz/moduly/edicni/edice/ac96fec3-95d8-4b69-a921-95cc1fbf2a27/plny-text/s-aparatem/folio/BS#note-t-1.body-1.div-1.div-5.l-4.note-1" TargetMode="External"/><Relationship Id="rId2" Type="http://schemas.openxmlformats.org/officeDocument/2006/relationships/hyperlink" Target="https://vokabular.ujc.cas.cz/moduly/edicni/edice/ac96fec3-95d8-4b69-a921-95cc1fbf2a27/plny-text/s-aparatem/folio/BS#note-t-1.body-1.div-1.div-5.l-2.note-1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Jan_Hus" TargetMode="External"/><Relationship Id="rId3" Type="http://schemas.openxmlformats.org/officeDocument/2006/relationships/hyperlink" Target="https://cs.wikipedia.org/wiki/1401" TargetMode="External"/><Relationship Id="rId7" Type="http://schemas.openxmlformats.org/officeDocument/2006/relationships/hyperlink" Target="https://cs.wikipedia.org/wiki/%C4%8Cesk%C3%A1_reformace" TargetMode="External"/><Relationship Id="rId2" Type="http://schemas.openxmlformats.org/officeDocument/2006/relationships/hyperlink" Target="https://cs.wikipedia.org/wiki/1333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Bene%C5%A1ovici" TargetMode="External"/><Relationship Id="rId5" Type="http://schemas.openxmlformats.org/officeDocument/2006/relationships/hyperlink" Target="https://cs.wikipedia.org/wiki/Praha" TargetMode="External"/><Relationship Id="rId4" Type="http://schemas.openxmlformats.org/officeDocument/2006/relationships/hyperlink" Target="https://cs.wikipedia.org/wiki/140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https://vokabular.ujc.cas.cz/moduly/edicni/Images/rightGreyEndArrow.gif" TargetMode="External"/><Relationship Id="rId18" Type="http://schemas.openxmlformats.org/officeDocument/2006/relationships/hyperlink" Target="https://vokabular.ujc.cas.cz/moduly/edicni/edice/ac96fec3-95d8-4b69-a921-95cc1fbf2a27/plny-text/s-aparatem/folio/BS#note-t-1.body-1.div-1.div-1.l-1.note-2" TargetMode="External"/><Relationship Id="rId3" Type="http://schemas.openxmlformats.org/officeDocument/2006/relationships/image" Target="https://vokabular.ujc.cas.cz/moduly/edicni/Images/leftGreyEndArrow.gif" TargetMode="External"/><Relationship Id="rId21" Type="http://schemas.openxmlformats.org/officeDocument/2006/relationships/hyperlink" Target="https://vokabular.ujc.cas.cz/moduly/edicni/edice/ac96fec3-95d8-4b69-a921-95cc1fbf2a27/plny-text/s-aparatem/folio/BS#note-t-1.body-1.div-1.div-2.l-2.note-1" TargetMode="External"/><Relationship Id="rId7" Type="http://schemas.openxmlformats.org/officeDocument/2006/relationships/image" Target="https://vokabular.ujc.cas.cz/moduly/edicni/Images/LeftGreyArrow.gif" TargetMode="External"/><Relationship Id="rId12" Type="http://schemas.openxmlformats.org/officeDocument/2006/relationships/image" Target="../media/image7.gif"/><Relationship Id="rId17" Type="http://schemas.openxmlformats.org/officeDocument/2006/relationships/hyperlink" Target="https://vokabular.ujc.cas.cz/moduly/edicni/edice/ac96fec3-95d8-4b69-a921-95cc1fbf2a27/plny-text/s-aparatem/folio/BS#note-t-1.body-1.div-1.div-1.l-1.note-1" TargetMode="External"/><Relationship Id="rId2" Type="http://schemas.openxmlformats.org/officeDocument/2006/relationships/image" Target="../media/image2.gif"/><Relationship Id="rId16" Type="http://schemas.openxmlformats.org/officeDocument/2006/relationships/image" Target="https://vokabular.ujc.cas.cz/moduly/edicni/Images/notes.jpg" TargetMode="External"/><Relationship Id="rId20" Type="http://schemas.openxmlformats.org/officeDocument/2006/relationships/hyperlink" Target="https://vokabular.ujc.cas.cz/moduly/edicni/edice/ac96fec3-95d8-4b69-a921-95cc1fbf2a27/plny-text/s-aparatem/folio/BS#note-t-1.body-1.div-1.div-2.l-1.note-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11" Type="http://schemas.openxmlformats.org/officeDocument/2006/relationships/image" Target="https://vokabular.ujc.cas.cz/moduly/edicni/Images/doubleGreyRightArrow.gif" TargetMode="External"/><Relationship Id="rId5" Type="http://schemas.openxmlformats.org/officeDocument/2006/relationships/image" Target="https://vokabular.ujc.cas.cz/moduly/edicni/Images/doubleGreyLeftArrow.gif" TargetMode="External"/><Relationship Id="rId15" Type="http://schemas.openxmlformats.org/officeDocument/2006/relationships/image" Target="../media/image8.jpeg"/><Relationship Id="rId23" Type="http://schemas.openxmlformats.org/officeDocument/2006/relationships/hyperlink" Target="https://vokabular.ujc.cas.cz/moduly/edicni/edice/ac96fec3-95d8-4b69-a921-95cc1fbf2a27/plny-text/s-aparatem/folio/BS#note-t-1.body-1.div-1.div-2.l-5.note-2" TargetMode="External"/><Relationship Id="rId10" Type="http://schemas.openxmlformats.org/officeDocument/2006/relationships/image" Target="../media/image6.gif"/><Relationship Id="rId19" Type="http://schemas.openxmlformats.org/officeDocument/2006/relationships/hyperlink" Target="https://vokabular.ujc.cas.cz/moduly/edicni/edice/ac96fec3-95d8-4b69-a921-95cc1fbf2a27/plny-text/s-aparatem/folio/BS#note-t-1.body-1.div-1.div-1.l-3.note-1" TargetMode="External"/><Relationship Id="rId4" Type="http://schemas.openxmlformats.org/officeDocument/2006/relationships/image" Target="../media/image3.gif"/><Relationship Id="rId9" Type="http://schemas.openxmlformats.org/officeDocument/2006/relationships/image" Target="https://vokabular.ujc.cas.cz/moduly/edicni/Images/rightGreyArrow.gif" TargetMode="External"/><Relationship Id="rId14" Type="http://schemas.openxmlformats.org/officeDocument/2006/relationships/hyperlink" Target="https://vokabular.ujc.cas.cz/moduly/edicni/edice/ac96fec3-95d8-4b69-a921-95cc1fbf2a27/plny-text/bez-aparatu/folio/BS" TargetMode="External"/><Relationship Id="rId22" Type="http://schemas.openxmlformats.org/officeDocument/2006/relationships/hyperlink" Target="https://vokabular.ujc.cas.cz/moduly/edicni/edice/ac96fec3-95d8-4b69-a921-95cc1fbf2a27/plny-text/s-aparatem/folio/BS#note-t-1.body-1.div-1.div-2.l-5.note-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1C9781-1BFB-4400-A1AC-1BEAE6728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B32CAD-5F08-4EE4-B80D-A9E62A650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67818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BCEC2B-F72A-71EC-E027-51AC78EE3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7552" y="1371599"/>
            <a:ext cx="5020236" cy="236042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2"/>
                </a:solidFill>
              </a:rPr>
              <a:t>Sylvie Stanovská (ÚGNN FFMU Brno)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DA8C21-DA47-DE35-6B39-D01F662BF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5410200" cy="1371601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CESTA DUŠE K BOHU</a:t>
            </a:r>
          </a:p>
        </p:txBody>
      </p:sp>
      <p:pic>
        <p:nvPicPr>
          <p:cNvPr id="6" name="Picture 5" descr="Obsah obrázku kresba, diagram, umění&#10;&#10;Popis byl vytvořen automaticky">
            <a:extLst>
              <a:ext uri="{FF2B5EF4-FFF2-40B4-BE49-F238E27FC236}">
                <a16:creationId xmlns:a16="http://schemas.microsoft.com/office/drawing/2014/main" id="{5733D913-4668-EDFD-6DFE-5C4B4ADC66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221" r="12667" b="-1"/>
          <a:stretch/>
        </p:blipFill>
        <p:spPr>
          <a:xfrm>
            <a:off x="8153401" y="10"/>
            <a:ext cx="40386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F50884F-7595-E2C1-0533-D6357974A6AF}"/>
              </a:ext>
            </a:extLst>
          </p:cNvPr>
          <p:cNvSpPr txBox="1"/>
          <p:nvPr/>
        </p:nvSpPr>
        <p:spPr>
          <a:xfrm>
            <a:off x="3489648" y="503853"/>
            <a:ext cx="4578569" cy="623991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Viz,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kterýmť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ji darem daří,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šestera věc v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jednéj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tváři,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víno s medem,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mléko s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stredem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[15] a smetana s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bielým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chlebem.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 ji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jednéj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dievce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vlásti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řka: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Krmiž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 každého </a:t>
            </a:r>
            <a:r>
              <a:rPr lang="cs-CZ" sz="24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zvlasti</a:t>
            </a:r>
            <a:r>
              <a:rPr lang="cs-CZ" sz="2400" b="1" u="none" strike="noStrike" kern="10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[6]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 starého</a:t>
            </a:r>
            <a:r>
              <a:rPr lang="cs-CZ" sz="2400" b="1" u="none" strike="noStrike" kern="10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[7]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jakž</a:t>
            </a:r>
            <a:r>
              <a:rPr lang="cs-CZ" sz="2400" b="1" u="none" strike="noStrike" kern="10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[8]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mladého,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[20] velikého i malého.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02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D77C01A-7EEC-D55F-8F74-3583C3BE4B77}"/>
              </a:ext>
            </a:extLst>
          </p:cNvPr>
          <p:cNvSpPr txBox="1"/>
          <p:nvPr/>
        </p:nvSpPr>
        <p:spPr>
          <a:xfrm>
            <a:off x="4105469" y="765110"/>
            <a:ext cx="3447892" cy="568565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Jenž sem zval,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tiť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nechtie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přijíti,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vyndi</a:t>
            </a:r>
            <a:r>
              <a:rPr lang="cs-CZ" sz="2000" b="1" u="none" strike="noStrike" kern="10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[9]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kaž všem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vuobec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vníti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nemocnému,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bohatému</a:t>
            </a:r>
            <a:r>
              <a:rPr lang="cs-CZ" sz="2000" b="1" u="none" strike="noStrike" kern="100" baseline="30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[10]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[25] slepému i pocestnému.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6. Nemocné, trudné na stranu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sázěj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krmieci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smetanú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biedné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medem,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slepé </a:t>
            </a:r>
            <a:r>
              <a:rPr lang="cs-CZ" sz="2000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stredem</a:t>
            </a:r>
            <a:r>
              <a:rPr lang="cs-CZ" sz="20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[30] </a:t>
            </a:r>
            <a:r>
              <a:rPr lang="cs-CZ" sz="20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daj</a:t>
            </a: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pocestným víno s chlebem.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4677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B26FCA5D-E5F5-F6DC-EBC3-8D24FDAA5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21535"/>
              </p:ext>
            </p:extLst>
          </p:nvPr>
        </p:nvGraphicFramePr>
        <p:xfrm>
          <a:off x="1679510" y="1399592"/>
          <a:ext cx="7678175" cy="4432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751">
                  <a:extLst>
                    <a:ext uri="{9D8B030D-6E8A-4147-A177-3AD203B41FA5}">
                      <a16:colId xmlns:a16="http://schemas.microsoft.com/office/drawing/2014/main" val="504059126"/>
                    </a:ext>
                  </a:extLst>
                </a:gridCol>
                <a:gridCol w="6956424">
                  <a:extLst>
                    <a:ext uri="{9D8B030D-6E8A-4147-A177-3AD203B41FA5}">
                      <a16:colId xmlns:a16="http://schemas.microsoft.com/office/drawing/2014/main" val="2298903097"/>
                    </a:ext>
                  </a:extLst>
                </a:gridCol>
              </a:tblGrid>
              <a:tr h="1418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Znamenajte všichni mistři: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 dirty="0">
                          <a:effectLst/>
                        </a:rPr>
                        <a:t> </a:t>
                      </a:r>
                      <a:r>
                        <a:rPr lang="cs-CZ" sz="2800" kern="100" dirty="0" err="1">
                          <a:effectLst/>
                        </a:rPr>
                        <a:t>Znamenajte</a:t>
                      </a:r>
                      <a:r>
                        <a:rPr lang="cs-CZ" sz="2800" kern="100" dirty="0">
                          <a:effectLst/>
                        </a:rPr>
                        <a:t>, všichni mistři</a:t>
                      </a:r>
                      <a:endParaRPr lang="cs-CZ" sz="2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048509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Jeden </a:t>
                      </a:r>
                      <a:r>
                        <a:rPr lang="cs-CZ" sz="2400" kern="100" dirty="0" err="1">
                          <a:effectLst/>
                        </a:rPr>
                        <a:t>kocovník</a:t>
                      </a:r>
                      <a:r>
                        <a:rPr lang="cs-CZ" sz="2400" kern="100" dirty="0">
                          <a:effectLst/>
                        </a:rPr>
                        <a:t> z své </a:t>
                      </a:r>
                      <a:r>
                        <a:rPr lang="cs-CZ" sz="2400" kern="100" dirty="0" err="1">
                          <a:effectLst/>
                        </a:rPr>
                        <a:t>chytři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868991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 err="1">
                          <a:effectLst/>
                        </a:rPr>
                        <a:t>sšil</a:t>
                      </a:r>
                      <a:r>
                        <a:rPr lang="cs-CZ" sz="2400" kern="100" dirty="0">
                          <a:effectLst/>
                        </a:rPr>
                        <a:t> mi kožich </a:t>
                      </a:r>
                      <a:r>
                        <a:rPr lang="cs-CZ" sz="2400" kern="100" dirty="0" err="1">
                          <a:effectLst/>
                        </a:rPr>
                        <a:t>nepřěměřě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9593200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pravý mi v čas při </a:t>
                      </a:r>
                      <a:r>
                        <a:rPr lang="cs-CZ" sz="2400" kern="100" dirty="0" err="1">
                          <a:effectLst/>
                        </a:rPr>
                        <a:t>méj</a:t>
                      </a:r>
                      <a:r>
                        <a:rPr lang="cs-CZ" sz="2400" kern="100" dirty="0">
                          <a:effectLst/>
                        </a:rPr>
                        <a:t> </a:t>
                      </a:r>
                      <a:r>
                        <a:rPr lang="cs-CZ" sz="2400" kern="100" dirty="0" err="1">
                          <a:effectLst/>
                        </a:rPr>
                        <a:t>vieře</a:t>
                      </a:r>
                      <a:r>
                        <a:rPr lang="cs-CZ" sz="2400" kern="100" dirty="0">
                          <a:effectLst/>
                        </a:rPr>
                        <a:t>.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392343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 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3252450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5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Chodila sem v něm toliko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6823605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let </a:t>
                      </a:r>
                      <a:r>
                        <a:rPr lang="cs-CZ" sz="2400" kern="100" dirty="0" err="1">
                          <a:effectLst/>
                        </a:rPr>
                        <a:t>nádcěte</a:t>
                      </a:r>
                      <a:r>
                        <a:rPr lang="cs-CZ" sz="2400" kern="100" dirty="0">
                          <a:effectLst/>
                        </a:rPr>
                        <a:t> </a:t>
                      </a:r>
                      <a:r>
                        <a:rPr lang="cs-CZ" sz="2400" kern="100" dirty="0" err="1">
                          <a:effectLst/>
                        </a:rPr>
                        <a:t>několiko</a:t>
                      </a:r>
                      <a:r>
                        <a:rPr lang="cs-CZ" sz="2400" kern="100" dirty="0">
                          <a:effectLst/>
                        </a:rPr>
                        <a:t>,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187084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však sem ho </a:t>
                      </a:r>
                      <a:r>
                        <a:rPr lang="cs-CZ" sz="2400" kern="100" dirty="0" err="1">
                          <a:effectLst/>
                        </a:rPr>
                        <a:t>nezapsovala</a:t>
                      </a:r>
                      <a:r>
                        <a:rPr lang="cs-CZ" sz="2400" kern="100" dirty="0">
                          <a:effectLst/>
                        </a:rPr>
                        <a:t>,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093799"/>
                  </a:ext>
                </a:extLst>
              </a:tr>
              <a:tr h="376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tak krásen, jakž sem jej vzala.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3297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237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793A214-BA92-14BE-B0F3-E0278A786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19205"/>
              </p:ext>
            </p:extLst>
          </p:nvPr>
        </p:nvGraphicFramePr>
        <p:xfrm>
          <a:off x="1576873" y="130629"/>
          <a:ext cx="5786270" cy="4191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6270">
                  <a:extLst>
                    <a:ext uri="{9D8B030D-6E8A-4147-A177-3AD203B41FA5}">
                      <a16:colId xmlns:a16="http://schemas.microsoft.com/office/drawing/2014/main" val="1461982579"/>
                    </a:ext>
                  </a:extLst>
                </a:gridCol>
              </a:tblGrid>
              <a:tr h="104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Z jedné </a:t>
                      </a:r>
                      <a:r>
                        <a:rPr lang="cs-CZ" sz="2400" kern="100" dirty="0" err="1">
                          <a:effectLst/>
                        </a:rPr>
                        <a:t>kóže</a:t>
                      </a:r>
                      <a:r>
                        <a:rPr lang="cs-CZ" sz="2400" kern="100" dirty="0">
                          <a:effectLst/>
                        </a:rPr>
                        <a:t> hranostaje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255809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z něho sobě </a:t>
                      </a:r>
                      <a:r>
                        <a:rPr lang="cs-CZ" sz="2400" kern="100" dirty="0" err="1">
                          <a:effectLst/>
                        </a:rPr>
                        <a:t>kožuch</a:t>
                      </a:r>
                      <a:r>
                        <a:rPr lang="cs-CZ" sz="2400" kern="100" dirty="0">
                          <a:effectLst/>
                        </a:rPr>
                        <a:t> </a:t>
                      </a:r>
                      <a:r>
                        <a:rPr lang="cs-CZ" sz="2400" kern="100" dirty="0" err="1">
                          <a:effectLst/>
                        </a:rPr>
                        <a:t>skráje</a:t>
                      </a:r>
                      <a:r>
                        <a:rPr lang="cs-CZ" sz="2400" kern="100" dirty="0">
                          <a:effectLst/>
                        </a:rPr>
                        <a:t>: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9708092"/>
                  </a:ext>
                </a:extLst>
              </a:tr>
              <a:tr h="950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mně </a:t>
                      </a:r>
                      <a:r>
                        <a:rPr lang="cs-CZ" sz="2400" kern="100" dirty="0" err="1">
                          <a:effectLst/>
                        </a:rPr>
                        <a:t>mój</a:t>
                      </a:r>
                      <a:r>
                        <a:rPr lang="cs-CZ" sz="2400" kern="100" dirty="0">
                          <a:effectLst/>
                        </a:rPr>
                        <a:t> ostal </a:t>
                      </a:r>
                      <a:r>
                        <a:rPr lang="cs-CZ" sz="2400" kern="100" dirty="0" err="1">
                          <a:effectLst/>
                        </a:rPr>
                        <a:t>cěl</a:t>
                      </a:r>
                      <a:r>
                        <a:rPr lang="cs-CZ" sz="2400" kern="100" dirty="0">
                          <a:effectLst/>
                        </a:rPr>
                        <a:t>, </a:t>
                      </a:r>
                      <a:r>
                        <a:rPr lang="cs-CZ" sz="2400" kern="100" dirty="0" err="1">
                          <a:effectLst/>
                        </a:rPr>
                        <a:t>biel</a:t>
                      </a:r>
                      <a:r>
                        <a:rPr lang="cs-CZ" sz="2400" kern="100" dirty="0">
                          <a:effectLst/>
                        </a:rPr>
                        <a:t>, krásen,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7804748"/>
                  </a:ext>
                </a:extLst>
              </a:tr>
              <a:tr h="950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400" kern="100" dirty="0">
                          <a:effectLst/>
                        </a:rPr>
                        <a:t>tak jakž sem jej vzala </a:t>
                      </a:r>
                      <a:r>
                        <a:rPr lang="cs-CZ" sz="2400" kern="100" dirty="0" err="1">
                          <a:effectLst/>
                        </a:rPr>
                        <a:t>řásen</a:t>
                      </a:r>
                      <a:r>
                        <a:rPr lang="cs-CZ" sz="2400" kern="100" dirty="0">
                          <a:effectLst/>
                        </a:rPr>
                        <a:t>.</a:t>
                      </a:r>
                      <a:endParaRPr lang="cs-CZ" sz="24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7930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730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DD122AC-EE08-D648-4A19-91CB57F59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20176"/>
              </p:ext>
            </p:extLst>
          </p:nvPr>
        </p:nvGraphicFramePr>
        <p:xfrm>
          <a:off x="1194318" y="382555"/>
          <a:ext cx="6114781" cy="6490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1013">
                  <a:extLst>
                    <a:ext uri="{9D8B030D-6E8A-4147-A177-3AD203B41FA5}">
                      <a16:colId xmlns:a16="http://schemas.microsoft.com/office/drawing/2014/main" val="1024935748"/>
                    </a:ext>
                  </a:extLst>
                </a:gridCol>
                <a:gridCol w="5013768">
                  <a:extLst>
                    <a:ext uri="{9D8B030D-6E8A-4147-A177-3AD203B41FA5}">
                      <a16:colId xmlns:a16="http://schemas.microsoft.com/office/drawing/2014/main" val="2005857207"/>
                    </a:ext>
                  </a:extLst>
                </a:gridCol>
              </a:tblGrid>
              <a:tr h="734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Učinil oba </a:t>
                      </a:r>
                      <a:r>
                        <a:rPr lang="cs-CZ" sz="2000" kern="100" dirty="0" err="1">
                          <a:effectLst/>
                        </a:rPr>
                        <a:t>črvena</a:t>
                      </a:r>
                      <a:r>
                        <a:rPr lang="cs-CZ" sz="2000" kern="100" dirty="0">
                          <a:effectLst/>
                        </a:rPr>
                        <a:t>,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3846824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jako u </a:t>
                      </a:r>
                      <a:r>
                        <a:rPr lang="cs-CZ" sz="2000" kern="100" dirty="0" err="1">
                          <a:effectLst/>
                        </a:rPr>
                        <a:t>broci</a:t>
                      </a:r>
                      <a:r>
                        <a:rPr lang="cs-CZ" sz="2000" kern="100" dirty="0">
                          <a:effectLst/>
                        </a:rPr>
                        <a:t> zbarvena.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930415056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15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 err="1">
                          <a:effectLst/>
                        </a:rPr>
                        <a:t>Svój</a:t>
                      </a:r>
                      <a:r>
                        <a:rPr lang="cs-CZ" sz="2000" kern="100" dirty="0">
                          <a:effectLst/>
                        </a:rPr>
                        <a:t> </a:t>
                      </a:r>
                      <a:r>
                        <a:rPr lang="cs-CZ" sz="2000" kern="100" dirty="0" err="1">
                          <a:effectLst/>
                        </a:rPr>
                        <a:t>kožuch</a:t>
                      </a:r>
                      <a:r>
                        <a:rPr lang="cs-CZ" sz="2000" kern="100" dirty="0">
                          <a:effectLst/>
                        </a:rPr>
                        <a:t> </a:t>
                      </a:r>
                      <a:r>
                        <a:rPr lang="cs-CZ" sz="2000" kern="100" dirty="0" err="1">
                          <a:effectLst/>
                        </a:rPr>
                        <a:t>vzvlékl</a:t>
                      </a:r>
                      <a:r>
                        <a:rPr lang="cs-CZ" sz="2000" kern="100" dirty="0">
                          <a:effectLst/>
                        </a:rPr>
                        <a:t> na lva, orla,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3903360763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na člověka i na vola.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3739918455"/>
                  </a:ext>
                </a:extLst>
              </a:tr>
              <a:tr h="217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 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4044543391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 err="1">
                          <a:effectLst/>
                        </a:rPr>
                        <a:t>Vzvlékl</a:t>
                      </a:r>
                      <a:r>
                        <a:rPr lang="cs-CZ" sz="2000" kern="100" dirty="0">
                          <a:effectLst/>
                        </a:rPr>
                        <a:t> na člověka rozením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3653646628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a na vola umořením,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617934349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na lva, když vstal z mrtvých mocně,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345792427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20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na orla tehdy, když </a:t>
                      </a:r>
                      <a:r>
                        <a:rPr lang="cs-CZ" sz="2000" kern="100" dirty="0" err="1">
                          <a:effectLst/>
                        </a:rPr>
                        <a:t>vzročně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3356588716"/>
                  </a:ext>
                </a:extLst>
              </a:tr>
              <a:tr h="217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 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689757064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 err="1">
                          <a:effectLst/>
                        </a:rPr>
                        <a:t>vstúpil</a:t>
                      </a:r>
                      <a:r>
                        <a:rPr lang="cs-CZ" sz="2000" kern="100" dirty="0">
                          <a:effectLst/>
                        </a:rPr>
                        <a:t> z </a:t>
                      </a:r>
                      <a:r>
                        <a:rPr lang="cs-CZ" sz="2000" kern="100" dirty="0" err="1">
                          <a:effectLst/>
                        </a:rPr>
                        <a:t>zřejma</a:t>
                      </a:r>
                      <a:r>
                        <a:rPr lang="cs-CZ" sz="2000" kern="100" dirty="0">
                          <a:effectLst/>
                        </a:rPr>
                        <a:t> na nebesa —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2254459480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 err="1">
                          <a:effectLst/>
                        </a:rPr>
                        <a:t>ottad</a:t>
                      </a:r>
                      <a:r>
                        <a:rPr lang="cs-CZ" sz="2000" kern="100" dirty="0">
                          <a:effectLst/>
                        </a:rPr>
                        <a:t> </a:t>
                      </a:r>
                      <a:r>
                        <a:rPr lang="cs-CZ" sz="2000" kern="100" dirty="0" err="1">
                          <a:effectLst/>
                        </a:rPr>
                        <a:t>příde</a:t>
                      </a:r>
                      <a:r>
                        <a:rPr lang="cs-CZ" sz="2000" kern="100" dirty="0">
                          <a:effectLst/>
                        </a:rPr>
                        <a:t> mečem </a:t>
                      </a:r>
                      <a:r>
                        <a:rPr lang="cs-CZ" sz="2000" kern="100" dirty="0" err="1">
                          <a:effectLst/>
                        </a:rPr>
                        <a:t>třasa</a:t>
                      </a:r>
                      <a:r>
                        <a:rPr lang="cs-CZ" sz="2000" kern="100" dirty="0">
                          <a:effectLst/>
                        </a:rPr>
                        <a:t>,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590483289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>
                          <a:effectLst/>
                        </a:rPr>
                        <a:t>v tom </a:t>
                      </a:r>
                      <a:r>
                        <a:rPr lang="cs-CZ" sz="2000" kern="100" dirty="0" err="1">
                          <a:effectLst/>
                        </a:rPr>
                        <a:t>kožišě</a:t>
                      </a:r>
                      <a:r>
                        <a:rPr lang="cs-CZ" sz="2000" kern="100" dirty="0">
                          <a:effectLst/>
                        </a:rPr>
                        <a:t> </a:t>
                      </a:r>
                      <a:r>
                        <a:rPr lang="cs-CZ" sz="2000" kern="100" dirty="0" err="1">
                          <a:effectLst/>
                        </a:rPr>
                        <a:t>sěde</a:t>
                      </a:r>
                      <a:r>
                        <a:rPr lang="cs-CZ" sz="2000" kern="100" dirty="0">
                          <a:effectLst/>
                        </a:rPr>
                        <a:t> </a:t>
                      </a:r>
                      <a:r>
                        <a:rPr lang="cs-CZ" sz="2000" kern="100" dirty="0" err="1">
                          <a:effectLst/>
                        </a:rPr>
                        <a:t>súdě</a:t>
                      </a:r>
                      <a:r>
                        <a:rPr lang="cs-CZ" sz="2000" kern="100" dirty="0">
                          <a:effectLst/>
                        </a:rPr>
                        <a:t>: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3661617663"/>
                  </a:ext>
                </a:extLst>
              </a:tr>
              <a:tr h="446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900" kern="100">
                          <a:effectLst/>
                        </a:rPr>
                        <a:t> </a:t>
                      </a:r>
                      <a:endParaRPr lang="cs-CZ" sz="10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cs-CZ" sz="2000" kern="100" dirty="0" err="1">
                          <a:effectLst/>
                        </a:rPr>
                        <a:t>přěd</a:t>
                      </a:r>
                      <a:r>
                        <a:rPr lang="cs-CZ" sz="2000" kern="100" dirty="0">
                          <a:effectLst/>
                        </a:rPr>
                        <a:t> ním stanem všichni v trudě.</a:t>
                      </a:r>
                      <a:endParaRPr lang="cs-CZ" sz="20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4982" marR="64982" marT="0" marB="0"/>
                </a:tc>
                <a:extLst>
                  <a:ext uri="{0D108BD9-81ED-4DB2-BD59-A6C34878D82A}">
                    <a16:rowId xmlns:a16="http://schemas.microsoft.com/office/drawing/2014/main" val="3173650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916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986F2FA-21AF-2ED6-B295-3AE9C4BF38F7}"/>
              </a:ext>
            </a:extLst>
          </p:cNvPr>
          <p:cNvSpPr txBox="1"/>
          <p:nvPr/>
        </p:nvSpPr>
        <p:spPr>
          <a:xfrm>
            <a:off x="2808514" y="513184"/>
            <a:ext cx="6887479" cy="675261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Otep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myrry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mněť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mój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milý,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milujeť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mě z své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všie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síly,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 já jeho,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zmilelého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proňžť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netbám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nic na jiného.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II.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Mój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milý mně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biel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červen, krásen,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jako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leteční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den jasen.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div z diva,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sem živa,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proňžť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sě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mé srdéčko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znímá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III.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Vstanúc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 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pójdu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toho dle,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poptám sobě,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proňžť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mé srdéčko mdlé,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řkúc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„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Batíčku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zmilelíčku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zev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svú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tvář,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sokolíčku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798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353FCAA-F005-BB67-02EC-4573C8FA5999}"/>
              </a:ext>
            </a:extLst>
          </p:cNvPr>
          <p:cNvSpPr txBox="1"/>
          <p:nvPr/>
        </p:nvSpPr>
        <p:spPr>
          <a:xfrm>
            <a:off x="2519265" y="718457"/>
            <a:ext cx="6859487" cy="595470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IV.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Jehožť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má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dušě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miluje,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viděli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zda kde tu je?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Milost silná, žádost pilná,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 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němužť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má mysl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nemylna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.“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V. Když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diech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právě o 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puolnoci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střět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mě jeden z jeho moci;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 neznámě vzezřev na mě,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veceť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„Přenes mě v svém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prámě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!“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VI. Tehdy já naň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vzezřěch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 nice,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domněch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sě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svého panice.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Řěch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„Kam koho?“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 on: „Toho, jehož ty hledáš přemnoho.“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828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0657D29-E152-C6EC-7288-41E2C4EB4675}"/>
              </a:ext>
            </a:extLst>
          </p:cNvPr>
          <p:cNvSpPr txBox="1"/>
          <p:nvPr/>
        </p:nvSpPr>
        <p:spPr>
          <a:xfrm>
            <a:off x="1352940" y="811763"/>
            <a:ext cx="10422293" cy="230832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Svatý Jan od Kříže,</a:t>
            </a:r>
            <a:r>
              <a:rPr lang="cs-CZ" sz="2400" dirty="0"/>
              <a:t> jedna z největších postav španělské mystiky 16. století 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Jeho básnická skladba „</a:t>
            </a:r>
            <a:r>
              <a:rPr lang="cs-CZ" sz="2400" b="1" dirty="0" err="1"/>
              <a:t>Noche</a:t>
            </a:r>
            <a:r>
              <a:rPr lang="cs-CZ" sz="2400" b="1" dirty="0"/>
              <a:t> </a:t>
            </a:r>
            <a:r>
              <a:rPr lang="cs-CZ" sz="2400" b="1" dirty="0" err="1"/>
              <a:t>oscura</a:t>
            </a:r>
            <a:r>
              <a:rPr lang="cs-CZ" sz="2400" b="1" dirty="0"/>
              <a:t> </a:t>
            </a:r>
            <a:r>
              <a:rPr lang="cs-CZ" sz="2400" b="1" dirty="0" err="1"/>
              <a:t>del</a:t>
            </a:r>
            <a:r>
              <a:rPr lang="cs-CZ" sz="2400" b="1" dirty="0"/>
              <a:t> alma</a:t>
            </a:r>
            <a:r>
              <a:rPr lang="cs-CZ" sz="2400" dirty="0"/>
              <a:t>“ – „</a:t>
            </a:r>
            <a:r>
              <a:rPr lang="cs-CZ" sz="2400" b="1" dirty="0"/>
              <a:t>Temná noc duše</a:t>
            </a:r>
            <a:r>
              <a:rPr lang="cs-CZ" sz="2400" dirty="0"/>
              <a:t>“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Tato píseň ukazuje, </a:t>
            </a:r>
            <a:r>
              <a:rPr lang="cs-CZ" sz="2400" dirty="0" err="1"/>
              <a:t>jakdlouho</a:t>
            </a:r>
            <a:r>
              <a:rPr lang="cs-CZ" sz="2400" dirty="0"/>
              <a:t> přetrvala mystická tématika a tradice mystické cesty duše k Bohu ve španělské literatuře, která na rozdíl od literatury francouzské a italské vykazuje motivická a typologická opoždění a dlouho upřednostňovala renesanční literární motivy (Ernst Robert </a:t>
            </a:r>
            <a:r>
              <a:rPr lang="cs-CZ" sz="2400" dirty="0" err="1"/>
              <a:t>Curtius</a:t>
            </a:r>
            <a:r>
              <a:rPr lang="cs-CZ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50187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B5AB5E1-74B1-AE3A-AFB2-959F502092D5}"/>
              </a:ext>
            </a:extLst>
          </p:cNvPr>
          <p:cNvSpPr txBox="1"/>
          <p:nvPr/>
        </p:nvSpPr>
        <p:spPr>
          <a:xfrm>
            <a:off x="4245429" y="2397967"/>
            <a:ext cx="4868640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cs-CZ" sz="3600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0255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546AD-96F2-D595-DCE1-B5CA79B2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duše k Bohu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E81726-83D5-4B03-D8D5-24EEA2CE911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1FA104E-514A-141E-588D-6C241B820148}"/>
              </a:ext>
            </a:extLst>
          </p:cNvPr>
          <p:cNvSpPr txBox="1"/>
          <p:nvPr/>
        </p:nvSpPr>
        <p:spPr>
          <a:xfrm>
            <a:off x="1571348" y="2574524"/>
            <a:ext cx="9176380" cy="4062651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2400" dirty="0"/>
              <a:t>Německá křesťanská mystika se počíná od 13. století.</a:t>
            </a:r>
          </a:p>
          <a:p>
            <a:r>
              <a:rPr lang="cs-CZ" sz="2400" dirty="0"/>
              <a:t>Jednotlivé osobnosti:</a:t>
            </a:r>
          </a:p>
          <a:p>
            <a:r>
              <a:rPr lang="cs-CZ" sz="2400" dirty="0" err="1"/>
              <a:t>Meister</a:t>
            </a:r>
            <a:r>
              <a:rPr lang="cs-CZ" sz="2400" dirty="0"/>
              <a:t> </a:t>
            </a:r>
            <a:r>
              <a:rPr lang="cs-CZ" sz="2400" dirty="0" err="1"/>
              <a:t>Eckhart</a:t>
            </a:r>
            <a:endParaRPr lang="cs-CZ" sz="2400" dirty="0"/>
          </a:p>
          <a:p>
            <a:r>
              <a:rPr lang="cs-CZ" sz="2400" dirty="0"/>
              <a:t>Heinrich </a:t>
            </a:r>
            <a:r>
              <a:rPr lang="cs-CZ" sz="2400" dirty="0" err="1"/>
              <a:t>Seusse</a:t>
            </a:r>
            <a:endParaRPr lang="cs-CZ" sz="2400" dirty="0"/>
          </a:p>
          <a:p>
            <a:r>
              <a:rPr lang="cs-CZ" sz="2400" dirty="0"/>
              <a:t>Johannes </a:t>
            </a:r>
            <a:r>
              <a:rPr lang="cs-CZ" sz="2400" dirty="0" err="1"/>
              <a:t>Tauler</a:t>
            </a:r>
            <a:r>
              <a:rPr lang="cs-CZ" sz="2400" dirty="0"/>
              <a:t> (Es </a:t>
            </a:r>
            <a:r>
              <a:rPr lang="cs-CZ" sz="2400" dirty="0" err="1"/>
              <a:t>kommt</a:t>
            </a:r>
            <a:r>
              <a:rPr lang="cs-CZ" sz="2400" dirty="0"/>
              <a:t>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Schiff</a:t>
            </a:r>
            <a:r>
              <a:rPr lang="cs-CZ" sz="2400" dirty="0"/>
              <a:t>)</a:t>
            </a:r>
          </a:p>
          <a:p>
            <a:r>
              <a:rPr lang="cs-CZ" sz="2400" dirty="0"/>
              <a:t>Berthold von </a:t>
            </a:r>
            <a:r>
              <a:rPr lang="cs-CZ" sz="2400" dirty="0" err="1"/>
              <a:t>Regensburg</a:t>
            </a:r>
            <a:endParaRPr lang="cs-CZ" sz="2400" dirty="0"/>
          </a:p>
          <a:p>
            <a:r>
              <a:rPr lang="cs-CZ" sz="2400" dirty="0"/>
              <a:t>David von Augsburg</a:t>
            </a:r>
          </a:p>
          <a:p>
            <a:r>
              <a:rPr lang="cs-CZ" sz="2400" dirty="0" err="1"/>
              <a:t>Mechthild</a:t>
            </a:r>
            <a:r>
              <a:rPr lang="cs-CZ" sz="2400" dirty="0"/>
              <a:t> von Magdeburg: </a:t>
            </a:r>
            <a:r>
              <a:rPr lang="cs-CZ" sz="2400" dirty="0" err="1"/>
              <a:t>Das</a:t>
            </a:r>
            <a:r>
              <a:rPr lang="cs-CZ" sz="2400" dirty="0"/>
              <a:t> </a:t>
            </a:r>
            <a:r>
              <a:rPr lang="cs-CZ" sz="2400" dirty="0" err="1"/>
              <a:t>fliessende</a:t>
            </a:r>
            <a:r>
              <a:rPr lang="cs-CZ" sz="2400" dirty="0"/>
              <a:t> </a:t>
            </a:r>
            <a:r>
              <a:rPr lang="cs-CZ" sz="2400" dirty="0" err="1"/>
              <a:t>Licht</a:t>
            </a:r>
            <a:r>
              <a:rPr lang="cs-CZ" sz="2400" dirty="0"/>
              <a:t> der </a:t>
            </a:r>
            <a:r>
              <a:rPr lang="cs-CZ" sz="2400" dirty="0" err="1"/>
              <a:t>Gottheit</a:t>
            </a:r>
            <a:endParaRPr lang="cs-CZ" sz="2400" dirty="0"/>
          </a:p>
          <a:p>
            <a:r>
              <a:rPr lang="cs-CZ" sz="2400" dirty="0"/>
              <a:t>Hildegard von </a:t>
            </a:r>
            <a:r>
              <a:rPr lang="cs-CZ" sz="2400" dirty="0" err="1"/>
              <a:t>Bingen</a:t>
            </a:r>
            <a:r>
              <a:rPr lang="cs-CZ" sz="2400" dirty="0"/>
              <a:t> </a:t>
            </a:r>
          </a:p>
          <a:p>
            <a:r>
              <a:rPr lang="cs-CZ" sz="2400" dirty="0"/>
              <a:t>a další osobnosti.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43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98D33-8A9B-DA05-1064-DE345E2B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duše k Bohu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432F3-0553-02ED-4D68-E5F7A6E084F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Johann von </a:t>
            </a:r>
            <a:r>
              <a:rPr lang="cs-CZ" dirty="0" err="1"/>
              <a:t>Neumarkt</a:t>
            </a:r>
            <a:r>
              <a:rPr lang="cs-CZ" dirty="0"/>
              <a:t> – Jan ze Středy (narozen v </a:t>
            </a:r>
            <a:r>
              <a:rPr lang="cs-CZ" dirty="0" err="1"/>
              <a:t>Neumarktu</a:t>
            </a:r>
            <a:r>
              <a:rPr lang="cs-CZ" dirty="0"/>
              <a:t> v Polsku, </a:t>
            </a:r>
            <a:r>
              <a:rPr lang="cs-CZ" dirty="0" err="1"/>
              <a:t>m.j</a:t>
            </a:r>
            <a:r>
              <a:rPr lang="cs-CZ" dirty="0"/>
              <a:t>. biskup Olomoucký, kancléř císaře Karla IV.</a:t>
            </a:r>
          </a:p>
          <a:p>
            <a:r>
              <a:rPr lang="cs-CZ" dirty="0"/>
              <a:t>Překlady z latiny do rané nové horní němčiny:</a:t>
            </a:r>
          </a:p>
          <a:p>
            <a:r>
              <a:rPr lang="cs-CZ" dirty="0"/>
              <a:t>Stimulus </a:t>
            </a:r>
            <a:r>
              <a:rPr lang="cs-CZ" dirty="0" err="1"/>
              <a:t>amoris</a:t>
            </a:r>
            <a:r>
              <a:rPr lang="cs-CZ" dirty="0"/>
              <a:t> – </a:t>
            </a:r>
            <a:r>
              <a:rPr lang="cs-CZ" dirty="0" err="1"/>
              <a:t>Stachel</a:t>
            </a:r>
            <a:r>
              <a:rPr lang="cs-CZ" dirty="0"/>
              <a:t> der </a:t>
            </a:r>
            <a:r>
              <a:rPr lang="cs-CZ" dirty="0" err="1"/>
              <a:t>Liebe</a:t>
            </a:r>
            <a:endParaRPr lang="cs-CZ" dirty="0"/>
          </a:p>
          <a:p>
            <a:r>
              <a:rPr lang="cs-CZ" dirty="0" err="1"/>
              <a:t>Soliloquia</a:t>
            </a:r>
            <a:r>
              <a:rPr lang="cs-CZ" dirty="0"/>
              <a:t> </a:t>
            </a:r>
            <a:r>
              <a:rPr lang="cs-CZ" dirty="0" err="1"/>
              <a:t>animae</a:t>
            </a:r>
            <a:r>
              <a:rPr lang="cs-CZ" dirty="0"/>
              <a:t> ad Deum – Buch der </a:t>
            </a:r>
            <a:r>
              <a:rPr lang="cs-CZ" dirty="0" err="1"/>
              <a:t>Liebkosung</a:t>
            </a:r>
            <a:endParaRPr lang="cs-CZ" dirty="0"/>
          </a:p>
          <a:p>
            <a:r>
              <a:rPr lang="cs-CZ" dirty="0" err="1"/>
              <a:t>M.j</a:t>
            </a:r>
            <a:r>
              <a:rPr lang="cs-CZ" dirty="0"/>
              <a:t>. užívá jako rétorický prostředek i rytmizaci textu, což slouží k </a:t>
            </a:r>
            <a:r>
              <a:rPr lang="cs-CZ" dirty="0" err="1"/>
              <a:t>podtřžení</a:t>
            </a:r>
            <a:r>
              <a:rPr lang="cs-CZ" dirty="0"/>
              <a:t> důležitých pasáží.</a:t>
            </a:r>
          </a:p>
          <a:p>
            <a:r>
              <a:rPr lang="cs-CZ" dirty="0"/>
              <a:t>Rytmizaci textu užívají i Jan ze Žatce – </a:t>
            </a:r>
            <a:r>
              <a:rPr lang="cs-CZ" dirty="0" err="1"/>
              <a:t>Ackermann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B</a:t>
            </a:r>
            <a:r>
              <a:rPr lang="de-DE" dirty="0"/>
              <a:t>öhmen</a:t>
            </a:r>
            <a:r>
              <a:rPr lang="cs-CZ" dirty="0"/>
              <a:t> a Jan Hus.</a:t>
            </a:r>
          </a:p>
        </p:txBody>
      </p:sp>
    </p:spTree>
    <p:extLst>
      <p:ext uri="{BB962C8B-B14F-4D97-AF65-F5344CB8AC3E}">
        <p14:creationId xmlns:p14="http://schemas.microsoft.com/office/powerpoint/2010/main" val="256479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4649A3A-0CCF-1B6C-6D32-5ABB2B2BF736}"/>
              </a:ext>
            </a:extLst>
          </p:cNvPr>
          <p:cNvSpPr txBox="1"/>
          <p:nvPr/>
        </p:nvSpPr>
        <p:spPr>
          <a:xfrm>
            <a:off x="2396971" y="1305017"/>
            <a:ext cx="9878025" cy="5365571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endParaRPr lang="cs-CZ" dirty="0"/>
          </a:p>
          <a:p>
            <a:pPr algn="l"/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Tomáš Štítný ze Štítného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(* kolem </a:t>
            </a:r>
            <a:r>
              <a:rPr lang="cs-CZ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2" tooltip="13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</a:t>
            </a:r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– † mezi </a:t>
            </a:r>
            <a:r>
              <a:rPr lang="cs-CZ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3" tooltip="140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1401</a:t>
            </a:r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4" tooltip="14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</a:t>
            </a:r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5" tooltip="Prah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Praha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byl český šlechtic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(z chudé větve </a:t>
            </a:r>
            <a:r>
              <a:rPr lang="cs-CZ" b="0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6" tooltip="Benešovic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Benešoviců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spisovatel, kazatel, překladatel a jedna z předních osobností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rané </a:t>
            </a:r>
            <a:r>
              <a:rPr lang="cs-CZ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7" tooltip="Česká reforma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české reformace</a:t>
            </a:r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 Řadí se mezi předchůdce </a:t>
            </a:r>
            <a:r>
              <a:rPr lang="cs-CZ" b="0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  <a:hlinkClick r:id="rId8" tooltip="Jan H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Jana Husa</a:t>
            </a:r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Bývá označován za zakladatele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české odborné prózy.</a:t>
            </a:r>
            <a:endParaRPr lang="cs-CZ" b="0" i="0" baseline="3000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cs-CZ" baseline="30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Štítný přeložil spis Davida Augšpurského</a:t>
            </a:r>
          </a:p>
          <a:p>
            <a:pPr algn="l"/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b="1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„De septem </a:t>
            </a:r>
            <a:r>
              <a:rPr lang="cs-CZ" sz="2800" b="1" i="0" baseline="3000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processibus</a:t>
            </a:r>
            <a:r>
              <a:rPr lang="cs-CZ" sz="2800" b="1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b="1" i="0" baseline="3000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religiosi</a:t>
            </a:r>
            <a:r>
              <a:rPr lang="cs-CZ" sz="2800" b="1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 – „O sedmi vstupních“ </a:t>
            </a:r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velmi kultivovaným jazykem.</a:t>
            </a:r>
          </a:p>
          <a:p>
            <a:pPr algn="l"/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Rozeznává sedm stupňů lásky k Bohu a sjednocení s Bohem, vedoucí k dokonalosti:</a:t>
            </a:r>
          </a:p>
          <a:p>
            <a:pPr marL="342900" indent="-342900" algn="l">
              <a:buAutoNum type="arabicPeriod"/>
            </a:pPr>
            <a:r>
              <a:rPr lang="cs-CZ" sz="2800" baseline="30000" dirty="0" err="1">
                <a:solidFill>
                  <a:srgbClr val="202122"/>
                </a:solidFill>
                <a:latin typeface="Arial" panose="020B0604020202020204" pitchFamily="34" charset="0"/>
              </a:rPr>
              <a:t>Plápolivé</a:t>
            </a:r>
            <a:r>
              <a:rPr lang="cs-CZ" sz="2800" baseline="30000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cs-CZ" sz="2800" baseline="30000" dirty="0" err="1">
                <a:solidFill>
                  <a:srgbClr val="202122"/>
                </a:solidFill>
                <a:latin typeface="Arial" panose="020B0604020202020204" pitchFamily="34" charset="0"/>
              </a:rPr>
              <a:t>náboženstvie</a:t>
            </a:r>
            <a:endParaRPr lang="cs-CZ" sz="2800" baseline="30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342900" indent="-342900" algn="l">
              <a:buAutoNum type="arabicPeriod"/>
            </a:pPr>
            <a:r>
              <a:rPr lang="cs-CZ" sz="2800" b="0" i="0" baseline="3000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Úsilé</a:t>
            </a:r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v utrpení</a:t>
            </a:r>
          </a:p>
          <a:p>
            <a:pPr marL="342900" indent="-342900" algn="l">
              <a:buAutoNum type="arabicPeriod"/>
            </a:pPr>
            <a:r>
              <a:rPr lang="cs-CZ" sz="2800" b="0" i="0" baseline="3000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Duchovnie</a:t>
            </a:r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b="0" i="0" baseline="3000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utešenie</a:t>
            </a:r>
            <a:endParaRPr lang="cs-CZ" sz="2800" b="0" i="0" baseline="3000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AutoNum type="arabicPeriod"/>
            </a:pPr>
            <a:r>
              <a:rPr lang="cs-CZ" sz="2800" baseline="30000" dirty="0" err="1">
                <a:solidFill>
                  <a:srgbClr val="202122"/>
                </a:solidFill>
                <a:latin typeface="Arial" panose="020B0604020202020204" pitchFamily="34" charset="0"/>
              </a:rPr>
              <a:t>Pokušenie</a:t>
            </a:r>
            <a:endParaRPr lang="cs-CZ" sz="2800" baseline="30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342900" indent="-342900" algn="l">
              <a:buAutoNum type="arabicPeriod"/>
            </a:pPr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Proti pokušení </a:t>
            </a:r>
            <a:r>
              <a:rPr lang="cs-CZ" sz="2800" b="0" i="0" baseline="3000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lékařstvie</a:t>
            </a:r>
            <a:endParaRPr lang="cs-CZ" sz="2800" b="0" i="0" baseline="3000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AutoNum type="arabicPeriod"/>
            </a:pPr>
            <a:r>
              <a:rPr lang="cs-CZ" sz="2800" baseline="30000" dirty="0">
                <a:solidFill>
                  <a:srgbClr val="202122"/>
                </a:solidFill>
                <a:latin typeface="Arial" panose="020B0604020202020204" pitchFamily="34" charset="0"/>
              </a:rPr>
              <a:t>Skutky </a:t>
            </a:r>
            <a:r>
              <a:rPr lang="cs-CZ" sz="2800" baseline="30000" dirty="0" err="1">
                <a:solidFill>
                  <a:srgbClr val="202122"/>
                </a:solidFill>
                <a:latin typeface="Arial" panose="020B0604020202020204" pitchFamily="34" charset="0"/>
              </a:rPr>
              <a:t>šelechetnosti</a:t>
            </a:r>
            <a:endParaRPr lang="cs-CZ" sz="2800" baseline="300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342900" indent="-342900" algn="l">
              <a:buAutoNum type="arabicPeriod"/>
            </a:pPr>
            <a:r>
              <a:rPr lang="cs-CZ" sz="2800" b="0" i="0" baseline="3000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Múdrost</a:t>
            </a:r>
            <a:r>
              <a:rPr lang="cs-CZ" sz="2800" b="0" i="0" baseline="30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pravá</a:t>
            </a:r>
          </a:p>
          <a:p>
            <a:pPr algn="l"/>
            <a:endParaRPr lang="cs-CZ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cs-CZ" b="1" i="0" dirty="0">
              <a:effectLst/>
              <a:latin typeface="Linux Libertine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05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6B797F8-3793-04D0-F37B-9101B2D9120B}"/>
              </a:ext>
            </a:extLst>
          </p:cNvPr>
          <p:cNvSpPr txBox="1"/>
          <p:nvPr/>
        </p:nvSpPr>
        <p:spPr>
          <a:xfrm>
            <a:off x="1348509" y="2059708"/>
            <a:ext cx="10557164" cy="375487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Mystické uspořádání stavby hradu Karlštejn,</a:t>
            </a:r>
          </a:p>
          <a:p>
            <a:r>
              <a:rPr lang="cs-CZ" sz="2000" dirty="0"/>
              <a:t>Mystický význam stoupání vzhůru</a:t>
            </a:r>
          </a:p>
          <a:p>
            <a:r>
              <a:rPr lang="cs-CZ" sz="2000" dirty="0"/>
              <a:t>Mystický význam barev drahokamů v hlavní kapli hradu Karlštejna, barevná symbolika</a:t>
            </a:r>
          </a:p>
          <a:p>
            <a:endParaRPr lang="cs-CZ" sz="2000" dirty="0"/>
          </a:p>
          <a:p>
            <a:r>
              <a:rPr lang="cs-CZ" sz="2000" dirty="0"/>
              <a:t>„Život Krista Pána“ sepsán na popud císaře Karla IV.,</a:t>
            </a:r>
          </a:p>
          <a:p>
            <a:r>
              <a:rPr lang="cs-CZ" sz="2000" dirty="0"/>
              <a:t>„Život svaté Kateřiny“ – mystická barevná symbolika</a:t>
            </a:r>
          </a:p>
          <a:p>
            <a:r>
              <a:rPr lang="cs-CZ" sz="2000" dirty="0"/>
              <a:t>„Vita Caroli“ – latinsky psaná biografie Karla IV., mystické prvky</a:t>
            </a:r>
          </a:p>
          <a:p>
            <a:endParaRPr lang="cs-CZ" sz="2000" dirty="0"/>
          </a:p>
          <a:p>
            <a:r>
              <a:rPr lang="cs-CZ" sz="2000" dirty="0"/>
              <a:t>Arcibiskup Jan z </a:t>
            </a:r>
            <a:r>
              <a:rPr lang="cs-CZ" sz="2000" dirty="0" err="1"/>
              <a:t>Jenštějna</a:t>
            </a:r>
            <a:r>
              <a:rPr lang="cs-CZ" sz="2000" dirty="0"/>
              <a:t>, jeho latinský traktát „De </a:t>
            </a:r>
            <a:r>
              <a:rPr lang="cs-CZ" sz="2000" dirty="0" err="1"/>
              <a:t>concemptu</a:t>
            </a:r>
            <a:r>
              <a:rPr lang="cs-CZ" sz="2000" dirty="0"/>
              <a:t> </a:t>
            </a:r>
            <a:r>
              <a:rPr lang="cs-CZ" sz="2000" dirty="0" err="1"/>
              <a:t>mundi</a:t>
            </a:r>
            <a:r>
              <a:rPr lang="cs-CZ" sz="2000" dirty="0"/>
              <a:t>“ </a:t>
            </a:r>
          </a:p>
          <a:p>
            <a:r>
              <a:rPr lang="cs-CZ" sz="2000" dirty="0"/>
              <a:t>– kontemplativně laděný traktát latinsky psaný</a:t>
            </a:r>
          </a:p>
          <a:p>
            <a:r>
              <a:rPr lang="cs-CZ" sz="2000" dirty="0"/>
              <a:t>Heinrich z </a:t>
            </a:r>
            <a:r>
              <a:rPr lang="cs-CZ" sz="2000" dirty="0" err="1"/>
              <a:t>Bitterfeldu</a:t>
            </a:r>
            <a:r>
              <a:rPr lang="cs-CZ" sz="2000" dirty="0"/>
              <a:t>: „De </a:t>
            </a:r>
            <a:r>
              <a:rPr lang="cs-CZ" sz="2000" dirty="0" err="1"/>
              <a:t>contemplatione</a:t>
            </a:r>
            <a:r>
              <a:rPr lang="cs-CZ" sz="2000" dirty="0"/>
              <a:t> et de vita aktiva“ – myšlenky o cestě duše k Bohu.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5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FC1A660-0471-CAD8-9C6F-294A767FE010}"/>
              </a:ext>
            </a:extLst>
          </p:cNvPr>
          <p:cNvSpPr txBox="1"/>
          <p:nvPr/>
        </p:nvSpPr>
        <p:spPr>
          <a:xfrm>
            <a:off x="3595456" y="213064"/>
            <a:ext cx="4372079" cy="652108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Připlouvá loď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Připlouvá loď, je plná,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Až po svůj kýl i příď,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Milost Božího syna,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Se slovem Otce veze vstříc.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Loď tiše klouže vodou,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náklad drahý v ní,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Láska je plachtou bílou,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Svatý Duch v stěžňoví.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38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ADE70D6-15BB-100A-487E-3FEE15517E00}"/>
              </a:ext>
            </a:extLst>
          </p:cNvPr>
          <p:cNvSpPr txBox="1"/>
          <p:nvPr/>
        </p:nvSpPr>
        <p:spPr>
          <a:xfrm>
            <a:off x="4758431" y="532661"/>
            <a:ext cx="3257563" cy="5994333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Kotva, ta v zemi kotví,</a:t>
            </a:r>
          </a:p>
          <a:p>
            <a:pPr lvl="0">
              <a:lnSpc>
                <a:spcPct val="107000"/>
              </a:lnSpc>
            </a:pPr>
            <a:r>
              <a:rPr lang="cs-CZ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</a:t>
            </a: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Když na pevninu přirazí.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 slova tělo vzchází,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Syn je nám vyslaný.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 Betlémě narozený,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Děťátko v chlévě spí,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kvůli nám zavražděný,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chválený musí být.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Kdo obejmout chce dítě,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Dát mu své polibky,</a:t>
            </a:r>
          </a:p>
          <a:p>
            <a:pPr marL="457200">
              <a:lnSpc>
                <a:spcPct val="107000"/>
              </a:lnSpc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 předtím musí trpět,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Muka a příkoří.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28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02852D0-C9E1-5482-F871-BDB64F600F3B}"/>
              </a:ext>
            </a:extLst>
          </p:cNvPr>
          <p:cNvSpPr txBox="1"/>
          <p:nvPr/>
        </p:nvSpPr>
        <p:spPr>
          <a:xfrm>
            <a:off x="3861786" y="896645"/>
            <a:ext cx="5726529" cy="402847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pak s ním také zemřít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z mrtvých slavně vstát,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Zdědit tak život věčný,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 on, k němu se dát.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Maria, matko Boží,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Pochválena buď vždy,</a:t>
            </a:r>
          </a:p>
          <a:p>
            <a:pPr marL="457200">
              <a:lnSpc>
                <a:spcPct val="107000"/>
              </a:lnSpc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Ježíš, to je náš bratr,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dítě milosti.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4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4BE06E2-2C57-4C79-AF23-DC123EB7A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721159"/>
              </p:ext>
            </p:extLst>
          </p:nvPr>
        </p:nvGraphicFramePr>
        <p:xfrm>
          <a:off x="1931437" y="6271780"/>
          <a:ext cx="9486900" cy="660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2300">
                  <a:extLst>
                    <a:ext uri="{9D8B030D-6E8A-4147-A177-3AD203B41FA5}">
                      <a16:colId xmlns:a16="http://schemas.microsoft.com/office/drawing/2014/main" val="28345985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100782256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42152223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kern="1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843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kern="1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4101878913"/>
                  </a:ext>
                </a:extLst>
              </a:tr>
            </a:tbl>
          </a:graphicData>
        </a:graphic>
      </p:graphicFrame>
      <p:pic>
        <p:nvPicPr>
          <p:cNvPr id="1031" name="first" descr="&lt;&lt;">
            <a:extLst>
              <a:ext uri="{FF2B5EF4-FFF2-40B4-BE49-F238E27FC236}">
                <a16:creationId xmlns:a16="http://schemas.microsoft.com/office/drawing/2014/main" id="{29915317-E807-8664-C188-09AD21DA8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1438"/>
            <a:ext cx="190500" cy="14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tenBefore" descr="&lt;10">
            <a:extLst>
              <a:ext uri="{FF2B5EF4-FFF2-40B4-BE49-F238E27FC236}">
                <a16:creationId xmlns:a16="http://schemas.microsoft.com/office/drawing/2014/main" id="{7776A0C7-B681-1ABB-C9EF-1CA7ED750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1438"/>
            <a:ext cx="190500" cy="14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&lt;">
            <a:extLst>
              <a:ext uri="{FF2B5EF4-FFF2-40B4-BE49-F238E27FC236}">
                <a16:creationId xmlns:a16="http://schemas.microsoft.com/office/drawing/2014/main" id="{8687F989-BECC-C542-4F5F-7CEFA1C7D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1438"/>
            <a:ext cx="190500" cy="14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last" descr="&gt;">
            <a:extLst>
              <a:ext uri="{FF2B5EF4-FFF2-40B4-BE49-F238E27FC236}">
                <a16:creationId xmlns:a16="http://schemas.microsoft.com/office/drawing/2014/main" id="{1177E60F-22D0-B42E-74A0-92B2A3328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1438"/>
            <a:ext cx="190500" cy="14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tenAfter" descr="&gt;10">
            <a:extLst>
              <a:ext uri="{FF2B5EF4-FFF2-40B4-BE49-F238E27FC236}">
                <a16:creationId xmlns:a16="http://schemas.microsoft.com/office/drawing/2014/main" id="{5317B111-2548-81A5-D249-D413242D5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1438"/>
            <a:ext cx="190500" cy="14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&gt;&gt;">
            <a:extLst>
              <a:ext uri="{FF2B5EF4-FFF2-40B4-BE49-F238E27FC236}">
                <a16:creationId xmlns:a16="http://schemas.microsoft.com/office/drawing/2014/main" id="{187C14FD-554F-93FF-490D-A56671C9A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1438"/>
            <a:ext cx="190500" cy="14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Skrýt ediční aparát">
            <a:hlinkClick r:id="rId14" tooltip="&quot;BEZ&quot;"/>
            <a:extLst>
              <a:ext uri="{FF2B5EF4-FFF2-40B4-BE49-F238E27FC236}">
                <a16:creationId xmlns:a16="http://schemas.microsoft.com/office/drawing/2014/main" id="{C804C38A-A8B0-2CB6-1824-BF0D5EECE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974" y="4359924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87985311-62EC-55C2-3AD9-A02972E08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24" y="841717"/>
            <a:ext cx="4649927" cy="473975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Slýchal</a:t>
            </a:r>
            <a:r>
              <a:rPr kumimoji="0" lang="cs-CZ" altLang="cs-CZ" sz="24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7"/>
              </a:rPr>
              <a:t>[a]</a:t>
            </a:r>
            <a:r>
              <a:rPr kumimoji="0" lang="cs-CZ" altLang="cs-CZ" sz="24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8"/>
              </a:rPr>
              <a:t>[1]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kto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práv při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vieře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také divy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hrnčéře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jakožto</a:t>
            </a:r>
            <a:r>
              <a:rPr kumimoji="0" lang="cs-CZ" altLang="cs-CZ" sz="24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9"/>
              </a:rPr>
              <a:t>[2]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tento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múdrý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jenžto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[5] nazývá se Lepič? Věz to: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Slepil jednu</a:t>
            </a:r>
            <a:r>
              <a:rPr kumimoji="0" lang="cs-CZ" altLang="cs-CZ" sz="24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0"/>
              </a:rPr>
              <a:t>[3]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malú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látku,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 z</a:t>
            </a:r>
            <a:r>
              <a:rPr kumimoji="0" lang="cs-CZ" altLang="cs-CZ" sz="24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1"/>
              </a:rPr>
              <a:t>[b]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dosti všemu sňatku,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andělskému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rajskému,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[10] podlé</a:t>
            </a:r>
            <a:r>
              <a:rPr kumimoji="0" lang="cs-CZ" altLang="cs-CZ" sz="24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2"/>
              </a:rPr>
              <a:t>[4]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toho zde světskému</a:t>
            </a:r>
            <a:r>
              <a:rPr kumimoji="0" lang="cs-CZ" altLang="cs-CZ" sz="1400" b="1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3"/>
              </a:rPr>
              <a:t>[5]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98736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41242E"/>
      </a:dk2>
      <a:lt2>
        <a:srgbClr val="E2E8E3"/>
      </a:lt2>
      <a:accent1>
        <a:srgbClr val="CD43AB"/>
      </a:accent1>
      <a:accent2>
        <a:srgbClr val="BB315F"/>
      </a:accent2>
      <a:accent3>
        <a:srgbClr val="CD4E43"/>
      </a:accent3>
      <a:accent4>
        <a:srgbClr val="BB7631"/>
      </a:accent4>
      <a:accent5>
        <a:srgbClr val="B0A63A"/>
      </a:accent5>
      <a:accent6>
        <a:srgbClr val="85B02F"/>
      </a:accent6>
      <a:hlink>
        <a:srgbClr val="31944A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1141</Words>
  <Application>Microsoft Office PowerPoint</Application>
  <PresentationFormat>Širokoúhlá obrazovka</PresentationFormat>
  <Paragraphs>204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Aptos</vt:lpstr>
      <vt:lpstr>Arial</vt:lpstr>
      <vt:lpstr>Gill Sans MT</vt:lpstr>
      <vt:lpstr>Goudy Old Style</vt:lpstr>
      <vt:lpstr>Linux Libertine</vt:lpstr>
      <vt:lpstr>ClassicFrameVTI</vt:lpstr>
      <vt:lpstr>Sylvie Stanovská (ÚGNN FFMU Brno)</vt:lpstr>
      <vt:lpstr>Cesta duše k Bohu</vt:lpstr>
      <vt:lpstr>Cesta duše k Bohu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Sylvie Stanovská (ÚGNN FFMU Brno)</dc:title>
  <dc:creator>Sylvie Stanovská</dc:creator>
  <cp:lastModifiedBy>Sylvie Stanovská</cp:lastModifiedBy>
  <cp:revision>2</cp:revision>
  <dcterms:created xsi:type="dcterms:W3CDTF">2024-09-09T08:22:58Z</dcterms:created>
  <dcterms:modified xsi:type="dcterms:W3CDTF">2024-09-25T15:47:33Z</dcterms:modified>
</cp:coreProperties>
</file>