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434" r:id="rId3"/>
    <p:sldId id="431" r:id="rId4"/>
    <p:sldId id="433" r:id="rId5"/>
    <p:sldId id="299" r:id="rId6"/>
    <p:sldId id="435" r:id="rId7"/>
    <p:sldId id="436" r:id="rId8"/>
    <p:sldId id="437" r:id="rId9"/>
    <p:sldId id="438" r:id="rId10"/>
    <p:sldId id="265" r:id="rId11"/>
    <p:sldId id="270" r:id="rId12"/>
    <p:sldId id="421" r:id="rId13"/>
    <p:sldId id="268" r:id="rId14"/>
    <p:sldId id="439" r:id="rId15"/>
    <p:sldId id="440" r:id="rId16"/>
    <p:sldId id="264" r:id="rId17"/>
    <p:sldId id="266" r:id="rId18"/>
    <p:sldId id="267" r:id="rId19"/>
    <p:sldId id="430" r:id="rId20"/>
    <p:sldId id="441" r:id="rId21"/>
    <p:sldId id="443" r:id="rId22"/>
  </p:sldIdLst>
  <p:sldSz cx="12192000" cy="6858000"/>
  <p:notesSz cx="6858000" cy="9144000"/>
  <p:embeddedFontLst>
    <p:embeddedFont>
      <p:font typeface="Muni Bold" panose="020B0604020202020204" charset="-18"/>
      <p:regular r:id="rId24"/>
      <p:bold r:id="rId2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0000DC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5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821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5" y="659428"/>
            <a:ext cx="1726931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9F8C8789-9758-484D-AE5B-0C11AEEC3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A1250E97-1EDB-6C4B-8256-60FC879B8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79A253-8E19-4CAF-8C23-030A4C7E686A}"/>
              </a:ext>
            </a:extLst>
          </p:cNvPr>
          <p:cNvSpPr txBox="1"/>
          <p:nvPr userDrawn="1"/>
        </p:nvSpPr>
        <p:spPr>
          <a:xfrm>
            <a:off x="2559169" y="205040"/>
            <a:ext cx="70736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1300" dirty="0">
                <a:solidFill>
                  <a:schemeClr val="bg1"/>
                </a:solidFill>
                <a:latin typeface="Muni Bold" panose="00000500000000000000" pitchFamily="2" charset="-18"/>
              </a:rPr>
              <a:t>m</a:t>
            </a:r>
            <a:endParaRPr lang="cs-CZ" sz="49600" dirty="0">
              <a:solidFill>
                <a:schemeClr val="bg1"/>
              </a:solidFill>
              <a:latin typeface="Muni Bold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  <p:sldLayoutId id="2147483664" r:id="rId10"/>
    <p:sldLayoutId id="214748366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hus.phil.muni.cz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hus.phil.muni.cz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865673"/>
            <a:ext cx="10608089" cy="1309512"/>
          </a:xfrm>
        </p:spPr>
        <p:txBody>
          <a:bodyPr>
            <a:normAutofit/>
          </a:bodyPr>
          <a:lstStyle/>
          <a:p>
            <a:r>
              <a:rPr lang="en-GB" sz="3600" dirty="0"/>
              <a:t>Jak </a:t>
            </a:r>
            <a:r>
              <a:rPr lang="en-GB" sz="3600" dirty="0" err="1"/>
              <a:t>ukon</a:t>
            </a:r>
            <a:r>
              <a:rPr lang="cs-CZ" sz="3600" dirty="0"/>
              <a:t>č</a:t>
            </a:r>
            <a:r>
              <a:rPr lang="en-GB" sz="3600" dirty="0"/>
              <a:t>it </a:t>
            </a:r>
            <a:r>
              <a:rPr lang="en-GB" sz="3600" dirty="0" err="1"/>
              <a:t>studum</a:t>
            </a:r>
            <a:r>
              <a:rPr lang="cs-CZ" sz="3600" dirty="0"/>
              <a:t> na středověké univerzitě? Husovy latinské promoční řeči.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278026"/>
            <a:ext cx="8328928" cy="74187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Petra Mutlová</a:t>
            </a:r>
          </a:p>
          <a:p>
            <a:r>
              <a:rPr lang="cs-CZ" dirty="0">
                <a:solidFill>
                  <a:schemeClr val="tx1"/>
                </a:solidFill>
              </a:rPr>
              <a:t>Ústav klasických studií – </a:t>
            </a:r>
            <a:r>
              <a:rPr lang="nn-NO" dirty="0">
                <a:hlinkClick r:id="rId2"/>
              </a:rPr>
              <a:t>Magistri Iohannis Hus Opera Omnia</a:t>
            </a:r>
            <a:endParaRPr lang="cs-CZ" dirty="0"/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B49109-7820-2A4D-BC20-C8125460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1849" y="6192077"/>
            <a:ext cx="8689838" cy="589032"/>
          </a:xfrm>
        </p:spPr>
        <p:txBody>
          <a:bodyPr/>
          <a:lstStyle/>
          <a:p>
            <a:r>
              <a:rPr lang="cs-CZ" sz="1400" dirty="0"/>
              <a:t>NJII</a:t>
            </a:r>
            <a:r>
              <a:rPr lang="en-GB" sz="1400" dirty="0"/>
              <a:t>_23a Liter</a:t>
            </a:r>
            <a:r>
              <a:rPr lang="cs-CZ" sz="1400" dirty="0" err="1"/>
              <a:t>ární</a:t>
            </a:r>
            <a:r>
              <a:rPr lang="en-GB" sz="1400" dirty="0"/>
              <a:t> t</a:t>
            </a:r>
            <a:r>
              <a:rPr lang="cs-CZ" sz="1400" dirty="0"/>
              <a:t>é</a:t>
            </a:r>
            <a:r>
              <a:rPr lang="en-GB" sz="1400" dirty="0" err="1"/>
              <a:t>mata</a:t>
            </a:r>
            <a:r>
              <a:rPr lang="en-GB" sz="1400" dirty="0"/>
              <a:t> a </a:t>
            </a:r>
            <a:r>
              <a:rPr lang="en-GB" sz="1400" dirty="0" err="1"/>
              <a:t>motivy</a:t>
            </a:r>
            <a:r>
              <a:rPr lang="cs-CZ" sz="1400" dirty="0"/>
              <a:t>, </a:t>
            </a:r>
            <a:r>
              <a:rPr lang="en-GB" sz="1400" dirty="0"/>
              <a:t>4</a:t>
            </a:r>
            <a:r>
              <a:rPr lang="cs-CZ" sz="1400" dirty="0"/>
              <a:t>. 1</a:t>
            </a:r>
            <a:r>
              <a:rPr lang="en-GB" sz="1400" dirty="0"/>
              <a:t>2</a:t>
            </a:r>
            <a:r>
              <a:rPr lang="cs-CZ" sz="1400" dirty="0"/>
              <a:t>. 2024</a:t>
            </a:r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F086161-1940-7801-480F-83B2F254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7" r="19155" b="1"/>
          <a:stretch/>
        </p:blipFill>
        <p:spPr>
          <a:xfrm>
            <a:off x="838200" y="1394301"/>
            <a:ext cx="5181600" cy="4488913"/>
          </a:xfrm>
          <a:prstGeom prst="rect">
            <a:avLst/>
          </a:prstGeo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1F379E0-8D4E-24EA-4FAA-B29C86355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/>
              <a:t>Beánie</a:t>
            </a:r>
            <a:r>
              <a:rPr lang="cs-CZ" sz="2400" dirty="0"/>
              <a:t> (</a:t>
            </a:r>
            <a:r>
              <a:rPr lang="cs-CZ" sz="2400" i="1" dirty="0" err="1"/>
              <a:t>depositio</a:t>
            </a:r>
            <a:r>
              <a:rPr lang="cs-CZ" sz="2400" i="1" dirty="0"/>
              <a:t> </a:t>
            </a:r>
            <a:r>
              <a:rPr lang="cs-CZ" sz="2400" i="1" dirty="0" err="1"/>
              <a:t>agrestium</a:t>
            </a:r>
            <a:r>
              <a:rPr lang="cs-CZ" sz="2400" i="1" dirty="0"/>
              <a:t> </a:t>
            </a:r>
            <a:r>
              <a:rPr lang="cs-CZ" sz="2400" i="1" dirty="0" err="1"/>
              <a:t>morum</a:t>
            </a:r>
            <a:r>
              <a:rPr lang="cs-CZ" sz="2400" i="1" dirty="0"/>
              <a:t> / </a:t>
            </a:r>
            <a:r>
              <a:rPr lang="cs-CZ" sz="2400" i="1" dirty="0" err="1"/>
              <a:t>cornuum</a:t>
            </a:r>
            <a:r>
              <a:rPr lang="cs-CZ" sz="2400" i="1" dirty="0"/>
              <a:t> - </a:t>
            </a:r>
            <a:r>
              <a:rPr lang="cs-CZ" sz="2400" dirty="0"/>
              <a:t>odložení selských mravů / rohů)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 err="1"/>
              <a:t>B</a:t>
            </a:r>
            <a:r>
              <a:rPr lang="cs-CZ" sz="2400" dirty="0" err="1"/>
              <a:t>estia</a:t>
            </a:r>
            <a:r>
              <a:rPr lang="cs-CZ" sz="2400" dirty="0"/>
              <a:t> </a:t>
            </a:r>
            <a:r>
              <a:rPr lang="cs-CZ" sz="2400" b="1" dirty="0" err="1"/>
              <a:t>e</a:t>
            </a:r>
            <a:r>
              <a:rPr lang="cs-CZ" sz="2400" dirty="0" err="1"/>
              <a:t>qualis</a:t>
            </a:r>
            <a:r>
              <a:rPr lang="cs-CZ" sz="2400" dirty="0"/>
              <a:t> </a:t>
            </a:r>
            <a:r>
              <a:rPr lang="cs-CZ" sz="2400" b="1" dirty="0" err="1"/>
              <a:t>a</a:t>
            </a:r>
            <a:r>
              <a:rPr lang="cs-CZ" sz="2400" dirty="0" err="1"/>
              <a:t>sino</a:t>
            </a:r>
            <a:r>
              <a:rPr lang="cs-CZ" sz="2400" dirty="0"/>
              <a:t> </a:t>
            </a:r>
            <a:r>
              <a:rPr lang="cs-CZ" sz="2400" b="1" dirty="0" err="1"/>
              <a:t>n</a:t>
            </a:r>
            <a:r>
              <a:rPr lang="cs-CZ" sz="2400" dirty="0" err="1"/>
              <a:t>esciens</a:t>
            </a:r>
            <a:r>
              <a:rPr lang="cs-CZ" sz="2400" dirty="0"/>
              <a:t> </a:t>
            </a:r>
            <a:r>
              <a:rPr lang="cs-CZ" sz="2400" b="1" dirty="0" err="1"/>
              <a:t>v</a:t>
            </a:r>
            <a:r>
              <a:rPr lang="cs-CZ" sz="2400" dirty="0" err="1"/>
              <a:t>itam</a:t>
            </a:r>
            <a:r>
              <a:rPr lang="cs-CZ" sz="2400" dirty="0"/>
              <a:t> </a:t>
            </a:r>
            <a:r>
              <a:rPr lang="cs-CZ" sz="2400" b="1" dirty="0" err="1"/>
              <a:t>s</a:t>
            </a:r>
            <a:r>
              <a:rPr lang="cs-CZ" sz="2400" dirty="0" err="1"/>
              <a:t>tudiosorum</a:t>
            </a:r>
            <a:r>
              <a:rPr lang="cs-CZ" sz="2400" dirty="0"/>
              <a:t> (zvíře podobající se oslu neznalé života studentského)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Liber </a:t>
            </a:r>
            <a:r>
              <a:rPr lang="cs-CZ" sz="2400" dirty="0" err="1"/>
              <a:t>decanorum</a:t>
            </a:r>
            <a:r>
              <a:rPr lang="cs-CZ" sz="2400" dirty="0"/>
              <a:t> (I 125): „mores </a:t>
            </a:r>
            <a:r>
              <a:rPr lang="cs-CZ" sz="2400" dirty="0" err="1"/>
              <a:t>agrestes</a:t>
            </a:r>
            <a:r>
              <a:rPr lang="cs-CZ" sz="2400" dirty="0"/>
              <a:t> in </a:t>
            </a:r>
            <a:r>
              <a:rPr lang="cs-CZ" sz="2400" dirty="0" err="1"/>
              <a:t>hirco</a:t>
            </a:r>
            <a:r>
              <a:rPr lang="cs-CZ" sz="2400" dirty="0"/>
              <a:t> per </a:t>
            </a:r>
            <a:r>
              <a:rPr lang="cs-CZ" sz="2400" dirty="0" err="1"/>
              <a:t>beaniam</a:t>
            </a:r>
            <a:r>
              <a:rPr lang="cs-CZ" sz="2400" dirty="0"/>
              <a:t>, </a:t>
            </a:r>
            <a:r>
              <a:rPr lang="cs-CZ" sz="2400" dirty="0" err="1"/>
              <a:t>ut</a:t>
            </a:r>
            <a:r>
              <a:rPr lang="cs-CZ" sz="2400" dirty="0"/>
              <a:t> </a:t>
            </a:r>
            <a:r>
              <a:rPr lang="cs-CZ" sz="2400" dirty="0" err="1"/>
              <a:t>dicunt</a:t>
            </a:r>
            <a:r>
              <a:rPr lang="cs-CZ" sz="2400" dirty="0"/>
              <a:t>, </a:t>
            </a:r>
            <a:r>
              <a:rPr lang="cs-CZ" sz="2400" dirty="0" err="1"/>
              <a:t>reliquisset</a:t>
            </a:r>
            <a:r>
              <a:rPr lang="cs-CZ" sz="2400" dirty="0"/>
              <a:t>“</a:t>
            </a:r>
          </a:p>
          <a:p>
            <a:pPr marL="0" indent="0">
              <a:buNone/>
            </a:pPr>
            <a:r>
              <a:rPr lang="cs-CZ" sz="2400" dirty="0" err="1"/>
              <a:t>Manuálník</a:t>
            </a:r>
            <a:r>
              <a:rPr lang="cs-CZ" sz="2400" dirty="0"/>
              <a:t> V. Korandy (120): „</a:t>
            </a:r>
            <a:r>
              <a:rPr lang="cs-CZ" sz="2400" dirty="0" err="1"/>
              <a:t>Scripsi</a:t>
            </a:r>
            <a:r>
              <a:rPr lang="cs-CZ" sz="2400" dirty="0"/>
              <a:t> </a:t>
            </a:r>
            <a:r>
              <a:rPr lang="cs-CZ" sz="2400" dirty="0" err="1"/>
              <a:t>eciam</a:t>
            </a:r>
            <a:r>
              <a:rPr lang="cs-CZ" sz="2400" dirty="0"/>
              <a:t> non </a:t>
            </a:r>
            <a:r>
              <a:rPr lang="cs-CZ" sz="2400" dirty="0" err="1"/>
              <a:t>quidem</a:t>
            </a:r>
            <a:r>
              <a:rPr lang="cs-CZ" sz="2400" dirty="0"/>
              <a:t>, </a:t>
            </a:r>
            <a:r>
              <a:rPr lang="cs-CZ" sz="2400" dirty="0" err="1"/>
              <a:t>ut</a:t>
            </a:r>
            <a:r>
              <a:rPr lang="cs-CZ" sz="2400" dirty="0"/>
              <a:t> qui </a:t>
            </a:r>
            <a:r>
              <a:rPr lang="cs-CZ" sz="2400" dirty="0" err="1"/>
              <a:t>doctus</a:t>
            </a:r>
            <a:r>
              <a:rPr lang="cs-CZ" sz="2400" dirty="0"/>
              <a:t> </a:t>
            </a:r>
            <a:r>
              <a:rPr lang="cs-CZ" sz="2400" dirty="0" err="1"/>
              <a:t>est</a:t>
            </a:r>
            <a:r>
              <a:rPr lang="cs-CZ" sz="2400" dirty="0"/>
              <a:t>, </a:t>
            </a:r>
            <a:r>
              <a:rPr lang="cs-CZ" sz="2400" dirty="0" err="1"/>
              <a:t>doceam</a:t>
            </a:r>
            <a:r>
              <a:rPr lang="cs-CZ" sz="2400" dirty="0"/>
              <a:t>, sed </a:t>
            </a:r>
            <a:r>
              <a:rPr lang="cs-CZ" sz="2400" dirty="0" err="1"/>
              <a:t>currentem</a:t>
            </a:r>
            <a:r>
              <a:rPr lang="cs-CZ" sz="2400" dirty="0"/>
              <a:t> </a:t>
            </a:r>
            <a:r>
              <a:rPr lang="cs-CZ" sz="2400" dirty="0" err="1"/>
              <a:t>viam</a:t>
            </a:r>
            <a:r>
              <a:rPr lang="cs-CZ" sz="2400" dirty="0"/>
              <a:t> </a:t>
            </a:r>
            <a:r>
              <a:rPr lang="cs-CZ" sz="2400" dirty="0" err="1"/>
              <a:t>regiam</a:t>
            </a:r>
            <a:r>
              <a:rPr lang="cs-CZ" sz="2400" dirty="0"/>
              <a:t> ad </a:t>
            </a:r>
            <a:r>
              <a:rPr lang="cs-CZ" sz="2400" dirty="0" err="1"/>
              <a:t>beaniamque</a:t>
            </a:r>
            <a:r>
              <a:rPr lang="cs-CZ" sz="2400" dirty="0"/>
              <a:t> </a:t>
            </a:r>
            <a:r>
              <a:rPr lang="cs-CZ" sz="2400" dirty="0" err="1"/>
              <a:t>tendentem</a:t>
            </a:r>
            <a:r>
              <a:rPr lang="cs-CZ" sz="2400" dirty="0"/>
              <a:t> </a:t>
            </a:r>
            <a:r>
              <a:rPr lang="cs-CZ" sz="2400" dirty="0" err="1"/>
              <a:t>ut</a:t>
            </a:r>
            <a:r>
              <a:rPr lang="cs-CZ" sz="2400" dirty="0"/>
              <a:t> </a:t>
            </a:r>
            <a:r>
              <a:rPr lang="cs-CZ" sz="2400" dirty="0" err="1"/>
              <a:t>institutam</a:t>
            </a:r>
            <a:r>
              <a:rPr lang="cs-CZ" sz="2400" dirty="0"/>
              <a:t> </a:t>
            </a:r>
            <a:r>
              <a:rPr lang="cs-CZ" sz="2400" dirty="0" err="1"/>
              <a:t>incitandum</a:t>
            </a:r>
            <a:r>
              <a:rPr lang="cs-CZ" sz="2400" dirty="0"/>
              <a:t> </a:t>
            </a:r>
            <a:r>
              <a:rPr lang="cs-CZ" sz="2400" dirty="0" err="1"/>
              <a:t>incitemque</a:t>
            </a:r>
            <a:r>
              <a:rPr lang="cs-CZ" sz="2400" dirty="0"/>
              <a:t> </a:t>
            </a:r>
            <a:r>
              <a:rPr lang="cs-CZ" sz="2400" dirty="0" err="1"/>
              <a:t>instituendum</a:t>
            </a:r>
            <a:r>
              <a:rPr lang="cs-CZ" sz="2400" dirty="0"/>
              <a:t>.“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B49C0EC-53DA-F3A1-1C08-0F101CE95C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225092"/>
            <a:ext cx="4808044" cy="49638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cs-CZ" altLang="cs-CZ" sz="1600" dirty="0" err="1">
                <a:solidFill>
                  <a:srgbClr val="969696"/>
                </a:solidFill>
                <a:latin typeface="Arial" panose="020B0604020202020204" pitchFamily="34" charset="0"/>
              </a:rPr>
              <a:t>Das</a:t>
            </a:r>
            <a:r>
              <a:rPr lang="cs-CZ" altLang="cs-CZ" sz="1600" dirty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solidFill>
                  <a:srgbClr val="969696"/>
                </a:solidFill>
                <a:latin typeface="Arial" panose="020B0604020202020204" pitchFamily="34" charset="0"/>
              </a:rPr>
              <a:t>Gänsebuch</a:t>
            </a:r>
            <a:r>
              <a:rPr lang="cs-CZ" altLang="cs-CZ" sz="1600" dirty="0">
                <a:solidFill>
                  <a:srgbClr val="969696"/>
                </a:solidFill>
                <a:latin typeface="Arial" panose="020B0604020202020204" pitchFamily="34" charset="0"/>
              </a:rPr>
              <a:t>, Norimberk, ca. 1503-1510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cs-CZ" altLang="cs-CZ" sz="1600" dirty="0">
                <a:solidFill>
                  <a:srgbClr val="969696"/>
                </a:solidFill>
                <a:latin typeface="Arial" panose="020B0604020202020204" pitchFamily="34" charset="0"/>
              </a:rPr>
              <a:t>New York, </a:t>
            </a:r>
            <a:r>
              <a:rPr lang="cs-CZ" altLang="cs-CZ" sz="1600" dirty="0" err="1">
                <a:solidFill>
                  <a:srgbClr val="969696"/>
                </a:solidFill>
                <a:latin typeface="Arial" panose="020B0604020202020204" pitchFamily="34" charset="0"/>
              </a:rPr>
              <a:t>Pierpont</a:t>
            </a:r>
            <a:r>
              <a:rPr lang="cs-CZ" altLang="cs-CZ" sz="1600" dirty="0">
                <a:solidFill>
                  <a:srgbClr val="969696"/>
                </a:solidFill>
                <a:latin typeface="Arial" panose="020B0604020202020204" pitchFamily="34" charset="0"/>
              </a:rPr>
              <a:t> Morgan </a:t>
            </a:r>
            <a:r>
              <a:rPr lang="cs-CZ" altLang="cs-CZ" sz="1600" dirty="0" err="1">
                <a:solidFill>
                  <a:srgbClr val="969696"/>
                </a:solidFill>
                <a:latin typeface="Arial" panose="020B0604020202020204" pitchFamily="34" charset="0"/>
              </a:rPr>
              <a:t>Library</a:t>
            </a:r>
            <a:r>
              <a:rPr lang="cs-CZ" altLang="cs-CZ" sz="1600" dirty="0">
                <a:solidFill>
                  <a:srgbClr val="969696"/>
                </a:solidFill>
                <a:latin typeface="Arial" panose="020B0604020202020204" pitchFamily="34" charset="0"/>
              </a:rPr>
              <a:t> M.905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1009C02-F7D1-F6AD-63C9-4A515E45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>
            <a:normAutofit/>
          </a:bodyPr>
          <a:lstStyle/>
          <a:p>
            <a:r>
              <a:rPr lang="cs-CZ" sz="3200" dirty="0"/>
              <a:t>Pasování prváků?</a:t>
            </a:r>
          </a:p>
        </p:txBody>
      </p:sp>
    </p:spTree>
    <p:extLst>
      <p:ext uri="{BB962C8B-B14F-4D97-AF65-F5344CB8AC3E}">
        <p14:creationId xmlns:p14="http://schemas.microsoft.com/office/powerpoint/2010/main" val="288775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88678-532E-A82B-BF80-E8478B8C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Humanistické verše o beániích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C261A-35C6-6274-17DC-54BB9CD1E2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Bella </a:t>
            </a:r>
            <a:r>
              <a:rPr lang="cs-CZ" sz="1800" dirty="0" err="1"/>
              <a:t>cornuti</a:t>
            </a:r>
            <a:r>
              <a:rPr lang="cs-CZ" sz="1800" dirty="0"/>
              <a:t> </a:t>
            </a:r>
            <a:r>
              <a:rPr lang="cs-CZ" sz="1800" dirty="0" err="1"/>
              <a:t>renovamus</a:t>
            </a:r>
            <a:r>
              <a:rPr lang="cs-CZ" sz="1800" dirty="0"/>
              <a:t> </a:t>
            </a:r>
            <a:r>
              <a:rPr lang="cs-CZ" sz="1800" dirty="0" err="1"/>
              <a:t>hirci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et </a:t>
            </a:r>
            <a:r>
              <a:rPr lang="cs-CZ" sz="1800" dirty="0" err="1"/>
              <a:t>beanorum</a:t>
            </a:r>
            <a:r>
              <a:rPr lang="cs-CZ" sz="1800" dirty="0"/>
              <a:t> </a:t>
            </a:r>
            <a:r>
              <a:rPr lang="cs-CZ" sz="1800" dirty="0" err="1"/>
              <a:t>veterem</a:t>
            </a:r>
            <a:r>
              <a:rPr lang="cs-CZ" sz="1800" dirty="0"/>
              <a:t> </a:t>
            </a:r>
            <a:r>
              <a:rPr lang="cs-CZ" sz="1800" dirty="0" err="1"/>
              <a:t>palaestram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r>
              <a:rPr lang="cs-CZ" sz="1800" dirty="0" err="1"/>
              <a:t>Huc</a:t>
            </a:r>
            <a:r>
              <a:rPr lang="cs-CZ" sz="1800" dirty="0"/>
              <a:t> </a:t>
            </a:r>
            <a:r>
              <a:rPr lang="cs-CZ" sz="1800" dirty="0" err="1"/>
              <a:t>ades</a:t>
            </a:r>
            <a:r>
              <a:rPr lang="cs-CZ" sz="1800" dirty="0"/>
              <a:t>, qui vis </a:t>
            </a:r>
            <a:r>
              <a:rPr lang="cs-CZ" sz="1800" dirty="0" err="1"/>
              <a:t>pietate</a:t>
            </a:r>
            <a:r>
              <a:rPr lang="cs-CZ" sz="1800" dirty="0"/>
              <a:t> </a:t>
            </a:r>
            <a:r>
              <a:rPr lang="cs-CZ" sz="1800" dirty="0" err="1"/>
              <a:t>dignos</a:t>
            </a:r>
            <a:r>
              <a:rPr lang="cs-CZ" sz="1800" dirty="0"/>
              <a:t> </a:t>
            </a:r>
            <a:r>
              <a:rPr lang="cs-CZ" sz="1800" dirty="0" err="1"/>
              <a:t>discere</a:t>
            </a:r>
            <a:r>
              <a:rPr lang="cs-CZ" sz="1800" dirty="0"/>
              <a:t> mores!</a:t>
            </a:r>
          </a:p>
          <a:p>
            <a:pPr marL="0" indent="0">
              <a:buNone/>
            </a:pPr>
            <a:r>
              <a:rPr lang="cs-CZ" sz="1800" dirty="0"/>
              <a:t>In </a:t>
            </a:r>
            <a:r>
              <a:rPr lang="cs-CZ" sz="1800" dirty="0" err="1"/>
              <a:t>fero</a:t>
            </a:r>
            <a:r>
              <a:rPr lang="cs-CZ" sz="1800" dirty="0"/>
              <a:t> </a:t>
            </a:r>
            <a:r>
              <a:rPr lang="cs-CZ" sz="1800" dirty="0" err="1"/>
              <a:t>quis</a:t>
            </a:r>
            <a:r>
              <a:rPr lang="cs-CZ" sz="1800" dirty="0"/>
              <a:t> non </a:t>
            </a:r>
            <a:r>
              <a:rPr lang="cs-CZ" sz="1800" dirty="0" err="1"/>
              <a:t>equitavit</a:t>
            </a:r>
            <a:r>
              <a:rPr lang="cs-CZ" sz="1800" dirty="0"/>
              <a:t> </a:t>
            </a:r>
            <a:r>
              <a:rPr lang="cs-CZ" sz="1800" dirty="0" err="1"/>
              <a:t>hirco</a:t>
            </a:r>
            <a:r>
              <a:rPr lang="cs-CZ" sz="1800" dirty="0"/>
              <a:t>,</a:t>
            </a:r>
          </a:p>
          <a:p>
            <a:pPr marL="0" indent="0">
              <a:buNone/>
            </a:pPr>
            <a:r>
              <a:rPr lang="cs-CZ" sz="1800" dirty="0" err="1"/>
              <a:t>Pegaseo</a:t>
            </a:r>
            <a:r>
              <a:rPr lang="cs-CZ" sz="1800" dirty="0"/>
              <a:t> </a:t>
            </a:r>
            <a:r>
              <a:rPr lang="cs-CZ" sz="1800" dirty="0" err="1"/>
              <a:t>nunquam</a:t>
            </a:r>
            <a:r>
              <a:rPr lang="cs-CZ" sz="1800" dirty="0"/>
              <a:t> </a:t>
            </a:r>
            <a:r>
              <a:rPr lang="cs-CZ" sz="1800" dirty="0" err="1"/>
              <a:t>fruitur</a:t>
            </a:r>
            <a:r>
              <a:rPr lang="cs-CZ" sz="1800" dirty="0"/>
              <a:t> </a:t>
            </a:r>
            <a:r>
              <a:rPr lang="cs-CZ" sz="1800" dirty="0" err="1"/>
              <a:t>caballo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r>
              <a:rPr lang="cs-CZ" sz="1800" dirty="0" err="1"/>
              <a:t>Maximae</a:t>
            </a:r>
            <a:r>
              <a:rPr lang="cs-CZ" sz="1800" dirty="0"/>
              <a:t> </a:t>
            </a:r>
            <a:r>
              <a:rPr lang="cs-CZ" sz="1800" dirty="0" err="1"/>
              <a:t>parvo</a:t>
            </a:r>
            <a:r>
              <a:rPr lang="cs-CZ" sz="1800" dirty="0"/>
              <a:t> </a:t>
            </a:r>
            <a:r>
              <a:rPr lang="cs-CZ" sz="1800" dirty="0" err="1"/>
              <a:t>veniunt</a:t>
            </a:r>
            <a:r>
              <a:rPr lang="cs-CZ" sz="1800" dirty="0"/>
              <a:t> </a:t>
            </a:r>
            <a:r>
              <a:rPr lang="cs-CZ" sz="1800" dirty="0" err="1"/>
              <a:t>labore</a:t>
            </a:r>
            <a:r>
              <a:rPr lang="cs-CZ" sz="1800" dirty="0"/>
              <a:t> </a:t>
            </a:r>
            <a:r>
              <a:rPr lang="cs-CZ" sz="1800" dirty="0" err="1"/>
              <a:t>commoditates</a:t>
            </a:r>
            <a:r>
              <a:rPr lang="cs-CZ" sz="1800" dirty="0"/>
              <a:t>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7B451F-28D2-EC95-BBA3-26474283C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06121"/>
            <a:ext cx="5181600" cy="2652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Obnovujeme boje rohatého kozla</a:t>
            </a:r>
          </a:p>
          <a:p>
            <a:pPr marL="0" indent="0">
              <a:buNone/>
            </a:pPr>
            <a:r>
              <a:rPr lang="cs-CZ" sz="1800" dirty="0"/>
              <a:t>a staré hřiště beánů.</a:t>
            </a:r>
          </a:p>
          <a:p>
            <a:pPr marL="0" indent="0">
              <a:buNone/>
            </a:pPr>
            <a:r>
              <a:rPr lang="cs-CZ" sz="1800" dirty="0"/>
              <a:t>Pojď sem, kdo se chceš naučit ctihodným mravům!</a:t>
            </a:r>
          </a:p>
          <a:p>
            <a:pPr marL="0" indent="0">
              <a:buNone/>
            </a:pPr>
            <a:r>
              <a:rPr lang="cs-CZ" sz="1800" dirty="0"/>
              <a:t>Kdo nejezdil na divokém kozlu,</a:t>
            </a:r>
          </a:p>
          <a:p>
            <a:pPr marL="0" indent="0">
              <a:buNone/>
            </a:pPr>
            <a:r>
              <a:rPr lang="cs-CZ" sz="1800" dirty="0"/>
              <a:t>nikdy nebude mít prospěch z koně </a:t>
            </a:r>
            <a:r>
              <a:rPr lang="cs-CZ" sz="1800" dirty="0" err="1"/>
              <a:t>Pégasa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r>
              <a:rPr lang="cs-CZ" sz="1800" dirty="0"/>
              <a:t>Za malou práci se dostaví největší výhody.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86BF7A-3505-CAA6-2A76-595B539E8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" t="57296" r="20377" b="27179"/>
          <a:stretch/>
        </p:blipFill>
        <p:spPr>
          <a:xfrm>
            <a:off x="2561081" y="3991845"/>
            <a:ext cx="6460743" cy="1767379"/>
          </a:xfrm>
          <a:prstGeom prst="rect">
            <a:avLst/>
          </a:prstGeom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1B9FBF3A-A923-BF60-65BB-B7B91D879960}"/>
              </a:ext>
            </a:extLst>
          </p:cNvPr>
          <p:cNvSpPr txBox="1">
            <a:spLocks/>
          </p:cNvSpPr>
          <p:nvPr/>
        </p:nvSpPr>
        <p:spPr>
          <a:xfrm>
            <a:off x="2970437" y="5759224"/>
            <a:ext cx="5181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Muni Bold" panose="00000500000000000000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cs-CZ" altLang="cs-CZ" sz="1200" dirty="0" err="1">
                <a:solidFill>
                  <a:srgbClr val="969696"/>
                </a:solidFill>
                <a:latin typeface="Arial" panose="020B0604020202020204" pitchFamily="34" charset="0"/>
              </a:rPr>
              <a:t>Manuálník</a:t>
            </a:r>
            <a:r>
              <a:rPr lang="cs-CZ" altLang="cs-CZ" sz="1200" dirty="0">
                <a:solidFill>
                  <a:srgbClr val="969696"/>
                </a:solidFill>
                <a:latin typeface="Arial" panose="020B0604020202020204" pitchFamily="34" charset="0"/>
              </a:rPr>
              <a:t> Václava Korandy (Praha, NK, XVII F 2, </a:t>
            </a:r>
            <a:r>
              <a:rPr lang="cs-CZ" altLang="cs-CZ" sz="1200" dirty="0" err="1">
                <a:solidFill>
                  <a:srgbClr val="969696"/>
                </a:solidFill>
                <a:latin typeface="Arial" panose="020B0604020202020204" pitchFamily="34" charset="0"/>
              </a:rPr>
              <a:t>fol</a:t>
            </a:r>
            <a:r>
              <a:rPr lang="cs-CZ" altLang="cs-CZ" sz="1200" dirty="0">
                <a:solidFill>
                  <a:srgbClr val="969696"/>
                </a:solidFill>
                <a:latin typeface="Arial" panose="020B0604020202020204" pitchFamily="34" charset="0"/>
              </a:rPr>
              <a:t>. 98r)</a:t>
            </a:r>
          </a:p>
        </p:txBody>
      </p:sp>
    </p:spTree>
    <p:extLst>
      <p:ext uri="{BB962C8B-B14F-4D97-AF65-F5344CB8AC3E}">
        <p14:creationId xmlns:p14="http://schemas.microsoft.com/office/powerpoint/2010/main" val="2542250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1855FEC-CCCA-9CFF-2C63-A1147EB66B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Hus</a:t>
            </a:r>
            <a:r>
              <a:rPr lang="cs-CZ" altLang="cs-CZ" dirty="0"/>
              <a:t>ovy</a:t>
            </a:r>
            <a:r>
              <a:rPr lang="en-US" altLang="cs-CZ" dirty="0"/>
              <a:t> </a:t>
            </a:r>
            <a:r>
              <a:rPr lang="cs-CZ" altLang="cs-CZ" dirty="0"/>
              <a:t>rekomendační promluvy</a:t>
            </a:r>
          </a:p>
        </p:txBody>
      </p:sp>
      <p:sp>
        <p:nvSpPr>
          <p:cNvPr id="17411" name="Zástupný obsah 2">
            <a:extLst>
              <a:ext uri="{FF2B5EF4-FFF2-40B4-BE49-F238E27FC236}">
                <a16:creationId xmlns:a16="http://schemas.microsoft.com/office/drawing/2014/main" id="{8EEF5C99-4558-D516-EFD0-C49C356FF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dirty="0"/>
              <a:t>1398 </a:t>
            </a:r>
            <a:r>
              <a:rPr lang="cs-CZ" altLang="cs-CZ" sz="2000" dirty="0"/>
              <a:t>ustanoven jako </a:t>
            </a:r>
            <a:r>
              <a:rPr lang="en-US" altLang="cs-CZ" sz="2000" i="1" dirty="0"/>
              <a:t>examinator</a:t>
            </a:r>
            <a:r>
              <a:rPr lang="en-US" altLang="cs-CZ" sz="2000" dirty="0"/>
              <a:t> </a:t>
            </a:r>
            <a:r>
              <a:rPr lang="cs-CZ" altLang="cs-CZ" sz="2000" dirty="0"/>
              <a:t>na pražské univerzitě</a:t>
            </a:r>
            <a:endParaRPr lang="en-US" altLang="cs-CZ" sz="2000" dirty="0"/>
          </a:p>
          <a:p>
            <a:r>
              <a:rPr lang="en-US" altLang="cs-CZ" sz="2000" dirty="0"/>
              <a:t>12 </a:t>
            </a:r>
            <a:r>
              <a:rPr lang="cs-CZ" altLang="cs-CZ" sz="2000" dirty="0"/>
              <a:t>projevů</a:t>
            </a:r>
            <a:r>
              <a:rPr lang="en-US" altLang="cs-CZ" sz="2000" dirty="0"/>
              <a:t> (1398–1410)</a:t>
            </a:r>
          </a:p>
          <a:p>
            <a:pPr lvl="1"/>
            <a:r>
              <a:rPr lang="cs-CZ" altLang="cs-CZ" sz="2000" dirty="0"/>
              <a:t>bakalářské </a:t>
            </a:r>
            <a:r>
              <a:rPr lang="en-US" altLang="cs-CZ" sz="2000" dirty="0" err="1"/>
              <a:t>determina</a:t>
            </a:r>
            <a:r>
              <a:rPr lang="cs-CZ" altLang="cs-CZ" sz="2000" dirty="0" err="1"/>
              <a:t>ce</a:t>
            </a:r>
            <a:r>
              <a:rPr lang="en-US" altLang="cs-CZ" sz="2000" dirty="0"/>
              <a:t>: </a:t>
            </a:r>
            <a:r>
              <a:rPr lang="en-US" altLang="cs-CZ" sz="2000" i="1" dirty="0" err="1"/>
              <a:t>Studuit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agere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quod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iustum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est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Discens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factus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est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sciens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Fulget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virtute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modestus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Veniat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cuculus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Quere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bonos</a:t>
            </a:r>
            <a:r>
              <a:rPr lang="en-US" altLang="cs-CZ" sz="2000" i="1" dirty="0"/>
              <a:t> mores; </a:t>
            </a:r>
            <a:r>
              <a:rPr lang="en-US" altLang="cs-CZ" sz="2000" i="1" dirty="0" err="1"/>
              <a:t>Filius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esto</a:t>
            </a:r>
            <a:r>
              <a:rPr lang="en-US" altLang="cs-CZ" sz="2000" i="1" dirty="0"/>
              <a:t> bonus; </a:t>
            </a:r>
            <a:r>
              <a:rPr lang="en-US" altLang="cs-CZ" sz="2000" i="1" dirty="0" err="1"/>
              <a:t>Recte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vivas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Quere</a:t>
            </a:r>
            <a:r>
              <a:rPr lang="en-US" altLang="cs-CZ" sz="2000" i="1" dirty="0"/>
              <a:t> quid sit </a:t>
            </a:r>
            <a:r>
              <a:rPr lang="en-US" altLang="cs-CZ" sz="2000" i="1" dirty="0" err="1"/>
              <a:t>virtus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Instrue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preceptis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animum</a:t>
            </a:r>
            <a:r>
              <a:rPr lang="en-US" altLang="cs-CZ" sz="2000" i="1" dirty="0"/>
              <a:t>; Da </a:t>
            </a:r>
            <a:r>
              <a:rPr lang="en-US" altLang="cs-CZ" sz="2000" i="1" dirty="0" err="1"/>
              <a:t>adverbia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Forcia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adversis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opponite</a:t>
            </a:r>
            <a:r>
              <a:rPr lang="en-US" altLang="cs-CZ" sz="2000" i="1" dirty="0"/>
              <a:t> pectora </a:t>
            </a:r>
            <a:r>
              <a:rPr lang="en-US" altLang="cs-CZ" sz="2000" i="1" dirty="0" err="1"/>
              <a:t>verbis</a:t>
            </a:r>
            <a:endParaRPr lang="en-US" altLang="cs-CZ" sz="2000" i="1" dirty="0"/>
          </a:p>
          <a:p>
            <a:pPr lvl="1"/>
            <a:r>
              <a:rPr lang="cs-CZ" altLang="cs-CZ" sz="2000" dirty="0"/>
              <a:t>magisterské </a:t>
            </a:r>
            <a:r>
              <a:rPr lang="en-US" altLang="cs-CZ" sz="2000" dirty="0" err="1"/>
              <a:t>incep</a:t>
            </a:r>
            <a:r>
              <a:rPr lang="cs-CZ" altLang="cs-CZ" sz="2000" dirty="0" err="1"/>
              <a:t>ce</a:t>
            </a:r>
            <a:r>
              <a:rPr lang="en-US" altLang="cs-CZ" sz="2000" dirty="0"/>
              <a:t>: </a:t>
            </a:r>
            <a:r>
              <a:rPr lang="en-US" altLang="cs-CZ" sz="2000" i="1" dirty="0" err="1"/>
              <a:t>Proice</a:t>
            </a:r>
            <a:r>
              <a:rPr lang="en-US" altLang="cs-CZ" sz="2000" i="1" dirty="0"/>
              <a:t> omnia </a:t>
            </a:r>
            <a:r>
              <a:rPr lang="en-US" altLang="cs-CZ" sz="2000" i="1" dirty="0" err="1"/>
              <a:t>ista</a:t>
            </a:r>
            <a:r>
              <a:rPr lang="en-US" altLang="cs-CZ" sz="2000" i="1" dirty="0"/>
              <a:t>; </a:t>
            </a:r>
            <a:r>
              <a:rPr lang="en-US" altLang="cs-CZ" sz="2000" i="1" dirty="0" err="1"/>
              <a:t>Principatus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virum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ostendit</a:t>
            </a:r>
            <a:endParaRPr lang="en-US" altLang="cs-CZ" sz="2000" i="1" dirty="0"/>
          </a:p>
          <a:p>
            <a:pPr lvl="1"/>
            <a:r>
              <a:rPr lang="en-US" altLang="cs-CZ" sz="2000" i="1" dirty="0"/>
              <a:t>Si </a:t>
            </a:r>
            <a:r>
              <a:rPr lang="en-US" altLang="cs-CZ" sz="2000" i="1" dirty="0" err="1"/>
              <a:t>vultis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nichil</a:t>
            </a:r>
            <a:r>
              <a:rPr lang="en-US" altLang="cs-CZ" sz="2000" i="1" dirty="0"/>
              <a:t> </a:t>
            </a:r>
            <a:r>
              <a:rPr lang="en-US" altLang="cs-CZ" sz="2000" i="1" dirty="0" err="1"/>
              <a:t>timere</a:t>
            </a:r>
            <a:endParaRPr lang="cs-CZ" altLang="cs-CZ" sz="2000" i="1" dirty="0"/>
          </a:p>
          <a:p>
            <a:pPr lvl="1"/>
            <a:endParaRPr lang="en-US" altLang="cs-CZ" sz="2000" i="1" dirty="0"/>
          </a:p>
          <a:p>
            <a:r>
              <a:rPr lang="cs-CZ" altLang="cs-CZ" sz="2000" dirty="0"/>
              <a:t>dochování</a:t>
            </a:r>
            <a:r>
              <a:rPr lang="en-US" altLang="cs-CZ" sz="2000" dirty="0"/>
              <a:t> </a:t>
            </a:r>
            <a:r>
              <a:rPr lang="cs-CZ" altLang="cs-CZ" sz="2000" dirty="0"/>
              <a:t>v</a:t>
            </a:r>
            <a:r>
              <a:rPr lang="en-US" altLang="cs-CZ" sz="2000" dirty="0"/>
              <a:t> </a:t>
            </a:r>
            <a:r>
              <a:rPr lang="cs-CZ" altLang="cs-CZ" sz="2000" dirty="0"/>
              <a:t>8 středověkých rukopisech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1B05BE-BF48-7CA3-51D6-169129CB56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99875" y="6226426"/>
            <a:ext cx="3859951" cy="252000"/>
          </a:xfrm>
        </p:spPr>
        <p:txBody>
          <a:bodyPr/>
          <a:lstStyle/>
          <a:p>
            <a:pPr algn="r"/>
            <a:r>
              <a:rPr lang="en-GB" altLang="cs-CZ" sz="1600" dirty="0" err="1">
                <a:solidFill>
                  <a:srgbClr val="44546A"/>
                </a:solidFill>
                <a:latin typeface="Times New Roman" panose="02020603050405020304" pitchFamily="18" charset="0"/>
              </a:rPr>
              <a:t>Pra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ha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N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K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X C 3, frontispiece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5329D1-511C-0864-1FDC-8FA2FE5B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r>
              <a:rPr lang="cs-CZ" sz="2400" dirty="0"/>
              <a:t>údajné osobní zmínky a narážky</a:t>
            </a:r>
            <a:endParaRPr lang="en-US" sz="2400" dirty="0"/>
          </a:p>
          <a:p>
            <a:r>
              <a:rPr lang="cs-CZ" sz="2400" dirty="0"/>
              <a:t>m</a:t>
            </a:r>
            <a:r>
              <a:rPr lang="en-US" sz="2400" dirty="0"/>
              <a:t>anu</a:t>
            </a:r>
            <a:r>
              <a:rPr lang="cs-CZ" sz="2400" dirty="0" err="1"/>
              <a:t>ály</a:t>
            </a:r>
            <a:r>
              <a:rPr lang="cs-CZ" sz="2400" dirty="0"/>
              <a:t> pro řečníky?</a:t>
            </a:r>
            <a:endParaRPr lang="en-US" sz="2400" dirty="0"/>
          </a:p>
          <a:p>
            <a:r>
              <a:rPr lang="cs-CZ" sz="2400" dirty="0"/>
              <a:t>rejstříky</a:t>
            </a:r>
            <a:endParaRPr lang="en-US" sz="2400" dirty="0"/>
          </a:p>
          <a:p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AD63DC-45BA-886B-1B37-1D95089B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90" y="1367623"/>
            <a:ext cx="3549916" cy="529159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A7AB6D9C-686B-8352-1F50-4E3980FA6C2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704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/>
              <a:t>Hus</a:t>
            </a:r>
            <a:r>
              <a:rPr lang="cs-CZ" altLang="cs-CZ"/>
              <a:t>ovy</a:t>
            </a:r>
            <a:r>
              <a:rPr lang="en-US" altLang="cs-CZ"/>
              <a:t> </a:t>
            </a:r>
            <a:r>
              <a:rPr lang="cs-CZ" altLang="cs-CZ"/>
              <a:t>rekomendační promluvy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5114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1D169-1FF7-8E81-7B5D-528F6FCF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 err="1"/>
              <a:t>Fulget</a:t>
            </a:r>
            <a:r>
              <a:rPr lang="cs-CZ" sz="3200" dirty="0"/>
              <a:t> </a:t>
            </a:r>
            <a:r>
              <a:rPr lang="cs-CZ" sz="3200" dirty="0" err="1"/>
              <a:t>virtute</a:t>
            </a:r>
            <a:r>
              <a:rPr lang="cs-CZ" sz="3200" dirty="0"/>
              <a:t> </a:t>
            </a:r>
            <a:r>
              <a:rPr lang="cs-CZ" sz="3200" dirty="0" err="1"/>
              <a:t>modestus</a:t>
            </a:r>
            <a:r>
              <a:rPr lang="cs-CZ" sz="3200" dirty="0"/>
              <a:t> (Václav ze Sušice, 22. 1. 1400)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585200-25EB-CCCA-E55B-E1375917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2800" dirty="0"/>
              <a:t>“</a:t>
            </a:r>
            <a:r>
              <a:rPr lang="en-US" altLang="cs-CZ" sz="2800" dirty="0" err="1"/>
              <a:t>Reverendi</a:t>
            </a:r>
            <a:r>
              <a:rPr lang="en-US" altLang="cs-CZ" sz="2800" dirty="0"/>
              <a:t> </a:t>
            </a:r>
            <a:r>
              <a:rPr lang="en-US" altLang="cs-CZ" sz="2800" dirty="0" err="1"/>
              <a:t>magistri</a:t>
            </a:r>
            <a:r>
              <a:rPr lang="en-US" altLang="cs-CZ" sz="2800" dirty="0"/>
              <a:t> et domini! </a:t>
            </a:r>
            <a:r>
              <a:rPr lang="en-US" altLang="cs-CZ" sz="2800" dirty="0" err="1"/>
              <a:t>Sicut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vestra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plenius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novit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sapiencia</a:t>
            </a:r>
            <a:r>
              <a:rPr lang="en-US" altLang="cs-CZ" sz="2800" dirty="0"/>
              <a:t> ac </a:t>
            </a:r>
            <a:r>
              <a:rPr lang="en-US" altLang="cs-CZ" sz="2800" dirty="0" err="1"/>
              <a:t>reverencia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quod</a:t>
            </a:r>
            <a:r>
              <a:rPr lang="en-US" altLang="cs-CZ" sz="2800" dirty="0"/>
              <a:t> qui decora corporis </a:t>
            </a:r>
            <a:r>
              <a:rPr lang="en-US" altLang="cs-CZ" sz="2800" dirty="0" err="1"/>
              <a:t>est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adornatus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venustate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quique</a:t>
            </a:r>
            <a:r>
              <a:rPr lang="en-US" altLang="cs-CZ" sz="2800" dirty="0"/>
              <a:t> bona </a:t>
            </a:r>
            <a:r>
              <a:rPr lang="en-US" altLang="cs-CZ" sz="2800" dirty="0" err="1"/>
              <a:t>dotatus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est</a:t>
            </a:r>
            <a:r>
              <a:rPr lang="en-US" altLang="cs-CZ" sz="2800" dirty="0"/>
              <a:t> animi </a:t>
            </a:r>
            <a:r>
              <a:rPr lang="en-US" altLang="cs-CZ" sz="2800" dirty="0" err="1"/>
              <a:t>honestate</a:t>
            </a:r>
            <a:r>
              <a:rPr lang="en-US" altLang="cs-CZ" sz="2800" dirty="0"/>
              <a:t>, qui </a:t>
            </a:r>
            <a:r>
              <a:rPr lang="en-US" altLang="cs-CZ" sz="2800" dirty="0" err="1"/>
              <a:t>morum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amplectitur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copiositatem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ille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fulget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virtute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modestus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qualis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est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presens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determinans</a:t>
            </a:r>
            <a:r>
              <a:rPr lang="en-US" altLang="cs-CZ" sz="2800" dirty="0"/>
              <a:t> … </a:t>
            </a:r>
            <a:r>
              <a:rPr lang="en-US" altLang="cs-CZ" sz="2800" dirty="0" err="1"/>
              <a:t>Cuncti</a:t>
            </a:r>
            <a:r>
              <a:rPr lang="en-US" altLang="cs-CZ" sz="2800" dirty="0"/>
              <a:t> ergo </a:t>
            </a:r>
            <a:r>
              <a:rPr lang="en-US" altLang="cs-CZ" sz="2800" dirty="0" err="1"/>
              <a:t>hunc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diligenter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aspicite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qualem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habeat</a:t>
            </a:r>
            <a:r>
              <a:rPr lang="en-US" altLang="cs-CZ" sz="2800" dirty="0"/>
              <a:t> corporis </a:t>
            </a:r>
            <a:r>
              <a:rPr lang="en-US" altLang="cs-CZ" sz="2800" dirty="0" err="1"/>
              <a:t>disposicionem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qualique</a:t>
            </a:r>
            <a:r>
              <a:rPr lang="en-US" altLang="cs-CZ" sz="2800" dirty="0"/>
              <a:t> forma </a:t>
            </a:r>
            <a:r>
              <a:rPr lang="en-US" altLang="cs-CZ" sz="2800" dirty="0" err="1"/>
              <a:t>venustatis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induitur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certo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discutite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iudicio</a:t>
            </a:r>
            <a:r>
              <a:rPr lang="en-US" altLang="cs-CZ" sz="2800" dirty="0"/>
              <a:t>. Ecce, </a:t>
            </a:r>
            <a:r>
              <a:rPr lang="en-US" altLang="cs-CZ" sz="2800" dirty="0" err="1"/>
              <a:t>quam</a:t>
            </a:r>
            <a:r>
              <a:rPr lang="en-US" altLang="cs-CZ" sz="2800" dirty="0"/>
              <a:t> mediocris </a:t>
            </a:r>
            <a:r>
              <a:rPr lang="en-US" altLang="cs-CZ" sz="2800" dirty="0" err="1"/>
              <a:t>magnitudinis</a:t>
            </a:r>
            <a:r>
              <a:rPr lang="en-US" altLang="cs-CZ" sz="2800" dirty="0"/>
              <a:t> natura </a:t>
            </a:r>
            <a:r>
              <a:rPr lang="en-US" altLang="cs-CZ" sz="2800" dirty="0" err="1"/>
              <a:t>sibi</a:t>
            </a:r>
            <a:r>
              <a:rPr lang="en-US" altLang="cs-CZ" sz="2800" dirty="0"/>
              <a:t> corpus </a:t>
            </a:r>
            <a:r>
              <a:rPr lang="en-US" altLang="cs-CZ" sz="2800" dirty="0" err="1"/>
              <a:t>exhibuit</a:t>
            </a:r>
            <a:r>
              <a:rPr lang="en-US" altLang="cs-CZ" sz="2800" dirty="0"/>
              <a:t>, ne forte </a:t>
            </a:r>
            <a:r>
              <a:rPr lang="en-US" altLang="cs-CZ" sz="2800" dirty="0" err="1"/>
              <a:t>brevitas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nimia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stantem</a:t>
            </a:r>
            <a:r>
              <a:rPr lang="en-US" altLang="cs-CZ" sz="2800" dirty="0"/>
              <a:t> ipsum </a:t>
            </a:r>
            <a:r>
              <a:rPr lang="en-US" altLang="cs-CZ" sz="2800" dirty="0" err="1"/>
              <a:t>sedere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faciat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iuxta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illud</a:t>
            </a:r>
            <a:r>
              <a:rPr lang="en-US" altLang="cs-CZ" sz="2800" dirty="0"/>
              <a:t> </a:t>
            </a:r>
            <a:r>
              <a:rPr lang="en-US" altLang="cs-CZ" sz="2800" dirty="0" err="1"/>
              <a:t>Ovidii</a:t>
            </a:r>
            <a:r>
              <a:rPr lang="en-US" altLang="cs-CZ" sz="2800" dirty="0"/>
              <a:t> De amore…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2800" dirty="0" err="1"/>
              <a:t>Cernite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eciam</a:t>
            </a:r>
            <a:r>
              <a:rPr lang="en-US" altLang="cs-CZ" sz="2800" dirty="0"/>
              <a:t> caput </a:t>
            </a:r>
            <a:r>
              <a:rPr lang="en-US" altLang="cs-CZ" sz="2800" dirty="0" err="1"/>
              <a:t>ipsius</a:t>
            </a:r>
            <a:r>
              <a:rPr lang="en-US" altLang="cs-CZ" sz="2800" dirty="0"/>
              <a:t> rotundum! </a:t>
            </a:r>
            <a:r>
              <a:rPr lang="en-US" altLang="cs-CZ" sz="2800" dirty="0" err="1"/>
              <a:t>Sicut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nobilissimam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figuram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obtinet</a:t>
            </a:r>
            <a:r>
              <a:rPr lang="en-US" altLang="cs-CZ" sz="2800" dirty="0"/>
              <a:t>, sic </a:t>
            </a:r>
            <a:r>
              <a:rPr lang="en-US" altLang="cs-CZ" sz="2800" dirty="0" err="1"/>
              <a:t>nobilissimis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virtutum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scienciarum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thesauris</a:t>
            </a:r>
            <a:r>
              <a:rPr lang="en-US" altLang="cs-CZ" sz="2800" dirty="0"/>
              <a:t> se fore </a:t>
            </a:r>
            <a:r>
              <a:rPr lang="en-US" altLang="cs-CZ" sz="2800" dirty="0" err="1"/>
              <a:t>inpletum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demonstrat</a:t>
            </a:r>
            <a:r>
              <a:rPr lang="en-US" altLang="cs-CZ" sz="2800" dirty="0"/>
              <a:t>. Nam </a:t>
            </a:r>
            <a:r>
              <a:rPr lang="en-US" altLang="cs-CZ" sz="2800" dirty="0" err="1"/>
              <a:t>sicud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figura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sperica</a:t>
            </a:r>
            <a:r>
              <a:rPr lang="en-US" altLang="cs-CZ" sz="2800" dirty="0"/>
              <a:t> omnium </a:t>
            </a:r>
            <a:r>
              <a:rPr lang="en-US" altLang="cs-CZ" sz="2800" dirty="0" err="1"/>
              <a:t>figurarum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est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figura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capacissima</a:t>
            </a:r>
            <a:r>
              <a:rPr lang="en-US" altLang="cs-CZ" sz="2800" dirty="0"/>
              <a:t>, sic </a:t>
            </a:r>
            <a:r>
              <a:rPr lang="en-US" altLang="cs-CZ" sz="2800" dirty="0" err="1"/>
              <a:t>ipsius</a:t>
            </a:r>
            <a:r>
              <a:rPr lang="en-US" altLang="cs-CZ" sz="2800" dirty="0"/>
              <a:t> caput rotundum omnium </a:t>
            </a:r>
            <a:r>
              <a:rPr lang="en-US" altLang="cs-CZ" sz="2800" dirty="0" err="1"/>
              <a:t>scienciarum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capacissimum</a:t>
            </a:r>
            <a:r>
              <a:rPr lang="en-US" altLang="cs-CZ" sz="2800" dirty="0"/>
              <a:t>.”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513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DBD51-5CF7-082E-855A-E89D700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/>
              <a:t>Proice</a:t>
            </a:r>
            <a:r>
              <a:rPr lang="cs-CZ" sz="3200" dirty="0"/>
              <a:t> omnia </a:t>
            </a:r>
            <a:r>
              <a:rPr lang="cs-CZ" sz="3200" dirty="0" err="1"/>
              <a:t>ista</a:t>
            </a:r>
            <a:r>
              <a:rPr lang="cs-CZ" sz="3200" dirty="0"/>
              <a:t> (1400, neznámý kandidát)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E853A-38E6-5894-81CC-E9CBE942F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2800" dirty="0"/>
              <a:t>“</a:t>
            </a:r>
            <a:r>
              <a:rPr lang="en-US" altLang="cs-CZ" sz="2800" dirty="0" err="1"/>
              <a:t>Respice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hunc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quem</a:t>
            </a:r>
            <a:r>
              <a:rPr lang="en-US" altLang="cs-CZ" sz="2800" dirty="0"/>
              <a:t> primo </a:t>
            </a:r>
            <a:r>
              <a:rPr lang="en-US" altLang="cs-CZ" sz="2800" dirty="0" err="1"/>
              <a:t>cernis</a:t>
            </a:r>
            <a:r>
              <a:rPr lang="en-US" altLang="cs-CZ" sz="2800" dirty="0"/>
              <a:t>. </a:t>
            </a:r>
            <a:r>
              <a:rPr lang="en-US" altLang="cs-CZ" sz="2800" dirty="0" err="1"/>
              <a:t>Numquid</a:t>
            </a:r>
            <a:r>
              <a:rPr lang="en-US" altLang="cs-CZ" sz="2800" dirty="0"/>
              <a:t> natura </a:t>
            </a:r>
            <a:r>
              <a:rPr lang="en-US" altLang="cs-CZ" sz="2800" dirty="0" err="1"/>
              <a:t>dormivit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dum</a:t>
            </a:r>
            <a:r>
              <a:rPr lang="en-US" altLang="cs-CZ" sz="2800" dirty="0"/>
              <a:t> ipsum in </a:t>
            </a:r>
            <a:r>
              <a:rPr lang="en-US" altLang="cs-CZ" sz="2800" dirty="0" err="1"/>
              <a:t>esse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produxit</a:t>
            </a:r>
            <a:r>
              <a:rPr lang="en-US" altLang="cs-CZ" sz="2800" dirty="0"/>
              <a:t>? </a:t>
            </a:r>
            <a:r>
              <a:rPr lang="en-US" altLang="cs-CZ" sz="2800" dirty="0" err="1"/>
              <a:t>Certe</a:t>
            </a:r>
            <a:r>
              <a:rPr lang="en-US" altLang="cs-CZ" sz="2800" dirty="0"/>
              <a:t> non, sed secundum </a:t>
            </a:r>
            <a:r>
              <a:rPr lang="en-US" altLang="cs-CZ" sz="2800" dirty="0" err="1"/>
              <a:t>debitam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proporcionem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vigilantissime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produxit</a:t>
            </a:r>
            <a:r>
              <a:rPr lang="en-US" altLang="cs-CZ" sz="2800" dirty="0"/>
              <a:t> et </a:t>
            </a:r>
            <a:r>
              <a:rPr lang="en-US" altLang="cs-CZ" sz="2800" dirty="0" err="1"/>
              <a:t>disposuit</a:t>
            </a:r>
            <a:r>
              <a:rPr lang="en-US" altLang="cs-CZ" sz="2800" dirty="0"/>
              <a:t>. Nam stature </a:t>
            </a:r>
            <a:r>
              <a:rPr lang="en-US" altLang="cs-CZ" sz="2800" dirty="0" err="1"/>
              <a:t>medius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ut</a:t>
            </a:r>
            <a:r>
              <a:rPr lang="en-US" altLang="cs-CZ" sz="2800" dirty="0"/>
              <a:t> in medio </a:t>
            </a:r>
            <a:r>
              <a:rPr lang="en-US" altLang="cs-CZ" sz="2800" dirty="0" err="1"/>
              <a:t>virtuosus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consisteret</a:t>
            </a:r>
            <a:r>
              <a:rPr lang="en-US" altLang="cs-CZ" sz="2800" dirty="0"/>
              <a:t>; </a:t>
            </a:r>
            <a:r>
              <a:rPr lang="en-US" altLang="cs-CZ" sz="2800" dirty="0" err="1"/>
              <a:t>capite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rotundus</a:t>
            </a:r>
            <a:r>
              <a:rPr lang="en-US" altLang="cs-CZ" sz="2800" dirty="0"/>
              <a:t>, quo </a:t>
            </a:r>
            <a:r>
              <a:rPr lang="en-US" altLang="cs-CZ" sz="2800" dirty="0" err="1"/>
              <a:t>capacissimus</a:t>
            </a:r>
            <a:r>
              <a:rPr lang="en-US" altLang="cs-CZ" sz="2800" dirty="0"/>
              <a:t> omnium </a:t>
            </a:r>
            <a:r>
              <a:rPr lang="en-US" altLang="cs-CZ" sz="2800" dirty="0" err="1"/>
              <a:t>virtutum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existeret</a:t>
            </a:r>
            <a:r>
              <a:rPr lang="en-US" altLang="cs-CZ" sz="2800" dirty="0"/>
              <a:t>; </a:t>
            </a:r>
            <a:r>
              <a:rPr lang="en-US" altLang="cs-CZ" sz="2800" dirty="0" err="1"/>
              <a:t>fronte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mediocriter</a:t>
            </a:r>
            <a:r>
              <a:rPr lang="en-US" altLang="cs-CZ" sz="2800" dirty="0"/>
              <a:t> </a:t>
            </a:r>
            <a:r>
              <a:rPr lang="en-US" altLang="cs-CZ" sz="2800" dirty="0" err="1"/>
              <a:t>lata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ut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eum</a:t>
            </a:r>
            <a:r>
              <a:rPr lang="en-US" altLang="cs-CZ" sz="2800" dirty="0"/>
              <a:t> natura </a:t>
            </a:r>
            <a:r>
              <a:rPr lang="en-US" altLang="cs-CZ" sz="2800" dirty="0" err="1"/>
              <a:t>ingeniosum</a:t>
            </a:r>
            <a:r>
              <a:rPr lang="en-US" altLang="cs-CZ" sz="2800" dirty="0"/>
              <a:t> teste </a:t>
            </a:r>
            <a:r>
              <a:rPr lang="en-US" altLang="cs-CZ" sz="2800" dirty="0" err="1"/>
              <a:t>Philosopho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ostenderet</a:t>
            </a:r>
            <a:r>
              <a:rPr lang="en-US" altLang="cs-CZ" sz="2800" dirty="0"/>
              <a:t>; oculi </a:t>
            </a:r>
            <a:r>
              <a:rPr lang="en-US" altLang="cs-CZ" sz="2800" dirty="0" err="1"/>
              <a:t>clari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ut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archana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conspiceret</a:t>
            </a:r>
            <a:r>
              <a:rPr lang="en-US" altLang="cs-CZ" sz="2800" dirty="0"/>
              <a:t> … </a:t>
            </a:r>
            <a:r>
              <a:rPr lang="en-US" altLang="cs-CZ" sz="2800" dirty="0" err="1"/>
              <a:t>os</a:t>
            </a:r>
            <a:r>
              <a:rPr lang="en-US" altLang="cs-CZ" sz="2800" dirty="0"/>
              <a:t> rotundum, </a:t>
            </a:r>
            <a:r>
              <a:rPr lang="en-US" altLang="cs-CZ" sz="2800" dirty="0" err="1"/>
              <a:t>rubicundum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facundiam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ipsius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eloquentissimam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demonstrat</a:t>
            </a:r>
            <a:r>
              <a:rPr lang="en-US" altLang="cs-CZ" sz="2800" dirty="0"/>
              <a:t>. Et quid, </a:t>
            </a:r>
            <a:r>
              <a:rPr lang="en-US" altLang="cs-CZ" sz="2800" dirty="0" err="1"/>
              <a:t>si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descendam</a:t>
            </a:r>
            <a:r>
              <a:rPr lang="en-US" altLang="cs-CZ" sz="2800" dirty="0"/>
              <a:t> per </a:t>
            </a:r>
            <a:r>
              <a:rPr lang="en-US" altLang="cs-CZ" sz="2800" dirty="0" err="1"/>
              <a:t>singula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eius</a:t>
            </a:r>
            <a:r>
              <a:rPr lang="en-US" altLang="cs-CZ" sz="2800" dirty="0"/>
              <a:t> membra? De </a:t>
            </a:r>
            <a:r>
              <a:rPr lang="en-US" altLang="cs-CZ" sz="2800" dirty="0" err="1"/>
              <a:t>Ulixe</a:t>
            </a:r>
            <a:r>
              <a:rPr lang="en-US" altLang="cs-CZ" sz="2800" dirty="0"/>
              <a:t> dicit </a:t>
            </a:r>
            <a:r>
              <a:rPr lang="en-US" altLang="cs-CZ" sz="2800" dirty="0" err="1"/>
              <a:t>Ovidius</a:t>
            </a:r>
            <a:r>
              <a:rPr lang="en-US" altLang="cs-CZ" sz="2800" dirty="0"/>
              <a:t> De amore: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2800" dirty="0"/>
              <a:t>	‘Non </a:t>
            </a:r>
            <a:r>
              <a:rPr lang="en-US" altLang="cs-CZ" sz="2800" dirty="0" err="1"/>
              <a:t>formosus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erat</a:t>
            </a:r>
            <a:r>
              <a:rPr lang="en-US" altLang="cs-CZ" sz="2800" dirty="0"/>
              <a:t>, sed </a:t>
            </a:r>
            <a:r>
              <a:rPr lang="en-US" altLang="cs-CZ" sz="2800" dirty="0" err="1"/>
              <a:t>erat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facundus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Ulixes</a:t>
            </a:r>
            <a:r>
              <a:rPr lang="en-US" altLang="cs-CZ" sz="2800" dirty="0"/>
              <a:t>.’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2800" dirty="0"/>
              <a:t>Sed de ipso nobis </a:t>
            </a:r>
            <a:r>
              <a:rPr lang="en-US" altLang="cs-CZ" sz="2800" dirty="0" err="1"/>
              <a:t>testantibus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licite</a:t>
            </a:r>
            <a:r>
              <a:rPr lang="en-US" altLang="cs-CZ" sz="2800" dirty="0"/>
              <a:t> posset </a:t>
            </a:r>
            <a:r>
              <a:rPr lang="en-US" altLang="cs-CZ" sz="2800" dirty="0" err="1"/>
              <a:t>dici</a:t>
            </a:r>
            <a:r>
              <a:rPr lang="en-US" altLang="cs-CZ" sz="2800" dirty="0"/>
              <a:t>: Formosus </a:t>
            </a:r>
            <a:r>
              <a:rPr lang="en-US" altLang="cs-CZ" sz="2800" dirty="0" err="1"/>
              <a:t>erat</a:t>
            </a:r>
            <a:r>
              <a:rPr lang="en-US" altLang="cs-CZ" sz="2800" dirty="0"/>
              <a:t> et </a:t>
            </a:r>
            <a:r>
              <a:rPr lang="en-US" altLang="cs-CZ" sz="2800" dirty="0" err="1"/>
              <a:t>facundus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erat</a:t>
            </a:r>
            <a:r>
              <a:rPr lang="en-US" altLang="cs-CZ" sz="2800" dirty="0"/>
              <a:t> hic ipse. Sed quid? Ex </a:t>
            </a:r>
            <a:r>
              <a:rPr lang="en-US" altLang="cs-CZ" sz="2800" dirty="0" err="1"/>
              <a:t>hiis</a:t>
            </a:r>
            <a:r>
              <a:rPr lang="en-US" altLang="cs-CZ" sz="2800" dirty="0"/>
              <a:t>, domine inceptor, non </a:t>
            </a:r>
            <a:r>
              <a:rPr lang="en-US" altLang="cs-CZ" sz="2800" dirty="0" err="1"/>
              <a:t>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extollas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quia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pulcra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disposicio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est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humilitatis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conpositiva</a:t>
            </a:r>
            <a:r>
              <a:rPr lang="en-US" altLang="cs-CZ" sz="2800" dirty="0"/>
              <a:t>.”</a:t>
            </a:r>
            <a:endParaRPr lang="cs-CZ" alt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953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07CC3-7585-6C61-89E8-DD9709CF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/>
              <a:t>Veniat</a:t>
            </a:r>
            <a:r>
              <a:rPr lang="cs-CZ" sz="3200" dirty="0"/>
              <a:t> </a:t>
            </a:r>
            <a:r>
              <a:rPr lang="cs-CZ" sz="3200" dirty="0" err="1"/>
              <a:t>cuculus</a:t>
            </a:r>
            <a:r>
              <a:rPr lang="cs-CZ" sz="3200" dirty="0"/>
              <a:t> (Martin </a:t>
            </a:r>
            <a:r>
              <a:rPr lang="cs-CZ" sz="3200" dirty="0" err="1"/>
              <a:t>Kunšův</a:t>
            </a:r>
            <a:r>
              <a:rPr lang="cs-CZ" sz="3200" dirty="0"/>
              <a:t> z Prahy, 15. 7. 1400)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D534A3-5D78-E356-F410-1587FC6652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cs-CZ" sz="1600" dirty="0" err="1"/>
              <a:t>Kukulus</a:t>
            </a:r>
            <a:r>
              <a:rPr lang="en-US" altLang="cs-CZ" sz="1600" dirty="0"/>
              <a:t> autem, </a:t>
            </a:r>
            <a:r>
              <a:rPr lang="en-US" altLang="cs-CZ" sz="1600" dirty="0" err="1"/>
              <a:t>ut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patet</a:t>
            </a:r>
            <a:r>
              <a:rPr lang="en-US" altLang="cs-CZ" sz="1600" dirty="0"/>
              <a:t> in </a:t>
            </a:r>
            <a:r>
              <a:rPr lang="en-US" altLang="cs-CZ" sz="1600" dirty="0" err="1"/>
              <a:t>libro</a:t>
            </a:r>
            <a:r>
              <a:rPr lang="en-US" altLang="cs-CZ" sz="1600" dirty="0"/>
              <a:t> De </a:t>
            </a:r>
            <a:r>
              <a:rPr lang="en-US" altLang="cs-CZ" sz="1600" dirty="0" err="1"/>
              <a:t>kukulo</a:t>
            </a:r>
            <a:r>
              <a:rPr lang="en-US" altLang="cs-CZ" sz="1600" dirty="0"/>
              <a:t>, primo </a:t>
            </a:r>
            <a:r>
              <a:rPr lang="en-US" altLang="cs-CZ" sz="1600" dirty="0" err="1"/>
              <a:t>libenter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dormit</a:t>
            </a:r>
            <a:r>
              <a:rPr lang="en-US" altLang="cs-CZ" sz="1600" dirty="0"/>
              <a:t> et </a:t>
            </a:r>
            <a:r>
              <a:rPr lang="en-US" altLang="cs-CZ" sz="1600" dirty="0" err="1"/>
              <a:t>est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piger</a:t>
            </a:r>
            <a:r>
              <a:rPr lang="en-US" altLang="cs-CZ" sz="1600" dirty="0"/>
              <a:t>. </a:t>
            </a:r>
            <a:r>
              <a:rPr lang="en-US" altLang="cs-CZ" sz="1600" dirty="0" err="1"/>
              <a:t>Unde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Yemps</a:t>
            </a:r>
            <a:r>
              <a:rPr lang="en-US" altLang="cs-CZ" sz="1600" dirty="0"/>
              <a:t> </a:t>
            </a:r>
            <a:r>
              <a:rPr lang="en-US" altLang="cs-CZ" sz="1600" dirty="0" err="1"/>
              <a:t>contendens</a:t>
            </a:r>
            <a:r>
              <a:rPr lang="en-US" altLang="cs-CZ" sz="1600" dirty="0"/>
              <a:t> cum Vere dixit: “Non </a:t>
            </a:r>
            <a:r>
              <a:rPr lang="en-US" altLang="cs-CZ" sz="1600" dirty="0" err="1"/>
              <a:t>veniat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kukulus</a:t>
            </a:r>
            <a:r>
              <a:rPr lang="en-US" altLang="cs-CZ" sz="1600" dirty="0"/>
              <a:t>, sed </a:t>
            </a:r>
            <a:r>
              <a:rPr lang="en-US" altLang="cs-CZ" sz="1600" dirty="0" err="1"/>
              <a:t>nigris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dormiat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antris</a:t>
            </a:r>
            <a:r>
              <a:rPr lang="en-US" altLang="cs-CZ" sz="1600" dirty="0"/>
              <a:t>.” Hic </a:t>
            </a:r>
            <a:r>
              <a:rPr lang="en-US" altLang="cs-CZ" sz="1600" dirty="0" err="1"/>
              <a:t>kukulus</a:t>
            </a:r>
            <a:r>
              <a:rPr lang="en-US" altLang="cs-CZ" sz="1600" dirty="0"/>
              <a:t> </a:t>
            </a:r>
            <a:r>
              <a:rPr lang="en-US" altLang="cs-CZ" sz="1600" dirty="0" err="1"/>
              <a:t>est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noster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determinans</a:t>
            </a:r>
            <a:r>
              <a:rPr lang="en-US" altLang="cs-CZ" sz="1600" dirty="0"/>
              <a:t>, de quo dicit </a:t>
            </a:r>
            <a:r>
              <a:rPr lang="en-US" altLang="cs-CZ" sz="1600" dirty="0" err="1"/>
              <a:t>Gamfredus</a:t>
            </a:r>
            <a:r>
              <a:rPr lang="en-US" altLang="cs-CZ" sz="1600" dirty="0"/>
              <a:t> in </a:t>
            </a:r>
            <a:r>
              <a:rPr lang="en-US" altLang="cs-CZ" sz="1600" dirty="0" err="1"/>
              <a:t>sua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Poetria</a:t>
            </a:r>
            <a:r>
              <a:rPr lang="en-US" altLang="cs-CZ" sz="1600" dirty="0"/>
              <a:t>: “</a:t>
            </a:r>
            <a:r>
              <a:rPr lang="en-US" altLang="cs-CZ" sz="1600" dirty="0" err="1"/>
              <a:t>Scisne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moram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pigri</a:t>
            </a:r>
            <a:r>
              <a:rPr lang="en-US" altLang="cs-CZ" sz="1600" dirty="0"/>
              <a:t>?”, scilicet </a:t>
            </a:r>
            <a:r>
              <a:rPr lang="en-US" altLang="cs-CZ" sz="1600" dirty="0" err="1"/>
              <a:t>kukuli</a:t>
            </a:r>
            <a:r>
              <a:rPr lang="en-US" altLang="cs-CZ" sz="1600" dirty="0"/>
              <a:t> Martini. “Si mane </a:t>
            </a:r>
            <a:r>
              <a:rPr lang="en-US" altLang="cs-CZ" sz="1600" dirty="0" err="1"/>
              <a:t>citetur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obaudit</a:t>
            </a:r>
            <a:r>
              <a:rPr lang="en-US" altLang="cs-CZ" sz="1600" dirty="0"/>
              <a:t>. Si </a:t>
            </a:r>
            <a:r>
              <a:rPr lang="en-US" altLang="cs-CZ" sz="1600" dirty="0" err="1"/>
              <a:t>citetur</a:t>
            </a:r>
            <a:r>
              <a:rPr lang="en-US" altLang="cs-CZ" sz="1600" dirty="0"/>
              <a:t> </a:t>
            </a:r>
            <a:r>
              <a:rPr lang="en-US" altLang="cs-CZ" sz="1600" dirty="0" err="1"/>
              <a:t>aduc</a:t>
            </a:r>
            <a:r>
              <a:rPr lang="en-US" altLang="cs-CZ" sz="1600" dirty="0"/>
              <a:t> </a:t>
            </a:r>
            <a:r>
              <a:rPr lang="en-US" altLang="cs-CZ" sz="1600" dirty="0" err="1"/>
              <a:t>iterata</a:t>
            </a:r>
            <a:r>
              <a:rPr lang="en-US" altLang="cs-CZ" sz="1600" dirty="0"/>
              <a:t> voce </a:t>
            </a:r>
            <a:r>
              <a:rPr lang="en-US" altLang="cs-CZ" sz="1600" dirty="0" err="1"/>
              <a:t>sonora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nare</a:t>
            </a:r>
            <a:r>
              <a:rPr lang="en-US" altLang="cs-CZ" sz="1600" dirty="0"/>
              <a:t> vigil </a:t>
            </a:r>
            <a:r>
              <a:rPr lang="en-US" altLang="cs-CZ" sz="1600" dirty="0" err="1"/>
              <a:t>stertit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tandemque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timore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coactus</a:t>
            </a:r>
            <a:r>
              <a:rPr lang="en-US" altLang="cs-CZ" sz="1600" dirty="0"/>
              <a:t>, ore </a:t>
            </a:r>
            <a:r>
              <a:rPr lang="en-US" altLang="cs-CZ" sz="1600" dirty="0" err="1"/>
              <a:t>tamen</a:t>
            </a:r>
            <a:r>
              <a:rPr lang="en-US" altLang="cs-CZ" sz="1600" dirty="0"/>
              <a:t> lento </a:t>
            </a:r>
            <a:r>
              <a:rPr lang="en-US" altLang="cs-CZ" sz="1600" dirty="0" err="1"/>
              <a:t>lingwam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movet</a:t>
            </a:r>
            <a:r>
              <a:rPr lang="en-US" altLang="cs-CZ" sz="1600" dirty="0"/>
              <a:t> et – Michi quid vis? – </a:t>
            </a:r>
            <a:r>
              <a:rPr lang="en-US" altLang="cs-CZ" sz="1600" dirty="0" err="1"/>
              <a:t>inquit</a:t>
            </a:r>
            <a:r>
              <a:rPr lang="en-US" altLang="cs-CZ" sz="1600" dirty="0"/>
              <a:t>.” Ad </a:t>
            </a:r>
            <a:r>
              <a:rPr lang="en-US" altLang="cs-CZ" sz="1600" dirty="0" err="1"/>
              <a:t>quem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dixi</a:t>
            </a:r>
            <a:r>
              <a:rPr lang="en-US" altLang="cs-CZ" sz="1600" dirty="0"/>
              <a:t>: “Surge, </a:t>
            </a:r>
            <a:r>
              <a:rPr lang="en-US" altLang="cs-CZ" sz="1600" dirty="0" err="1"/>
              <a:t>veni</a:t>
            </a:r>
            <a:r>
              <a:rPr lang="en-US" altLang="cs-CZ" sz="1600" dirty="0"/>
              <a:t>.” </a:t>
            </a:r>
            <a:r>
              <a:rPr lang="en-US" altLang="cs-CZ" sz="1600" dirty="0" err="1"/>
              <a:t>Respondit</a:t>
            </a:r>
            <a:r>
              <a:rPr lang="en-US" altLang="cs-CZ" sz="1600" dirty="0"/>
              <a:t>: “</a:t>
            </a:r>
            <a:r>
              <a:rPr lang="en-US" altLang="cs-CZ" sz="1600" dirty="0" err="1"/>
              <a:t>Nox</a:t>
            </a:r>
            <a:r>
              <a:rPr lang="en-US" altLang="cs-CZ" sz="1600" dirty="0"/>
              <a:t> </a:t>
            </a:r>
            <a:r>
              <a:rPr lang="en-US" altLang="cs-CZ" sz="1600" dirty="0" err="1"/>
              <a:t>est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permitte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quiescam</a:t>
            </a:r>
            <a:r>
              <a:rPr lang="en-US" altLang="cs-CZ" sz="1600" dirty="0"/>
              <a:t>!” “</a:t>
            </a:r>
            <a:r>
              <a:rPr lang="en-US" altLang="cs-CZ" sz="1600" dirty="0" err="1"/>
              <a:t>Ymo</a:t>
            </a:r>
            <a:r>
              <a:rPr lang="en-US" altLang="cs-CZ" sz="1600" dirty="0"/>
              <a:t> dies est. Surge. </a:t>
            </a:r>
            <a:r>
              <a:rPr lang="en-US" altLang="cs-CZ" sz="1600" dirty="0" err="1"/>
              <a:t>Veni</a:t>
            </a:r>
            <a:r>
              <a:rPr lang="en-US" altLang="cs-CZ" sz="1600" dirty="0"/>
              <a:t>.” </a:t>
            </a:r>
            <a:r>
              <a:rPr lang="en-US" altLang="cs-CZ" sz="1600" dirty="0" err="1"/>
              <a:t>Respondit</a:t>
            </a:r>
            <a:r>
              <a:rPr lang="en-US" altLang="cs-CZ" sz="1600" dirty="0"/>
              <a:t>: “Deus meus! </a:t>
            </a:r>
            <a:r>
              <a:rPr lang="en-US" altLang="cs-CZ" sz="1600" dirty="0" err="1"/>
              <a:t>En</a:t>
            </a:r>
            <a:r>
              <a:rPr lang="en-US" altLang="cs-CZ" sz="1600" dirty="0"/>
              <a:t>, ego </a:t>
            </a:r>
            <a:r>
              <a:rPr lang="en-US" altLang="cs-CZ" sz="1600" dirty="0" err="1"/>
              <a:t>surgo</a:t>
            </a:r>
            <a:r>
              <a:rPr lang="en-US" altLang="cs-CZ" sz="1600" dirty="0"/>
              <a:t>. Vade, </a:t>
            </a:r>
            <a:r>
              <a:rPr lang="en-US" altLang="cs-CZ" sz="1600" dirty="0" err="1"/>
              <a:t>sequar</a:t>
            </a:r>
            <a:r>
              <a:rPr lang="en-US" altLang="cs-CZ" sz="1600" dirty="0"/>
              <a:t>.” </a:t>
            </a:r>
            <a:r>
              <a:rPr lang="en-US" altLang="cs-CZ" sz="1600" dirty="0" err="1"/>
              <a:t>Nec</a:t>
            </a:r>
            <a:r>
              <a:rPr lang="en-US" altLang="cs-CZ" sz="1600" dirty="0"/>
              <a:t> me sequitur. Sic me </a:t>
            </a:r>
            <a:r>
              <a:rPr lang="en-US" altLang="cs-CZ" sz="1600" dirty="0" err="1"/>
              <a:t>decipit</a:t>
            </a:r>
            <a:r>
              <a:rPr lang="en-US" altLang="cs-CZ" sz="1600" dirty="0"/>
              <a:t>.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Dixi</a:t>
            </a:r>
            <a:r>
              <a:rPr lang="cs-CZ" altLang="cs-CZ" sz="1600" dirty="0"/>
              <a:t>: „Et tu non </a:t>
            </a:r>
            <a:r>
              <a:rPr lang="cs-CZ" altLang="cs-CZ" sz="1600" dirty="0" err="1"/>
              <a:t>venies</a:t>
            </a:r>
            <a:r>
              <a:rPr lang="cs-CZ" altLang="cs-CZ" sz="1600" dirty="0"/>
              <a:t>?“ </a:t>
            </a:r>
            <a:r>
              <a:rPr lang="cs-CZ" altLang="cs-CZ" sz="1600" dirty="0" err="1"/>
              <a:t>Ait</a:t>
            </a:r>
            <a:r>
              <a:rPr lang="cs-CZ" altLang="cs-CZ" sz="1600" dirty="0"/>
              <a:t>: „</a:t>
            </a:r>
            <a:r>
              <a:rPr lang="cs-CZ" altLang="cs-CZ" sz="1600" dirty="0" err="1"/>
              <a:t>Dudum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venissem</a:t>
            </a:r>
            <a:r>
              <a:rPr lang="cs-CZ" altLang="cs-CZ" sz="1600" dirty="0"/>
              <a:t>, sed </a:t>
            </a:r>
            <a:r>
              <a:rPr lang="cs-CZ" altLang="cs-CZ" sz="1600" dirty="0" err="1"/>
              <a:t>michi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vestes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quero</a:t>
            </a:r>
            <a:r>
              <a:rPr lang="cs-CZ" altLang="cs-CZ" sz="1600" dirty="0"/>
              <a:t>, sed non </a:t>
            </a:r>
            <a:r>
              <a:rPr lang="cs-CZ" altLang="cs-CZ" sz="1600" dirty="0" err="1"/>
              <a:t>invenio</a:t>
            </a:r>
            <a:r>
              <a:rPr lang="cs-CZ" altLang="cs-CZ" sz="1600" dirty="0"/>
              <a:t>.“ </a:t>
            </a:r>
            <a:r>
              <a:rPr lang="cs-CZ" altLang="cs-CZ" sz="1600" dirty="0" err="1"/>
              <a:t>Nihil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est</a:t>
            </a:r>
            <a:r>
              <a:rPr lang="cs-CZ" altLang="cs-CZ" sz="1600" dirty="0"/>
              <a:t>. „Te, </a:t>
            </a:r>
            <a:r>
              <a:rPr lang="cs-CZ" altLang="cs-CZ" sz="1600" dirty="0" err="1"/>
              <a:t>Birea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novi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Surge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cito</a:t>
            </a:r>
            <a:r>
              <a:rPr lang="cs-CZ" altLang="cs-CZ" sz="1600" dirty="0"/>
              <a:t>“! „Magister, sum presto!“ </a:t>
            </a:r>
            <a:r>
              <a:rPr lang="cs-CZ" altLang="cs-CZ" sz="1600" dirty="0" err="1"/>
              <a:t>Nec</a:t>
            </a:r>
            <a:r>
              <a:rPr lang="cs-CZ" altLang="cs-CZ" sz="1600" dirty="0"/>
              <a:t> hoc </a:t>
            </a:r>
            <a:r>
              <a:rPr lang="cs-CZ" altLang="cs-CZ" sz="1600" dirty="0" err="1"/>
              <a:t>est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tamen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Ymo</a:t>
            </a:r>
            <a:r>
              <a:rPr lang="cs-CZ" altLang="cs-CZ" sz="1600" dirty="0"/>
              <a:t> vel </a:t>
            </a:r>
            <a:r>
              <a:rPr lang="cs-CZ" altLang="cs-CZ" sz="1600" dirty="0" err="1"/>
              <a:t>caput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huc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illuc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vertit</a:t>
            </a:r>
            <a:r>
              <a:rPr lang="cs-CZ" altLang="cs-CZ" sz="1600" dirty="0"/>
              <a:t>, vel </a:t>
            </a:r>
            <a:r>
              <a:rPr lang="cs-CZ" altLang="cs-CZ" sz="1600" dirty="0" err="1"/>
              <a:t>brachia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scalpit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membra</a:t>
            </a:r>
            <a:r>
              <a:rPr lang="cs-CZ" altLang="cs-CZ" sz="1600" dirty="0"/>
              <a:t> vel in </a:t>
            </a:r>
            <a:r>
              <a:rPr lang="cs-CZ" altLang="cs-CZ" sz="1600" dirty="0" err="1"/>
              <a:t>longum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distendit</a:t>
            </a:r>
            <a:r>
              <a:rPr lang="cs-CZ" altLang="cs-CZ" sz="1600" dirty="0"/>
              <a:t>. Sic </a:t>
            </a:r>
            <a:r>
              <a:rPr lang="cs-CZ" altLang="cs-CZ" sz="1600" dirty="0" err="1"/>
              <a:t>tibi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quasdam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undelibet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morulas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querit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Semper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venit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ore</a:t>
            </a:r>
            <a:r>
              <a:rPr lang="cs-CZ" altLang="cs-CZ" sz="1600" dirty="0"/>
              <a:t>, non </a:t>
            </a:r>
            <a:r>
              <a:rPr lang="cs-CZ" altLang="cs-CZ" sz="1600" dirty="0" err="1"/>
              <a:t>pede</a:t>
            </a:r>
            <a:r>
              <a:rPr lang="cs-CZ" altLang="cs-CZ" sz="1600" dirty="0"/>
              <a:t>; </a:t>
            </a:r>
            <a:r>
              <a:rPr lang="cs-CZ" altLang="cs-CZ" sz="1600" dirty="0" err="1"/>
              <a:t>coactus</a:t>
            </a:r>
            <a:r>
              <a:rPr lang="cs-CZ" altLang="cs-CZ" sz="1600" dirty="0"/>
              <a:t> forte </a:t>
            </a:r>
            <a:r>
              <a:rPr lang="cs-CZ" altLang="cs-CZ" sz="1600" dirty="0" err="1"/>
              <a:t>movens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gressum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trahit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testudine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morum</a:t>
            </a:r>
            <a:r>
              <a:rPr lang="cs-CZ" altLang="cs-CZ" sz="1600" dirty="0"/>
              <a:t>.</a:t>
            </a:r>
            <a:endParaRPr lang="en-US" altLang="cs-CZ" sz="1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DD5EC-3945-0D9E-F662-6B1F814CAB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200" dirty="0"/>
              <a:t>Tak tedy kukačka, jak vidíme ve skladbě o kukačce, především ráda spí a je líná. Proto Zima v zápase s Jarem řekla: „Kukačka ať sem nejde, ať v temné jeskyni dříme.“ Tato kukačka je náš kandidát a mluví o něm </a:t>
            </a:r>
            <a:r>
              <a:rPr lang="cs-CZ" sz="2200" dirty="0" err="1"/>
              <a:t>Galfred</a:t>
            </a:r>
            <a:r>
              <a:rPr lang="cs-CZ" sz="2200" dirty="0"/>
              <a:t> ve své Poetice: „Víš, jak se loudá lenoch, totiž kukačka Martin? Když budíš ho ráno, je hluchý. A když ho voláš znova a hlasitě na něho křičíš, vzbudí se, potáhne nosem, a protože trochu se bojí, přece jen otevře pusu a </a:t>
            </a:r>
            <a:r>
              <a:rPr lang="en-US" sz="2200" dirty="0"/>
              <a:t>‘Co mi </a:t>
            </a:r>
            <a:r>
              <a:rPr lang="en-US" sz="2200" dirty="0" err="1"/>
              <a:t>chce</a:t>
            </a:r>
            <a:r>
              <a:rPr lang="cs-CZ" sz="2200" dirty="0"/>
              <a:t>š?</a:t>
            </a:r>
            <a:r>
              <a:rPr lang="en-US" sz="2200" dirty="0"/>
              <a:t>’</a:t>
            </a:r>
            <a:r>
              <a:rPr lang="cs-CZ" sz="2200" dirty="0"/>
              <a:t> povídá líně.“ Řekl jsem mu: „Vstávej a pojď!“ Odpoví: „Je noc a odpočívat mne nech.“ „Ale je den! Vstávej!“ – Panebože, vždyť vstávám … běž, já jdu za tebou.“ Ale nejde, jenom mě šidí. Řekl jsem: „Tak nepůjdeš?“ A on: „Šel bych už dávno, nemám však šaty a pořád je hledám, hledám a nemohu najít.“ Tak nic. „Ty, </a:t>
            </a:r>
            <a:r>
              <a:rPr lang="cs-CZ" sz="2200" dirty="0" err="1"/>
              <a:t>Bireo</a:t>
            </a:r>
            <a:r>
              <a:rPr lang="cs-CZ" sz="2200" dirty="0"/>
              <a:t>, znám tě, honem vstávej!“ „Mistře, už jdu!“ Ale nedošlo k tomu, jen vrtí hlavou sem a tam anebo škrábe si paže nebo se protahuje, a takhle dělá, co může, jen aby získal odklad. Pořád jde – ale jen pusou, nohama ne. Tak takhle když jde, to nepřijde nikdy. Nakonec tedy jen z </a:t>
            </a:r>
            <a:r>
              <a:rPr lang="cs-CZ" sz="2200" dirty="0" err="1"/>
              <a:t>musu</a:t>
            </a:r>
            <a:r>
              <a:rPr lang="cs-CZ" sz="2200" dirty="0"/>
              <a:t> se vleče jak nějaká želva.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1C94AD-E13A-093E-D74B-7342C1866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10419490" cy="365125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400" i="1" dirty="0">
                <a:solidFill>
                  <a:srgbClr val="969696"/>
                </a:solidFill>
                <a:latin typeface="Arial" panose="020B0604020202020204" pitchFamily="34" charset="0"/>
              </a:rPr>
              <a:t>Mistr Jan Hus, učitel a kolega</a:t>
            </a:r>
            <a:r>
              <a:rPr lang="cs-CZ" sz="1400" dirty="0">
                <a:solidFill>
                  <a:srgbClr val="969696"/>
                </a:solidFill>
                <a:latin typeface="Arial" panose="020B0604020202020204" pitchFamily="34" charset="0"/>
              </a:rPr>
              <a:t>. Přel. J. Nechutová a kol. Brno, Masarykova univerzita, 2021.</a:t>
            </a:r>
          </a:p>
        </p:txBody>
      </p:sp>
    </p:spTree>
    <p:extLst>
      <p:ext uri="{BB962C8B-B14F-4D97-AF65-F5344CB8AC3E}">
        <p14:creationId xmlns:p14="http://schemas.microsoft.com/office/powerpoint/2010/main" val="397015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7F3AA-A132-467B-ACEC-3A3746A0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/>
              <a:t>Proice</a:t>
            </a:r>
            <a:r>
              <a:rPr lang="cs-CZ" sz="3200" dirty="0"/>
              <a:t> omnia </a:t>
            </a:r>
            <a:r>
              <a:rPr lang="cs-CZ" sz="3200" dirty="0" err="1"/>
              <a:t>ista</a:t>
            </a:r>
            <a:r>
              <a:rPr lang="cs-CZ" sz="3200" dirty="0"/>
              <a:t> (1400, neznámý kandidát)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6E136-C1A6-F627-93A1-8191848A0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cs-CZ" sz="2800" dirty="0" err="1"/>
              <a:t>Magistri</a:t>
            </a:r>
            <a:r>
              <a:rPr lang="en-US" altLang="cs-CZ" sz="2800" dirty="0"/>
              <a:t> ergo et </a:t>
            </a:r>
            <a:r>
              <a:rPr lang="en-US" altLang="cs-CZ" sz="2800" dirty="0" err="1"/>
              <a:t>doctoris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vos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nunc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attingetis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gradum</a:t>
            </a:r>
            <a:r>
              <a:rPr lang="en-US" altLang="cs-CZ" sz="2800" dirty="0"/>
              <a:t>, propter </a:t>
            </a:r>
            <a:r>
              <a:rPr lang="en-US" altLang="cs-CZ" sz="2800" dirty="0" err="1"/>
              <a:t>quod</a:t>
            </a:r>
            <a:r>
              <a:rPr lang="en-US" altLang="cs-CZ" sz="2800" dirty="0"/>
              <a:t> ad </a:t>
            </a:r>
            <a:r>
              <a:rPr lang="en-US" altLang="cs-CZ" sz="2800" dirty="0" err="1"/>
              <a:t>vos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specialiter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hortacio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fortificativa</a:t>
            </a:r>
            <a:r>
              <a:rPr lang="en-US" altLang="cs-CZ" sz="2800" dirty="0"/>
              <a:t> ad </a:t>
            </a:r>
            <a:r>
              <a:rPr lang="en-US" altLang="cs-CZ" sz="2800" dirty="0" err="1"/>
              <a:t>bonum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prosequendum</a:t>
            </a:r>
            <a:r>
              <a:rPr lang="en-US" altLang="cs-CZ" sz="2800" dirty="0"/>
              <a:t>. </a:t>
            </a:r>
            <a:r>
              <a:rPr lang="en-US" altLang="cs-CZ" sz="2800" dirty="0" err="1"/>
              <a:t>Quod</a:t>
            </a:r>
            <a:r>
              <a:rPr lang="en-US" altLang="cs-CZ" sz="2800" dirty="0"/>
              <a:t> </a:t>
            </a:r>
            <a:r>
              <a:rPr lang="en-US" altLang="cs-CZ" sz="2800" dirty="0" err="1"/>
              <a:t>tamen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spero</a:t>
            </a:r>
            <a:r>
              <a:rPr lang="en-US" altLang="cs-CZ" sz="2800" dirty="0"/>
              <a:t>, per ante continue </a:t>
            </a:r>
            <a:r>
              <a:rPr lang="en-US" altLang="cs-CZ" sz="2800" dirty="0" err="1"/>
              <a:t>egistis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conversacio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vestra</a:t>
            </a:r>
            <a:r>
              <a:rPr lang="en-US" altLang="cs-CZ" sz="2800" dirty="0"/>
              <a:t> pluribus </a:t>
            </a:r>
            <a:r>
              <a:rPr lang="en-US" altLang="cs-CZ" sz="2800" dirty="0" err="1"/>
              <a:t>ut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probavit</a:t>
            </a:r>
            <a:r>
              <a:rPr lang="en-US" altLang="cs-CZ" sz="2800" dirty="0"/>
              <a:t>, cum in </a:t>
            </a:r>
            <a:r>
              <a:rPr lang="en-US" altLang="cs-CZ" sz="2800" dirty="0" err="1"/>
              <a:t>quodam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hospicio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lacte</a:t>
            </a:r>
            <a:r>
              <a:rPr lang="en-US" altLang="cs-CZ" sz="2800" dirty="0"/>
              <a:t> </a:t>
            </a:r>
            <a:r>
              <a:rPr lang="en-US" altLang="cs-CZ" sz="2800" dirty="0" err="1"/>
              <a:t>barbam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lavistis</a:t>
            </a:r>
            <a:r>
              <a:rPr lang="en-US" altLang="cs-CZ" sz="2800" dirty="0"/>
              <a:t>, </a:t>
            </a:r>
            <a:r>
              <a:rPr lang="en-US" altLang="cs-CZ" sz="2800" dirty="0" err="1"/>
              <a:t>manu</a:t>
            </a:r>
            <a:r>
              <a:rPr lang="en-US" altLang="cs-CZ" sz="2800" dirty="0"/>
              <a:t> de vitro </a:t>
            </a:r>
            <a:r>
              <a:rPr lang="en-US" altLang="cs-CZ" sz="2800" dirty="0" err="1"/>
              <a:t>cervisiam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hauriendo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bibistis</a:t>
            </a:r>
            <a:r>
              <a:rPr lang="en-US" altLang="cs-CZ" sz="2800" dirty="0"/>
              <a:t> et </a:t>
            </a:r>
            <a:r>
              <a:rPr lang="en-US" altLang="cs-CZ" sz="2800" dirty="0" err="1"/>
              <a:t>pulmento</a:t>
            </a:r>
            <a:r>
              <a:rPr lang="en-US" altLang="cs-CZ" sz="2800" dirty="0"/>
              <a:t> super </a:t>
            </a:r>
            <a:r>
              <a:rPr lang="en-US" altLang="cs-CZ" sz="2800" dirty="0" err="1"/>
              <a:t>digitis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recepto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vos</a:t>
            </a:r>
            <a:r>
              <a:rPr lang="en-US" altLang="cs-CZ" sz="2800" dirty="0"/>
              <a:t> </a:t>
            </a:r>
            <a:r>
              <a:rPr lang="en-US" altLang="cs-CZ" sz="2800" dirty="0" err="1"/>
              <a:t>tamquam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sordida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vetula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puerum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nutrivistis</a:t>
            </a:r>
            <a:r>
              <a:rPr lang="en-US" altLang="cs-CZ" sz="2800" dirty="0"/>
              <a:t>. </a:t>
            </a:r>
            <a:r>
              <a:rPr lang="en-US" altLang="cs-CZ" sz="2800" dirty="0" err="1"/>
              <a:t>Scirem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tamen</a:t>
            </a:r>
            <a:r>
              <a:rPr lang="en-US" altLang="cs-CZ" sz="2800" dirty="0"/>
              <a:t> </a:t>
            </a:r>
            <a:r>
              <a:rPr lang="en-US" altLang="cs-CZ" sz="2800" dirty="0" err="1"/>
              <a:t>aliquid</a:t>
            </a:r>
            <a:r>
              <a:rPr lang="en-US" altLang="cs-CZ" sz="2800" dirty="0"/>
              <a:t> de vobis </a:t>
            </a:r>
            <a:r>
              <a:rPr lang="en-US" altLang="cs-CZ" sz="2800" dirty="0" err="1"/>
              <a:t>dicere</a:t>
            </a:r>
            <a:r>
              <a:rPr lang="en-US" altLang="cs-CZ" sz="2800" dirty="0"/>
              <a:t>, sed </a:t>
            </a:r>
            <a:r>
              <a:rPr lang="en-US" altLang="cs-CZ" sz="2800" dirty="0" err="1"/>
              <a:t>taceo</a:t>
            </a:r>
            <a:r>
              <a:rPr lang="en-US" altLang="cs-CZ" sz="2800" dirty="0"/>
              <a:t>, ne </a:t>
            </a:r>
            <a:r>
              <a:rPr lang="en-US" altLang="cs-CZ" sz="2800" dirty="0" err="1"/>
              <a:t>amiciciam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firmissimam</a:t>
            </a:r>
            <a:r>
              <a:rPr lang="en-US" altLang="cs-CZ" sz="2800" dirty="0"/>
              <a:t> </a:t>
            </a:r>
            <a:r>
              <a:rPr lang="en-US" altLang="cs-CZ" sz="2800" dirty="0" err="1"/>
              <a:t>dissolverem</a:t>
            </a:r>
            <a:r>
              <a:rPr lang="en-US" altLang="cs-CZ" sz="2800" dirty="0"/>
              <a:t> et </a:t>
            </a:r>
            <a:r>
              <a:rPr lang="en-US" altLang="cs-CZ" sz="2800" dirty="0" err="1"/>
              <a:t>benignam</a:t>
            </a:r>
            <a:r>
              <a:rPr lang="en-US" altLang="cs-CZ" sz="2800" dirty="0"/>
              <a:t>.</a:t>
            </a:r>
            <a:endParaRPr lang="cs-CZ" altLang="cs-CZ" sz="2800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4754AB-D574-F5DE-20CF-7641236DFA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/>
              <a:t>Vy tedy nyní dosáhnete hodnosti mistra a učitele, a z toho důvodu se Vás zvlášť týká povzbuzení jakožto posila k následování dobra. Doufám ovšem, že jste to odjakživa činil, jak jste to mnohým předvedl svým chováním, když jste si v jednom hostinci myl vousy mlékem, pivo jste si ze sklenice nabíral rukou, jídlo si podával prsty a krmil jste se, jako když nějaká špinavá stařena krmí děcko. Vůbec bych o Vás mohl ledacos povědět, ale pomlčím, abych nepokazil naše pevné a milé přátelství.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B9305DA-92B2-0896-3232-602542344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10419490" cy="365125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400" i="1" dirty="0">
                <a:solidFill>
                  <a:srgbClr val="969696"/>
                </a:solidFill>
                <a:latin typeface="Arial" panose="020B0604020202020204" pitchFamily="34" charset="0"/>
              </a:rPr>
              <a:t>Mistr Jan Hus, učitel a kolega</a:t>
            </a:r>
            <a:r>
              <a:rPr lang="cs-CZ" sz="1400" dirty="0">
                <a:solidFill>
                  <a:srgbClr val="969696"/>
                </a:solidFill>
                <a:latin typeface="Arial" panose="020B0604020202020204" pitchFamily="34" charset="0"/>
              </a:rPr>
              <a:t>. Přel. J. Nechutová a kol. Brno, Masarykova univerzita, 2021.</a:t>
            </a:r>
          </a:p>
        </p:txBody>
      </p:sp>
    </p:spTree>
    <p:extLst>
      <p:ext uri="{BB962C8B-B14F-4D97-AF65-F5344CB8AC3E}">
        <p14:creationId xmlns:p14="http://schemas.microsoft.com/office/powerpoint/2010/main" val="4160591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313DD-F890-5627-9B8D-26AB3763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/>
              <a:t>Filius</a:t>
            </a:r>
            <a:r>
              <a:rPr lang="cs-CZ" sz="3200" dirty="0"/>
              <a:t> </a:t>
            </a:r>
            <a:r>
              <a:rPr lang="cs-CZ" sz="3200" dirty="0" err="1"/>
              <a:t>esto</a:t>
            </a:r>
            <a:r>
              <a:rPr lang="cs-CZ" sz="3200" dirty="0"/>
              <a:t> bonus (5. 3. 1402, Martin z </a:t>
            </a:r>
            <a:r>
              <a:rPr lang="cs-CZ" sz="3200" dirty="0" err="1"/>
              <a:t>Križevců</a:t>
            </a:r>
            <a:r>
              <a:rPr lang="cs-CZ" sz="32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482FB3-D1CF-0650-833D-909F014431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err="1"/>
              <a:t>Filius</a:t>
            </a:r>
            <a:r>
              <a:rPr lang="cs-CZ" sz="2000" dirty="0"/>
              <a:t> ergo </a:t>
            </a:r>
            <a:r>
              <a:rPr lang="cs-CZ" sz="2000" dirty="0" err="1"/>
              <a:t>esto</a:t>
            </a:r>
            <a:r>
              <a:rPr lang="cs-CZ" sz="2000" dirty="0"/>
              <a:t> bonus, </a:t>
            </a:r>
            <a:r>
              <a:rPr lang="cs-CZ" sz="2000" dirty="0" err="1"/>
              <a:t>quia</a:t>
            </a:r>
            <a:r>
              <a:rPr lang="cs-CZ" sz="2000" dirty="0"/>
              <a:t> mater </a:t>
            </a:r>
            <a:r>
              <a:rPr lang="cs-CZ" sz="2000" dirty="0" err="1"/>
              <a:t>facultas</a:t>
            </a:r>
            <a:r>
              <a:rPr lang="cs-CZ" sz="2000" dirty="0"/>
              <a:t> </a:t>
            </a:r>
            <a:r>
              <a:rPr lang="cs-CZ" sz="2000" dirty="0" err="1"/>
              <a:t>arcium</a:t>
            </a:r>
            <a:r>
              <a:rPr lang="cs-CZ" sz="2000" dirty="0"/>
              <a:t> </a:t>
            </a:r>
            <a:r>
              <a:rPr lang="cs-CZ" sz="2000" dirty="0" err="1"/>
              <a:t>benigne</a:t>
            </a:r>
            <a:r>
              <a:rPr lang="cs-CZ" sz="2000" dirty="0"/>
              <a:t> </a:t>
            </a:r>
            <a:r>
              <a:rPr lang="cs-CZ" sz="2000" dirty="0" err="1"/>
              <a:t>te</a:t>
            </a:r>
            <a:r>
              <a:rPr lang="cs-CZ" sz="2000" dirty="0"/>
              <a:t> in </a:t>
            </a:r>
            <a:r>
              <a:rPr lang="cs-CZ" sz="2000" dirty="0" err="1"/>
              <a:t>gremium</a:t>
            </a:r>
            <a:r>
              <a:rPr lang="cs-CZ" sz="2000" dirty="0"/>
              <a:t> </a:t>
            </a:r>
            <a:r>
              <a:rPr lang="cs-CZ" sz="2000" dirty="0" err="1"/>
              <a:t>suum</a:t>
            </a:r>
            <a:r>
              <a:rPr lang="cs-CZ" sz="2000" dirty="0"/>
              <a:t> </a:t>
            </a:r>
            <a:r>
              <a:rPr lang="cs-CZ" sz="2000" dirty="0" err="1"/>
              <a:t>allicit</a:t>
            </a:r>
            <a:r>
              <a:rPr lang="cs-CZ" sz="2000" dirty="0"/>
              <a:t>, </a:t>
            </a:r>
            <a:r>
              <a:rPr lang="cs-CZ" sz="2000" dirty="0" err="1"/>
              <a:t>quia</a:t>
            </a:r>
            <a:r>
              <a:rPr lang="cs-CZ" sz="2000" dirty="0"/>
              <a:t> </a:t>
            </a:r>
            <a:r>
              <a:rPr lang="cs-CZ" sz="2000" dirty="0" err="1"/>
              <a:t>filios</a:t>
            </a:r>
            <a:r>
              <a:rPr lang="cs-CZ" sz="2000" dirty="0"/>
              <a:t> </a:t>
            </a:r>
            <a:r>
              <a:rPr lang="cs-CZ" sz="2000" dirty="0" err="1"/>
              <a:t>suos</a:t>
            </a:r>
            <a:r>
              <a:rPr lang="cs-CZ" sz="2000" dirty="0"/>
              <a:t> de omnibus </a:t>
            </a:r>
            <a:r>
              <a:rPr lang="cs-CZ" sz="2000" dirty="0" err="1"/>
              <a:t>mundi</a:t>
            </a:r>
            <a:r>
              <a:rPr lang="cs-CZ" sz="2000" dirty="0"/>
              <a:t> </a:t>
            </a:r>
            <a:r>
              <a:rPr lang="cs-CZ" sz="2000" dirty="0" err="1"/>
              <a:t>partibus</a:t>
            </a:r>
            <a:r>
              <a:rPr lang="cs-CZ" sz="2000" dirty="0"/>
              <a:t> in </a:t>
            </a:r>
            <a:r>
              <a:rPr lang="cs-CZ" sz="2000" dirty="0" err="1"/>
              <a:t>unum</a:t>
            </a:r>
            <a:r>
              <a:rPr lang="cs-CZ" sz="2000" dirty="0"/>
              <a:t> </a:t>
            </a:r>
            <a:r>
              <a:rPr lang="cs-CZ" sz="2000" dirty="0" err="1"/>
              <a:t>colligit</a:t>
            </a:r>
            <a:r>
              <a:rPr lang="cs-CZ" sz="2000" dirty="0"/>
              <a:t> </a:t>
            </a:r>
            <a:r>
              <a:rPr lang="cs-CZ" sz="2000" dirty="0" err="1"/>
              <a:t>dicens</a:t>
            </a:r>
            <a:r>
              <a:rPr lang="cs-CZ" sz="2000" dirty="0"/>
              <a:t>: „Ad </a:t>
            </a:r>
            <a:r>
              <a:rPr lang="cs-CZ" sz="2000" dirty="0" err="1"/>
              <a:t>me</a:t>
            </a:r>
            <a:r>
              <a:rPr lang="cs-CZ" sz="2000" dirty="0"/>
              <a:t> </a:t>
            </a:r>
            <a:r>
              <a:rPr lang="cs-CZ" sz="2000" dirty="0" err="1"/>
              <a:t>convenite</a:t>
            </a:r>
            <a:r>
              <a:rPr lang="cs-CZ" sz="2000" dirty="0"/>
              <a:t>, </a:t>
            </a:r>
            <a:r>
              <a:rPr lang="cs-CZ" sz="2000" dirty="0" err="1"/>
              <a:t>scolares</a:t>
            </a:r>
            <a:r>
              <a:rPr lang="cs-CZ" sz="2000" dirty="0"/>
              <a:t> </a:t>
            </a:r>
            <a:r>
              <a:rPr lang="cs-CZ" sz="2000" dirty="0" err="1"/>
              <a:t>caste</a:t>
            </a:r>
            <a:r>
              <a:rPr lang="cs-CZ" sz="2000" dirty="0"/>
              <a:t> </a:t>
            </a:r>
            <a:r>
              <a:rPr lang="cs-CZ" sz="2000" dirty="0" err="1"/>
              <a:t>vite</a:t>
            </a:r>
            <a:r>
              <a:rPr lang="cs-CZ" sz="2000" dirty="0"/>
              <a:t>,“ </a:t>
            </a:r>
            <a:r>
              <a:rPr lang="cs-CZ" sz="2000" dirty="0" err="1"/>
              <a:t>inquit</a:t>
            </a:r>
            <a:r>
              <a:rPr lang="cs-CZ" sz="2000" dirty="0"/>
              <a:t>, „</a:t>
            </a:r>
            <a:r>
              <a:rPr lang="cs-CZ" sz="2000" dirty="0" err="1"/>
              <a:t>sciencia</a:t>
            </a:r>
            <a:r>
              <a:rPr lang="cs-CZ" sz="2000" dirty="0"/>
              <a:t> vos </a:t>
            </a:r>
            <a:r>
              <a:rPr lang="cs-CZ" sz="2000" dirty="0" err="1"/>
              <a:t>inebriabo</a:t>
            </a:r>
            <a:r>
              <a:rPr lang="cs-CZ" sz="2000" dirty="0"/>
              <a:t>, </a:t>
            </a:r>
            <a:r>
              <a:rPr lang="cs-CZ" sz="2000" dirty="0" err="1"/>
              <a:t>lac</a:t>
            </a:r>
            <a:r>
              <a:rPr lang="cs-CZ" sz="2000" dirty="0"/>
              <a:t> </a:t>
            </a:r>
            <a:r>
              <a:rPr lang="cs-CZ" sz="2000" dirty="0" err="1"/>
              <a:t>potum</a:t>
            </a:r>
            <a:r>
              <a:rPr lang="cs-CZ" sz="2000" dirty="0"/>
              <a:t> </a:t>
            </a:r>
            <a:r>
              <a:rPr lang="cs-CZ" sz="2000" dirty="0" err="1"/>
              <a:t>vobis</a:t>
            </a:r>
            <a:r>
              <a:rPr lang="cs-CZ" sz="2000" dirty="0"/>
              <a:t> </a:t>
            </a:r>
            <a:r>
              <a:rPr lang="cs-CZ" sz="2000" dirty="0" err="1"/>
              <a:t>dabo</a:t>
            </a:r>
            <a:r>
              <a:rPr lang="cs-CZ" sz="2000" dirty="0"/>
              <a:t> </a:t>
            </a:r>
            <a:r>
              <a:rPr lang="cs-CZ" sz="2000" dirty="0" err="1"/>
              <a:t>cum</a:t>
            </a:r>
            <a:r>
              <a:rPr lang="cs-CZ" sz="2000" dirty="0"/>
              <a:t> </a:t>
            </a:r>
            <a:r>
              <a:rPr lang="cs-CZ" sz="2000" dirty="0" err="1"/>
              <a:t>affluencia</a:t>
            </a:r>
            <a:r>
              <a:rPr lang="cs-CZ" sz="2000" dirty="0"/>
              <a:t> et </a:t>
            </a:r>
            <a:r>
              <a:rPr lang="cs-CZ" sz="2000" dirty="0" err="1"/>
              <a:t>collectos</a:t>
            </a:r>
            <a:r>
              <a:rPr lang="cs-CZ" sz="2000" dirty="0"/>
              <a:t> in </a:t>
            </a:r>
            <a:r>
              <a:rPr lang="cs-CZ" sz="2000" dirty="0" err="1"/>
              <a:t>mundum</a:t>
            </a:r>
            <a:r>
              <a:rPr lang="cs-CZ" sz="2000" dirty="0"/>
              <a:t> </a:t>
            </a:r>
            <a:r>
              <a:rPr lang="cs-CZ" sz="2000" dirty="0" err="1"/>
              <a:t>dispergit</a:t>
            </a:r>
            <a:r>
              <a:rPr lang="cs-CZ" sz="2000" dirty="0"/>
              <a:t> ad </a:t>
            </a:r>
            <a:r>
              <a:rPr lang="cs-CZ" sz="2000" dirty="0" err="1"/>
              <a:t>prolificandum</a:t>
            </a:r>
            <a:r>
              <a:rPr lang="cs-CZ" sz="2000" dirty="0"/>
              <a:t> </a:t>
            </a:r>
            <a:r>
              <a:rPr lang="cs-CZ" sz="2000" dirty="0" err="1"/>
              <a:t>partibus</a:t>
            </a:r>
            <a:r>
              <a:rPr lang="cs-CZ" sz="2000" dirty="0"/>
              <a:t> </a:t>
            </a:r>
            <a:r>
              <a:rPr lang="cs-CZ" sz="2000" dirty="0" err="1"/>
              <a:t>ceteris</a:t>
            </a:r>
            <a:r>
              <a:rPr lang="cs-CZ" sz="2000" dirty="0"/>
              <a:t> </a:t>
            </a:r>
            <a:r>
              <a:rPr lang="cs-CZ" sz="2000" dirty="0" err="1"/>
              <a:t>filios</a:t>
            </a:r>
            <a:r>
              <a:rPr lang="cs-CZ" sz="2000" dirty="0"/>
              <a:t> </a:t>
            </a:r>
            <a:r>
              <a:rPr lang="cs-CZ" sz="2000" dirty="0" err="1"/>
              <a:t>destinando</a:t>
            </a:r>
            <a:r>
              <a:rPr lang="cs-CZ" sz="2000" dirty="0"/>
              <a:t>. </a:t>
            </a:r>
            <a:r>
              <a:rPr lang="cs-CZ" sz="2000" dirty="0" err="1"/>
              <a:t>Unde</a:t>
            </a:r>
            <a:r>
              <a:rPr lang="cs-CZ" sz="2000" dirty="0"/>
              <a:t> et </a:t>
            </a:r>
            <a:r>
              <a:rPr lang="cs-CZ" sz="2000" dirty="0" err="1"/>
              <a:t>te</a:t>
            </a:r>
            <a:r>
              <a:rPr lang="cs-CZ" sz="2000" dirty="0"/>
              <a:t>, </a:t>
            </a:r>
            <a:r>
              <a:rPr lang="cs-CZ" sz="2000" dirty="0" err="1"/>
              <a:t>domine</a:t>
            </a:r>
            <a:r>
              <a:rPr lang="cs-CZ" sz="2000" dirty="0"/>
              <a:t> Martine, de </a:t>
            </a:r>
            <a:r>
              <a:rPr lang="cs-CZ" sz="2000" dirty="0" err="1"/>
              <a:t>partibus</a:t>
            </a:r>
            <a:r>
              <a:rPr lang="cs-CZ" sz="2000" dirty="0"/>
              <a:t> </a:t>
            </a:r>
            <a:r>
              <a:rPr lang="cs-CZ" sz="2000" dirty="0" err="1"/>
              <a:t>vocavit</a:t>
            </a:r>
            <a:r>
              <a:rPr lang="cs-CZ" sz="2000" dirty="0"/>
              <a:t> </a:t>
            </a:r>
            <a:r>
              <a:rPr lang="cs-CZ" sz="2000" dirty="0" err="1"/>
              <a:t>remotis</a:t>
            </a:r>
            <a:r>
              <a:rPr lang="cs-CZ" sz="2000" dirty="0"/>
              <a:t>, </a:t>
            </a:r>
            <a:r>
              <a:rPr lang="cs-CZ" sz="2000" dirty="0" err="1"/>
              <a:t>quia</a:t>
            </a:r>
            <a:r>
              <a:rPr lang="cs-CZ" sz="2000" dirty="0"/>
              <a:t> de </a:t>
            </a:r>
            <a:r>
              <a:rPr lang="cs-CZ" sz="2000" dirty="0" err="1"/>
              <a:t>Dalmacia</a:t>
            </a:r>
            <a:r>
              <a:rPr lang="cs-CZ" sz="2000" dirty="0"/>
              <a:t>, </a:t>
            </a:r>
            <a:r>
              <a:rPr lang="cs-CZ" sz="2000" dirty="0" err="1"/>
              <a:t>que</a:t>
            </a:r>
            <a:r>
              <a:rPr lang="cs-CZ" sz="2000" dirty="0"/>
              <a:t> </a:t>
            </a:r>
            <a:r>
              <a:rPr lang="cs-CZ" sz="2000" dirty="0" err="1"/>
              <a:t>Tureis</a:t>
            </a:r>
            <a:r>
              <a:rPr lang="cs-CZ" sz="2000" dirty="0"/>
              <a:t> </a:t>
            </a:r>
            <a:r>
              <a:rPr lang="cs-CZ" sz="2000" dirty="0" err="1"/>
              <a:t>inmediate</a:t>
            </a:r>
            <a:r>
              <a:rPr lang="cs-CZ" sz="2000" dirty="0"/>
              <a:t> quasi </a:t>
            </a:r>
            <a:r>
              <a:rPr lang="cs-CZ" sz="2000" dirty="0" err="1"/>
              <a:t>est</a:t>
            </a:r>
            <a:r>
              <a:rPr lang="cs-CZ" sz="2000" dirty="0"/>
              <a:t> </a:t>
            </a:r>
            <a:r>
              <a:rPr lang="cs-CZ" sz="2000" dirty="0" err="1"/>
              <a:t>coniuncta</a:t>
            </a:r>
            <a:r>
              <a:rPr lang="cs-CZ" sz="2000" dirty="0"/>
              <a:t>. Ne </a:t>
            </a:r>
            <a:r>
              <a:rPr lang="cs-CZ" sz="2000" dirty="0" err="1"/>
              <a:t>tamen</a:t>
            </a:r>
            <a:r>
              <a:rPr lang="cs-CZ" sz="2000" dirty="0"/>
              <a:t> </a:t>
            </a:r>
            <a:r>
              <a:rPr lang="cs-CZ" sz="2000" dirty="0" err="1"/>
              <a:t>operibus</a:t>
            </a:r>
            <a:r>
              <a:rPr lang="cs-CZ" sz="2000" dirty="0"/>
              <a:t> </a:t>
            </a:r>
            <a:r>
              <a:rPr lang="cs-CZ" sz="2000" dirty="0" err="1"/>
              <a:t>eorum</a:t>
            </a:r>
            <a:r>
              <a:rPr lang="cs-CZ" sz="2000" dirty="0"/>
              <a:t> </a:t>
            </a:r>
            <a:r>
              <a:rPr lang="cs-CZ" sz="2000" dirty="0" err="1"/>
              <a:t>conmunices</a:t>
            </a:r>
            <a:r>
              <a:rPr lang="cs-CZ" sz="2000" dirty="0"/>
              <a:t>, </a:t>
            </a:r>
            <a:r>
              <a:rPr lang="cs-CZ" sz="2000" dirty="0" err="1"/>
              <a:t>dixit</a:t>
            </a:r>
            <a:r>
              <a:rPr lang="cs-CZ" sz="2000" dirty="0"/>
              <a:t> ad </a:t>
            </a:r>
            <a:r>
              <a:rPr lang="cs-CZ" sz="2000" dirty="0" err="1"/>
              <a:t>te</a:t>
            </a:r>
            <a:r>
              <a:rPr lang="cs-CZ" sz="2000" dirty="0"/>
              <a:t>: </a:t>
            </a:r>
            <a:r>
              <a:rPr lang="cs-CZ" sz="2000" dirty="0" err="1"/>
              <a:t>Filius</a:t>
            </a:r>
            <a:r>
              <a:rPr lang="cs-CZ" sz="2000" dirty="0"/>
              <a:t> </a:t>
            </a:r>
            <a:r>
              <a:rPr lang="cs-CZ" sz="2000" dirty="0" err="1"/>
              <a:t>esto</a:t>
            </a:r>
            <a:r>
              <a:rPr lang="cs-CZ" sz="2000" dirty="0"/>
              <a:t> bonus, </a:t>
            </a:r>
            <a:r>
              <a:rPr lang="cs-CZ" sz="2000" dirty="0" err="1"/>
              <a:t>matri</a:t>
            </a:r>
            <a:r>
              <a:rPr lang="cs-CZ" sz="2000" dirty="0"/>
              <a:t> </a:t>
            </a:r>
            <a:r>
              <a:rPr lang="cs-CZ" sz="2000" dirty="0" err="1"/>
              <a:t>tue</a:t>
            </a:r>
            <a:r>
              <a:rPr lang="cs-CZ" sz="2000" dirty="0"/>
              <a:t> </a:t>
            </a:r>
            <a:r>
              <a:rPr lang="cs-CZ" sz="2000" dirty="0" err="1"/>
              <a:t>fideliter</a:t>
            </a:r>
            <a:r>
              <a:rPr lang="cs-CZ" sz="2000" dirty="0"/>
              <a:t> </a:t>
            </a:r>
            <a:r>
              <a:rPr lang="cs-CZ" sz="2000" dirty="0" err="1"/>
              <a:t>adherendo</a:t>
            </a:r>
            <a:r>
              <a:rPr lang="cs-CZ" sz="2000" dirty="0"/>
              <a:t> et </a:t>
            </a:r>
            <a:r>
              <a:rPr lang="cs-CZ" sz="2000" dirty="0" err="1"/>
              <a:t>adversariis</a:t>
            </a:r>
            <a:r>
              <a:rPr lang="cs-CZ" sz="2000" dirty="0"/>
              <a:t> </a:t>
            </a:r>
            <a:r>
              <a:rPr lang="cs-CZ" sz="2000" dirty="0" err="1"/>
              <a:t>fortiter</a:t>
            </a:r>
            <a:r>
              <a:rPr lang="cs-CZ" sz="2000" dirty="0"/>
              <a:t> </a:t>
            </a:r>
            <a:r>
              <a:rPr lang="cs-CZ" sz="2000" dirty="0" err="1"/>
              <a:t>resistendo</a:t>
            </a:r>
            <a:r>
              <a:rPr lang="cs-CZ" sz="2000" dirty="0"/>
              <a:t>.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D1B0B1-9ECF-0636-8835-BFDE5F72A3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Tedy buď dobrý syn: vždyť matka artistická fakulta tě laskavě vábí do své náruče, neboť své syny shromažďuje ze všech konců světa a říká jim: „Pojďte ke mně, studenti čistého života, já vás opojím vědomostmi, dám vám v hojnosti za nápoj mléko“; poté, co je shromáždí, je zase </a:t>
            </a:r>
            <a:r>
              <a:rPr lang="cs-CZ" dirty="0" err="1"/>
              <a:t>rozptýli</a:t>
            </a:r>
            <a:r>
              <a:rPr lang="cs-CZ" dirty="0"/>
              <a:t> po světě a dá jim za úkol, aby plodili syny v dalších zemích. Také tebe, pane Martine, povolala ze vzdálených krajin, totiž z Dalmácie, ze země, která skoro bezprostředně sousedí s Turky. Aby ses však nepodílel na jejich skutcích, řekla ti: Buď dobrý syn, drž se věrně své matky a statečně vzdoruj nepřátelům.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4C330F5-3E37-81F4-4C59-3A2DD662E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10419490" cy="365125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400" i="1" dirty="0">
                <a:solidFill>
                  <a:srgbClr val="969696"/>
                </a:solidFill>
                <a:latin typeface="Arial" panose="020B0604020202020204" pitchFamily="34" charset="0"/>
              </a:rPr>
              <a:t>Mistr Jan Hus, učitel a kolega</a:t>
            </a:r>
            <a:r>
              <a:rPr lang="cs-CZ" sz="1400" dirty="0">
                <a:solidFill>
                  <a:srgbClr val="969696"/>
                </a:solidFill>
                <a:latin typeface="Arial" panose="020B0604020202020204" pitchFamily="34" charset="0"/>
              </a:rPr>
              <a:t>. Přel. J. Nechutová a kol. Brno, Masarykova univerzita, 2021.</a:t>
            </a:r>
          </a:p>
        </p:txBody>
      </p:sp>
    </p:spTree>
    <p:extLst>
      <p:ext uri="{BB962C8B-B14F-4D97-AF65-F5344CB8AC3E}">
        <p14:creationId xmlns:p14="http://schemas.microsoft.com/office/powerpoint/2010/main" val="81296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BE3B3F64-792A-9165-4E99-81BDCE52B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Filius</a:t>
            </a:r>
            <a:r>
              <a:rPr lang="cs-CZ" sz="3200" dirty="0"/>
              <a:t> </a:t>
            </a:r>
            <a:r>
              <a:rPr lang="cs-CZ" sz="3200" dirty="0" err="1"/>
              <a:t>esto</a:t>
            </a:r>
            <a:r>
              <a:rPr lang="cs-CZ" sz="3200" dirty="0"/>
              <a:t> bonus (5. 3. 1402, Martin z </a:t>
            </a:r>
            <a:r>
              <a:rPr lang="cs-CZ" sz="3200" dirty="0" err="1"/>
              <a:t>Križevců</a:t>
            </a:r>
            <a:r>
              <a:rPr lang="cs-CZ" sz="3200" dirty="0"/>
              <a:t>)</a:t>
            </a:r>
            <a:endParaRPr lang="cs-CZ" altLang="cs-CZ" sz="3200" dirty="0"/>
          </a:p>
        </p:txBody>
      </p:sp>
      <p:sp>
        <p:nvSpPr>
          <p:cNvPr id="27651" name="Zástupný obsah 2">
            <a:extLst>
              <a:ext uri="{FF2B5EF4-FFF2-40B4-BE49-F238E27FC236}">
                <a16:creationId xmlns:a16="http://schemas.microsoft.com/office/drawing/2014/main" id="{6D6F9F9A-2CB7-76FC-A0E6-F9F8847222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95891"/>
            <a:ext cx="5257800" cy="44873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cs-CZ" sz="2000" dirty="0"/>
              <a:t>Et </a:t>
            </a:r>
            <a:r>
              <a:rPr lang="en-US" altLang="cs-CZ" sz="2000" dirty="0" err="1"/>
              <a:t>si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veris</a:t>
            </a:r>
            <a:r>
              <a:rPr lang="en-US" altLang="cs-CZ" sz="2000" dirty="0"/>
              <a:t> non </a:t>
            </a:r>
            <a:r>
              <a:rPr lang="en-US" altLang="cs-CZ" sz="2000" dirty="0" err="1"/>
              <a:t>gliscis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favorem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tunc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matris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expecta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amorem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quia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filius</a:t>
            </a:r>
            <a:r>
              <a:rPr lang="en-US" altLang="cs-CZ" sz="2000" dirty="0"/>
              <a:t> es, </a:t>
            </a:r>
            <a:r>
              <a:rPr lang="en-US" altLang="cs-CZ" sz="2000" dirty="0" err="1"/>
              <a:t>ipsa</a:t>
            </a:r>
            <a:r>
              <a:rPr lang="en-US" altLang="cs-CZ" sz="2000" dirty="0"/>
              <a:t> emit et </a:t>
            </a:r>
            <a:r>
              <a:rPr lang="en-US" altLang="cs-CZ" sz="2000" dirty="0" err="1"/>
              <a:t>venit</a:t>
            </a:r>
            <a:r>
              <a:rPr lang="en-US" altLang="cs-CZ" sz="2000" dirty="0"/>
              <a:t> grata </a:t>
            </a:r>
            <a:r>
              <a:rPr lang="en-US" altLang="cs-CZ" sz="2000" dirty="0" err="1"/>
              <a:t>dabitque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optata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iussis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obtemperes</a:t>
            </a:r>
            <a:r>
              <a:rPr lang="en-US" altLang="cs-CZ" sz="2000" dirty="0"/>
              <a:t>, que suis </a:t>
            </a:r>
            <a:r>
              <a:rPr lang="en-US" altLang="cs-CZ" sz="2000" dirty="0" err="1"/>
              <a:t>dilectis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filiis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precio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diutino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conparavit</a:t>
            </a:r>
            <a:r>
              <a:rPr lang="en-US" altLang="cs-CZ" sz="2000" dirty="0"/>
              <a:t>. Nam genitrix </a:t>
            </a:r>
            <a:r>
              <a:rPr lang="en-US" altLang="cs-CZ" sz="2000" dirty="0" err="1"/>
              <a:t>munera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prestat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monens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prius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ut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filius</a:t>
            </a:r>
            <a:r>
              <a:rPr lang="en-US" altLang="cs-CZ" sz="2000" dirty="0"/>
              <a:t> mala </a:t>
            </a:r>
            <a:r>
              <a:rPr lang="en-US" altLang="cs-CZ" sz="2000" dirty="0" err="1"/>
              <a:t>devitans</a:t>
            </a:r>
            <a:r>
              <a:rPr lang="en-US" altLang="cs-CZ" sz="2000" dirty="0"/>
              <a:t> in </a:t>
            </a:r>
            <a:r>
              <a:rPr lang="en-US" altLang="cs-CZ" sz="2000" dirty="0" err="1"/>
              <a:t>bonis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quiescat</a:t>
            </a:r>
            <a:r>
              <a:rPr lang="en-US" altLang="cs-CZ" sz="2000" dirty="0"/>
              <a:t>. Mater ergo </a:t>
            </a:r>
            <a:r>
              <a:rPr lang="en-US" altLang="cs-CZ" sz="2000" dirty="0" err="1"/>
              <a:t>vestra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facultas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arcium</a:t>
            </a:r>
            <a:r>
              <a:rPr lang="en-US" altLang="cs-CZ" sz="2000" dirty="0"/>
              <a:t>, ex </a:t>
            </a:r>
            <a:r>
              <a:rPr lang="en-US" altLang="cs-CZ" sz="2000" dirty="0" err="1"/>
              <a:t>cuius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uberibus</a:t>
            </a:r>
            <a:r>
              <a:rPr lang="en-US" altLang="cs-CZ" sz="2000" dirty="0"/>
              <a:t> lac </a:t>
            </a:r>
            <a:r>
              <a:rPr lang="en-US" altLang="cs-CZ" sz="2000" dirty="0" err="1"/>
              <a:t>scienciarum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habunde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suxistis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tamquam</a:t>
            </a:r>
            <a:r>
              <a:rPr lang="en-US" altLang="cs-CZ" sz="2000" dirty="0"/>
              <a:t> fidelis mater </a:t>
            </a:r>
            <a:r>
              <a:rPr lang="en-US" altLang="cs-CZ" sz="2000" dirty="0" err="1"/>
              <a:t>suo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filio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ymmo</a:t>
            </a:r>
            <a:r>
              <a:rPr lang="en-US" altLang="cs-CZ" sz="2000" dirty="0"/>
              <a:t> quasi </a:t>
            </a:r>
            <a:r>
              <a:rPr lang="en-US" altLang="cs-CZ" sz="2000" dirty="0" err="1"/>
              <a:t>denovo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genito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cupiens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conferre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donarium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vocem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suam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dirigit</a:t>
            </a:r>
            <a:r>
              <a:rPr lang="en-US" altLang="cs-CZ" sz="2000" dirty="0"/>
              <a:t> sic </a:t>
            </a:r>
            <a:r>
              <a:rPr lang="en-US" altLang="cs-CZ" sz="2000" dirty="0" err="1"/>
              <a:t>inquiens</a:t>
            </a:r>
            <a:r>
              <a:rPr lang="en-US" altLang="cs-CZ" sz="2000" dirty="0"/>
              <a:t>: </a:t>
            </a:r>
            <a:r>
              <a:rPr lang="en-US" altLang="cs-CZ" sz="2000" dirty="0" err="1"/>
              <a:t>Filius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esto</a:t>
            </a:r>
            <a:r>
              <a:rPr lang="en-US" altLang="cs-CZ" sz="2000" dirty="0"/>
              <a:t> bonus!</a:t>
            </a:r>
          </a:p>
          <a:p>
            <a:pPr marL="0" indent="0">
              <a:buNone/>
            </a:pPr>
            <a:r>
              <a:rPr lang="en-US" altLang="cs-CZ" sz="2000" dirty="0"/>
              <a:t>…</a:t>
            </a:r>
          </a:p>
          <a:p>
            <a:pPr marL="0" indent="0">
              <a:buNone/>
            </a:pPr>
            <a:r>
              <a:rPr lang="en-US" altLang="cs-CZ" sz="2000" dirty="0"/>
              <a:t>Tu ergo, Martine, </a:t>
            </a:r>
            <a:r>
              <a:rPr lang="en-US" altLang="cs-CZ" sz="2000" dirty="0" err="1"/>
              <a:t>filius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esto</a:t>
            </a:r>
            <a:r>
              <a:rPr lang="en-US" altLang="cs-CZ" sz="2000" dirty="0"/>
              <a:t> bonus, </a:t>
            </a:r>
            <a:r>
              <a:rPr lang="en-US" altLang="cs-CZ" sz="2000" dirty="0" err="1"/>
              <a:t>quia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iubet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Catho</a:t>
            </a:r>
            <a:r>
              <a:rPr lang="en-US" altLang="cs-CZ" sz="2000" dirty="0"/>
              <a:t>:</a:t>
            </a:r>
          </a:p>
          <a:p>
            <a:pPr marL="0" indent="0">
              <a:buNone/>
            </a:pPr>
            <a:r>
              <a:rPr lang="cs-CZ" altLang="cs-CZ" sz="2000" dirty="0"/>
              <a:t>„</a:t>
            </a:r>
            <a:r>
              <a:rPr lang="en-US" altLang="cs-CZ" sz="2000" dirty="0"/>
              <a:t>Fer </a:t>
            </a:r>
            <a:r>
              <a:rPr lang="en-US" altLang="cs-CZ" sz="2000" dirty="0" err="1"/>
              <a:t>matris</a:t>
            </a:r>
            <a:r>
              <a:rPr lang="en-US" altLang="cs-CZ" sz="2000" dirty="0"/>
              <a:t> imperium, cum </a:t>
            </a:r>
            <a:r>
              <a:rPr lang="en-US" altLang="cs-CZ" sz="2000" dirty="0" err="1"/>
              <a:t>verbis</a:t>
            </a:r>
            <a:r>
              <a:rPr lang="en-US" altLang="cs-CZ" sz="2000" dirty="0"/>
              <a:t> exit in </a:t>
            </a:r>
            <a:r>
              <a:rPr lang="en-US" altLang="cs-CZ" sz="2000" dirty="0" err="1"/>
              <a:t>iram</a:t>
            </a:r>
            <a:r>
              <a:rPr lang="en-US" altLang="cs-CZ" sz="2000" dirty="0"/>
              <a:t>.</a:t>
            </a:r>
            <a:r>
              <a:rPr lang="cs-CZ" altLang="cs-CZ" sz="2000" dirty="0"/>
              <a:t>“</a:t>
            </a:r>
            <a:endParaRPr lang="en-US" altLang="cs-CZ" sz="2000" dirty="0"/>
          </a:p>
        </p:txBody>
      </p:sp>
      <p:sp>
        <p:nvSpPr>
          <p:cNvPr id="2" name="Zástupný obsah 3">
            <a:extLst>
              <a:ext uri="{FF2B5EF4-FFF2-40B4-BE49-F238E27FC236}">
                <a16:creationId xmlns:a16="http://schemas.microsoft.com/office/drawing/2014/main" id="{BEA8B89E-0652-CD38-1EE3-7C0027980174}"/>
              </a:ext>
            </a:extLst>
          </p:cNvPr>
          <p:cNvSpPr txBox="1">
            <a:spLocks/>
          </p:cNvSpPr>
          <p:nvPr/>
        </p:nvSpPr>
        <p:spPr>
          <a:xfrm>
            <a:off x="6172200" y="1394301"/>
            <a:ext cx="5181600" cy="44889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A i kdybys neprahnul po půvabech jara, očekávej mateřskou lásku: ty jsi syn, matka přichází z nákupu, a budeš-li ji poslouchat, dá ti, co si přeješ a co svým milovaným dětem za drahé peníze pořídila. Neboť matka dary dává, ale napřed po svém synu žádá, aby nezlobil a pořád byl hodný. Tak tedy Vaše matka artistická fakulta, z jejíchž prsou jste bohatě sál mléko vědeckého poznání, Vám teď jako svému synu, dokonce jako synu právě narozenému, touží dát dar a říká Vám: Buď dobrý syn!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Ty tedy, Martine, buď dobrý syn, protože </a:t>
            </a:r>
            <a:r>
              <a:rPr lang="cs-CZ" sz="2000" dirty="0" err="1"/>
              <a:t>Cato</a:t>
            </a:r>
            <a:r>
              <a:rPr lang="cs-CZ" sz="2000" dirty="0"/>
              <a:t> přikazuje: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„Snášej vládu své matky, i když se hněvá a křičí.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0FBEC10E-8F35-EF2C-DAB6-3A927D6B0E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10419490" cy="365125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400" i="1" dirty="0">
                <a:solidFill>
                  <a:srgbClr val="969696"/>
                </a:solidFill>
                <a:latin typeface="Arial" panose="020B0604020202020204" pitchFamily="34" charset="0"/>
              </a:rPr>
              <a:t>Mistr Jan Hus, učitel a kolega</a:t>
            </a:r>
            <a:r>
              <a:rPr lang="cs-CZ" sz="1400" dirty="0">
                <a:solidFill>
                  <a:srgbClr val="969696"/>
                </a:solidFill>
                <a:latin typeface="Arial" panose="020B0604020202020204" pitchFamily="34" charset="0"/>
              </a:rPr>
              <a:t>. Přel. J. Nechutová a kol. Brno, Masarykova univerzita, 2021.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6DCA1-C8C9-A03D-E49F-182BACDD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67057" cy="687298"/>
          </a:xfrm>
        </p:spPr>
        <p:txBody>
          <a:bodyPr anchor="t">
            <a:noAutofit/>
          </a:bodyPr>
          <a:lstStyle/>
          <a:p>
            <a:r>
              <a:rPr lang="cs-CZ" sz="3200" dirty="0"/>
              <a:t>Specifika středověké latinské literatury?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E0C78-A338-A112-3526-EC88FB3F8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>
            <a:normAutofit/>
          </a:bodyPr>
          <a:lstStyle/>
          <a:p>
            <a:r>
              <a:rPr lang="cs-CZ" sz="1300" b="1" dirty="0"/>
              <a:t>„Podvojný charakter“ </a:t>
            </a:r>
          </a:p>
          <a:p>
            <a:pPr marL="457200" lvl="1" indent="0">
              <a:buNone/>
            </a:pPr>
            <a:r>
              <a:rPr lang="cs-CZ" sz="1300" dirty="0"/>
              <a:t>	díky jednotnému jazyku (latina) je každý středověký 	autor píšící latinsky a jeho díla součástí jak evropské, 	tak národních literatur</a:t>
            </a:r>
          </a:p>
          <a:p>
            <a:r>
              <a:rPr lang="cs-CZ" sz="1300" b="1" dirty="0"/>
              <a:t>Obtížně vymezitelný žánrový systém</a:t>
            </a:r>
          </a:p>
          <a:p>
            <a:r>
              <a:rPr lang="cs-CZ" sz="1300" b="1" dirty="0"/>
              <a:t>Synkretismus funkcí </a:t>
            </a:r>
          </a:p>
          <a:p>
            <a:pPr marL="457200" lvl="1" indent="0">
              <a:buNone/>
            </a:pPr>
            <a:r>
              <a:rPr lang="cs-CZ" sz="1300" dirty="0"/>
              <a:t>	středolatinské literární dílo má obvykle více než pouze 	jednu hlavní funkci</a:t>
            </a:r>
          </a:p>
          <a:p>
            <a:r>
              <a:rPr lang="cs-CZ" sz="1300" b="1" dirty="0"/>
              <a:t>Součástí středolatinské literatury je i odborná literatura</a:t>
            </a:r>
          </a:p>
          <a:p>
            <a:r>
              <a:rPr lang="cs-CZ" sz="1300" b="1" dirty="0"/>
              <a:t>Fragmentární a rukopisné dochování</a:t>
            </a:r>
          </a:p>
          <a:p>
            <a:r>
              <a:rPr lang="cs-CZ" sz="1300" b="1" dirty="0"/>
              <a:t>Středověká díla často dochována anonymně</a:t>
            </a:r>
          </a:p>
          <a:p>
            <a:pPr marL="457200" lvl="1" indent="0">
              <a:buNone/>
            </a:pPr>
            <a:r>
              <a:rPr lang="cs-CZ" sz="1300" dirty="0"/>
              <a:t>	středověkému autoru jsou cizí pojmy jako duševní 	vlastnictví či plagiát</a:t>
            </a:r>
          </a:p>
          <a:p>
            <a:r>
              <a:rPr lang="cs-CZ" sz="1300" b="1" dirty="0"/>
              <a:t>Specifické publikum</a:t>
            </a:r>
          </a:p>
          <a:p>
            <a:pPr marL="457200" lvl="1" indent="0">
              <a:buNone/>
            </a:pPr>
            <a:r>
              <a:rPr lang="cs-CZ" sz="1300" dirty="0"/>
              <a:t>	kdo umí latinsky?</a:t>
            </a:r>
          </a:p>
          <a:p>
            <a:r>
              <a:rPr lang="cs-CZ" sz="1300" b="1" dirty="0" err="1"/>
              <a:t>Oralita</a:t>
            </a:r>
            <a:endParaRPr lang="cs-CZ" sz="1300" b="1" dirty="0"/>
          </a:p>
          <a:p>
            <a:pPr marL="457200" lvl="1" indent="0">
              <a:buNone/>
            </a:pPr>
            <a:r>
              <a:rPr lang="cs-CZ" sz="1300" dirty="0"/>
              <a:t>	texty často určeny k hlasitému předčítání</a:t>
            </a:r>
          </a:p>
          <a:p>
            <a:endParaRPr lang="cs-CZ" sz="1300" dirty="0"/>
          </a:p>
        </p:txBody>
      </p:sp>
      <p:pic>
        <p:nvPicPr>
          <p:cNvPr id="6" name="Picture 2" descr="Copycat: The Life of a Medieval Scribe - Medievalists.net">
            <a:extLst>
              <a:ext uri="{FF2B5EF4-FFF2-40B4-BE49-F238E27FC236}">
                <a16:creationId xmlns:a16="http://schemas.microsoft.com/office/drawing/2014/main" id="{4DCF0472-C2DB-0BEB-1DCD-27DEB286F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2147" b="1"/>
          <a:stretch/>
        </p:blipFill>
        <p:spPr bwMode="auto">
          <a:xfrm>
            <a:off x="6474464" y="1175600"/>
            <a:ext cx="3084697" cy="26723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2A026332-B8A0-0379-3276-7CF1C70D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2" r="28534"/>
          <a:stretch/>
        </p:blipFill>
        <p:spPr>
          <a:xfrm>
            <a:off x="9645953" y="-14621"/>
            <a:ext cx="2546047" cy="3086531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D26FC07-8081-0E10-F4AB-A8AD9D6A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953" y="3268512"/>
            <a:ext cx="2546047" cy="36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64DBA8E-9BC7-3647-AEEF-139F5A63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21" y="4528363"/>
            <a:ext cx="2409181" cy="13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8F9BFD6-B622-DDB7-7238-64DD969D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3" y="712132"/>
            <a:ext cx="3852862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B9FBE9A1-2863-E94A-6E6A-A8079574F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5" t="37825" r="11163" b="53601"/>
          <a:stretch>
            <a:fillRect/>
          </a:stretch>
        </p:blipFill>
        <p:spPr bwMode="auto">
          <a:xfrm>
            <a:off x="5213739" y="1645581"/>
            <a:ext cx="542925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514A5AB-325E-213F-29FE-E0AD973439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82095" y="5719489"/>
            <a:ext cx="3123538" cy="252000"/>
          </a:xfrm>
        </p:spPr>
        <p:txBody>
          <a:bodyPr/>
          <a:lstStyle/>
          <a:p>
            <a:pPr algn="ctr"/>
            <a:r>
              <a:rPr lang="en-GB" altLang="cs-CZ" sz="1600" dirty="0" err="1">
                <a:solidFill>
                  <a:srgbClr val="44546A"/>
                </a:solidFill>
                <a:latin typeface="Times New Roman" panose="02020603050405020304" pitchFamily="18" charset="0"/>
              </a:rPr>
              <a:t>Pra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ha,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NK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X C 3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f. 1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30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089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6735B1-B938-1F0E-CE19-D6AB7110F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02592" y="6138000"/>
            <a:ext cx="5736584" cy="414750"/>
          </a:xfrm>
        </p:spPr>
        <p:txBody>
          <a:bodyPr/>
          <a:lstStyle/>
          <a:p>
            <a:pPr algn="ctr"/>
            <a:r>
              <a:rPr lang="cs-CZ" dirty="0" err="1">
                <a:hlinkClick r:id="rId2"/>
              </a:rPr>
              <a:t>Magistri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Iohannis</a:t>
            </a:r>
            <a:r>
              <a:rPr lang="cs-CZ" dirty="0">
                <a:hlinkClick r:id="rId2"/>
              </a:rPr>
              <a:t> Hus Opera Omnia (</a:t>
            </a:r>
            <a:r>
              <a:rPr lang="en-GB" dirty="0">
                <a:hlinkClick r:id="rId2"/>
              </a:rPr>
              <a:t>hus.phil.muni.cz</a:t>
            </a:r>
            <a:r>
              <a:rPr lang="cs-CZ" dirty="0">
                <a:hlinkClick r:id="rId2"/>
              </a:rPr>
              <a:t>)</a:t>
            </a:r>
            <a:endParaRPr lang="en-GB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78C7D4-44BE-705F-5EDF-8D90EFC2E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1" b="8056"/>
          <a:stretch/>
        </p:blipFill>
        <p:spPr>
          <a:xfrm>
            <a:off x="2076450" y="1722749"/>
            <a:ext cx="8039100" cy="4190460"/>
          </a:xfrm>
          <a:prstGeom prst="rect">
            <a:avLst/>
          </a:prstGeom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95C4E2E9-2F5C-8C75-F31E-E1A55E57ED5A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/>
              <a:t>Děkuji vám za pozornost</a:t>
            </a:r>
            <a:r>
              <a:rPr lang="en-GB" kern="0" dirty="0"/>
              <a:t>!</a:t>
            </a:r>
            <a:endParaRPr lang="cs-CZ" kern="0" dirty="0"/>
          </a:p>
        </p:txBody>
      </p:sp>
      <p:pic>
        <p:nvPicPr>
          <p:cNvPr id="3" name="Obrázek 2" descr="Rozesmátá Pusheen">
            <a:extLst>
              <a:ext uri="{FF2B5EF4-FFF2-40B4-BE49-F238E27FC236}">
                <a16:creationId xmlns:a16="http://schemas.microsoft.com/office/drawing/2014/main" id="{9E01DCB7-A4A3-20EC-ECA1-30CD2D671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" y="111379"/>
            <a:ext cx="2120394" cy="21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DF8B8-02BA-3386-6BCD-17868229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Literární produkce české reformace</a:t>
            </a:r>
          </a:p>
        </p:txBody>
      </p:sp>
      <p:pic>
        <p:nvPicPr>
          <p:cNvPr id="5" name="Picture 2" descr="Image result for repertorium auctorum bohemorum provectum">
            <a:extLst>
              <a:ext uri="{FF2B5EF4-FFF2-40B4-BE49-F238E27FC236}">
                <a16:creationId xmlns:a16="http://schemas.microsoft.com/office/drawing/2014/main" id="{5542D221-7134-45C9-6555-05AB7483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39" y="1543039"/>
            <a:ext cx="2730370" cy="40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9">
            <a:extLst>
              <a:ext uri="{FF2B5EF4-FFF2-40B4-BE49-F238E27FC236}">
                <a16:creationId xmlns:a16="http://schemas.microsoft.com/office/drawing/2014/main" id="{02045F9F-958F-8244-9915-DAB2F986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4" y="1502034"/>
            <a:ext cx="2641571" cy="410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61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0F374-9EF1-D6D9-F988-41D423C2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49"/>
            <a:ext cx="10515600" cy="687298"/>
          </a:xfrm>
        </p:spPr>
        <p:txBody>
          <a:bodyPr anchor="t">
            <a:normAutofit/>
          </a:bodyPr>
          <a:lstStyle/>
          <a:p>
            <a:r>
              <a:rPr lang="cs-CZ" sz="4100" dirty="0"/>
              <a:t>Literární produkce české reformace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92F406-6E2D-667C-C210-C5E532D51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1624"/>
            <a:ext cx="5181600" cy="4488913"/>
          </a:xfrm>
        </p:spPr>
        <p:txBody>
          <a:bodyPr>
            <a:normAutofit/>
          </a:bodyPr>
          <a:lstStyle/>
          <a:p>
            <a:r>
              <a:rPr lang="cs-CZ" altLang="cs-CZ" sz="2200" i="1" dirty="0"/>
              <a:t>Velké dějiny zemí koruny české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ed</a:t>
            </a:r>
            <a:r>
              <a:rPr lang="cs-CZ" altLang="cs-CZ" sz="2200" dirty="0"/>
              <a:t>. P. </a:t>
            </a:r>
            <a:r>
              <a:rPr lang="cs-CZ" altLang="cs-CZ" sz="2200" dirty="0" err="1"/>
              <a:t>Čornej</a:t>
            </a:r>
            <a:r>
              <a:rPr lang="cs-CZ" altLang="cs-CZ" sz="2200" dirty="0"/>
              <a:t>. L. Bobková, M. Bartlová, vol. IV-V, Praha 2000, 2003</a:t>
            </a:r>
          </a:p>
          <a:p>
            <a:r>
              <a:rPr lang="cs-CZ" altLang="cs-CZ" sz="2200" dirty="0"/>
              <a:t>J. Boubín: in "Písemnictví", in </a:t>
            </a:r>
            <a:r>
              <a:rPr lang="cs-CZ" altLang="cs-CZ" sz="2200" i="1" dirty="0"/>
              <a:t>Husitské století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ed</a:t>
            </a:r>
            <a:r>
              <a:rPr lang="cs-CZ" altLang="cs-CZ" sz="2200" dirty="0"/>
              <a:t>. P. Cermanová - R. Novotný - P. Soukup, Praha 2014</a:t>
            </a:r>
          </a:p>
          <a:p>
            <a:r>
              <a:rPr lang="en-US" altLang="cs-CZ" sz="2200" dirty="0"/>
              <a:t>L. </a:t>
            </a:r>
            <a:r>
              <a:rPr lang="en-US" altLang="cs-CZ" sz="2200" dirty="0" err="1"/>
              <a:t>Jiroušková</a:t>
            </a:r>
            <a:r>
              <a:rPr lang="en-US" altLang="cs-CZ" sz="2200" dirty="0"/>
              <a:t>: "The windows on Europe close: Jan Hus and afterwards", in </a:t>
            </a:r>
            <a:r>
              <a:rPr lang="en-US" altLang="cs-CZ" sz="2200" i="1" dirty="0"/>
              <a:t>Europe. A literary history, 1348-1418</a:t>
            </a:r>
            <a:r>
              <a:rPr lang="en-US" altLang="cs-CZ" sz="2200" dirty="0"/>
              <a:t>, ed. D. Wallace, Oxford 2016</a:t>
            </a:r>
            <a:endParaRPr lang="cs-CZ" altLang="cs-CZ" sz="2200" dirty="0"/>
          </a:p>
          <a:p>
            <a:endParaRPr lang="cs-CZ" altLang="cs-CZ" sz="2200" dirty="0"/>
          </a:p>
          <a:p>
            <a:endParaRPr lang="cs-CZ" altLang="cs-CZ" sz="2200" dirty="0"/>
          </a:p>
          <a:p>
            <a:endParaRPr lang="cs-CZ" sz="2200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7AAD2BB6-2F4F-3B30-CA34-94449760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6713" y="1431624"/>
            <a:ext cx="3512574" cy="4488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ACD65511-B0A2-81AF-09B8-BD55EFD6030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872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cs-CZ" sz="4100" b="1" kern="1200">
                <a:latin typeface="+mj-lt"/>
                <a:ea typeface="+mj-ea"/>
                <a:cs typeface="+mj-cs"/>
              </a:rPr>
              <a:t>Literární produkce české reformace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B639EC-51B8-BC1F-8C75-B29BCF0A4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SzTx/>
            </a:pPr>
            <a:r>
              <a:rPr lang="cs-CZ" altLang="cs-CZ" sz="2000" b="1" i="1" dirty="0" err="1"/>
              <a:t>The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windows</a:t>
            </a:r>
            <a:r>
              <a:rPr lang="cs-CZ" altLang="cs-CZ" sz="2000" b="1" i="1" dirty="0"/>
              <a:t> on </a:t>
            </a:r>
            <a:r>
              <a:rPr lang="cs-CZ" altLang="cs-CZ" sz="2000" b="1" i="1" dirty="0" err="1"/>
              <a:t>Europe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close</a:t>
            </a:r>
            <a:r>
              <a:rPr lang="cs-CZ" altLang="cs-CZ" sz="2000" b="1" i="1" dirty="0"/>
              <a:t>: Jan Hus and </a:t>
            </a:r>
            <a:r>
              <a:rPr lang="cs-CZ" altLang="cs-CZ" sz="2000" b="1" i="1" dirty="0" err="1"/>
              <a:t>afterwards</a:t>
            </a:r>
            <a:r>
              <a:rPr lang="cs-CZ" altLang="cs-CZ" sz="2000" i="1" dirty="0"/>
              <a:t>: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SzTx/>
            </a:pPr>
            <a:endParaRPr lang="cs-CZ" altLang="cs-CZ" sz="2000" dirty="0"/>
          </a:p>
          <a:p>
            <a:pPr marL="0" indent="0">
              <a:spcBef>
                <a:spcPct val="0"/>
              </a:spcBef>
              <a:spcAft>
                <a:spcPts val="600"/>
              </a:spcAft>
              <a:buSzTx/>
            </a:pPr>
            <a:r>
              <a:rPr lang="cs-CZ" altLang="cs-CZ" sz="2000" dirty="0"/>
              <a:t>“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Hussite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Revolution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sealed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final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loss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international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multicultural</a:t>
            </a:r>
            <a:r>
              <a:rPr lang="cs-CZ" altLang="cs-CZ" sz="2000" dirty="0"/>
              <a:t>, and </a:t>
            </a:r>
            <a:r>
              <a:rPr lang="cs-CZ" altLang="cs-CZ" sz="2000" dirty="0" err="1"/>
              <a:t>multilingual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dimensions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Bohemia….</a:t>
            </a:r>
            <a:r>
              <a:rPr lang="cs-CZ" altLang="cs-CZ" sz="2000" dirty="0" err="1"/>
              <a:t>After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radicalization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debate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outbreak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Hussite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Wars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new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literature</a:t>
            </a:r>
            <a:r>
              <a:rPr lang="cs-CZ" altLang="cs-CZ" sz="2000" dirty="0"/>
              <a:t> … </a:t>
            </a:r>
            <a:r>
              <a:rPr lang="cs-CZ" altLang="cs-CZ" sz="2000" dirty="0" err="1"/>
              <a:t>served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narrowly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political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ends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spectrum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genres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reduced</a:t>
            </a:r>
            <a:r>
              <a:rPr lang="cs-CZ" altLang="cs-CZ" sz="2000" dirty="0"/>
              <a:t>. …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Hussite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brought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irrevocable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change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greatest</a:t>
            </a:r>
            <a:r>
              <a:rPr lang="cs-CZ" altLang="cs-CZ" sz="2000" dirty="0"/>
              <a:t> period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Bohemian </a:t>
            </a:r>
            <a:r>
              <a:rPr lang="cs-CZ" altLang="cs-CZ" sz="2000" dirty="0" err="1"/>
              <a:t>cultural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literary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history</a:t>
            </a:r>
            <a:r>
              <a:rPr lang="cs-CZ" altLang="cs-CZ" sz="2000" dirty="0"/>
              <a:t>.”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D2CE98-72FD-8098-C729-3F2E7D99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547" y="1394301"/>
            <a:ext cx="3074906" cy="4488913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CCCA40-DF1F-C869-28B6-01A10F7658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74655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cs-CZ" altLang="cs-CZ" sz="900" kern="1200" spc="-10" dirty="0">
                <a:latin typeface="+mn-lt"/>
                <a:ea typeface="+mn-ea"/>
                <a:cs typeface="+mn-cs"/>
              </a:rPr>
              <a:t>Lenka Jiroušková, “Prague.” In </a:t>
            </a:r>
            <a:r>
              <a:rPr lang="cs-CZ" altLang="cs-CZ" sz="900" i="1" kern="1200" spc="-10" dirty="0" err="1">
                <a:latin typeface="+mn-lt"/>
                <a:ea typeface="+mn-ea"/>
                <a:cs typeface="+mn-cs"/>
              </a:rPr>
              <a:t>Europe</a:t>
            </a:r>
            <a:r>
              <a:rPr lang="cs-CZ" altLang="cs-CZ" sz="900" i="1" kern="1200" spc="-10" dirty="0">
                <a:latin typeface="+mn-lt"/>
                <a:ea typeface="+mn-ea"/>
                <a:cs typeface="+mn-cs"/>
              </a:rPr>
              <a:t>. A </a:t>
            </a:r>
            <a:r>
              <a:rPr lang="cs-CZ" altLang="cs-CZ" sz="900" i="1" kern="1200" spc="-10" dirty="0" err="1">
                <a:latin typeface="+mn-lt"/>
                <a:ea typeface="+mn-ea"/>
                <a:cs typeface="+mn-cs"/>
              </a:rPr>
              <a:t>Literary</a:t>
            </a:r>
            <a:r>
              <a:rPr lang="cs-CZ" altLang="cs-CZ" sz="900" i="1" kern="1200" spc="-10" dirty="0">
                <a:latin typeface="+mn-lt"/>
                <a:ea typeface="+mn-ea"/>
                <a:cs typeface="+mn-cs"/>
              </a:rPr>
              <a:t> </a:t>
            </a:r>
            <a:r>
              <a:rPr lang="cs-CZ" altLang="cs-CZ" sz="900" i="1" kern="1200" spc="-10" dirty="0" err="1">
                <a:latin typeface="+mn-lt"/>
                <a:ea typeface="+mn-ea"/>
                <a:cs typeface="+mn-cs"/>
              </a:rPr>
              <a:t>History</a:t>
            </a:r>
            <a:r>
              <a:rPr lang="cs-CZ" altLang="cs-CZ" sz="900" i="1" kern="1200" spc="-10" dirty="0">
                <a:latin typeface="+mn-lt"/>
                <a:ea typeface="+mn-ea"/>
                <a:cs typeface="+mn-cs"/>
              </a:rPr>
              <a:t>, 1348–1418</a:t>
            </a:r>
            <a:r>
              <a:rPr lang="cs-CZ" altLang="cs-CZ" sz="900" kern="1200" spc="-10" dirty="0">
                <a:latin typeface="+mn-lt"/>
                <a:ea typeface="+mn-ea"/>
                <a:cs typeface="+mn-cs"/>
              </a:rPr>
              <a:t>. Ed. by David </a:t>
            </a:r>
            <a:r>
              <a:rPr lang="cs-CZ" altLang="cs-CZ" sz="900" kern="1200" spc="-10" dirty="0" err="1">
                <a:latin typeface="+mn-lt"/>
                <a:ea typeface="+mn-ea"/>
                <a:cs typeface="+mn-cs"/>
              </a:rPr>
              <a:t>Wallace</a:t>
            </a:r>
            <a:r>
              <a:rPr lang="cs-CZ" altLang="cs-CZ" sz="900" kern="1200" spc="-10" dirty="0">
                <a:latin typeface="+mn-lt"/>
                <a:ea typeface="+mn-ea"/>
                <a:cs typeface="+mn-cs"/>
              </a:rPr>
              <a:t>. Vol. II. Oxford University </a:t>
            </a:r>
            <a:r>
              <a:rPr lang="cs-CZ" altLang="cs-CZ" sz="900" kern="1200" spc="-10" dirty="0" err="1">
                <a:latin typeface="+mn-lt"/>
                <a:ea typeface="+mn-ea"/>
                <a:cs typeface="+mn-cs"/>
              </a:rPr>
              <a:t>Press</a:t>
            </a:r>
            <a:r>
              <a:rPr lang="cs-CZ" altLang="cs-CZ" sz="900" kern="1200" spc="-10" dirty="0">
                <a:latin typeface="+mn-lt"/>
                <a:ea typeface="+mn-ea"/>
                <a:cs typeface="+mn-cs"/>
              </a:rPr>
              <a:t>, 2016, p. 642–645.</a:t>
            </a:r>
          </a:p>
        </p:txBody>
      </p:sp>
    </p:spTree>
    <p:extLst>
      <p:ext uri="{BB962C8B-B14F-4D97-AF65-F5344CB8AC3E}">
        <p14:creationId xmlns:p14="http://schemas.microsoft.com/office/powerpoint/2010/main" val="61373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562FF8-C3EF-CEFF-1E14-8A7E1B682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630" y="2030759"/>
            <a:ext cx="4554894" cy="31006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Praha jako pulzující centrum textové produkce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autoritativní kopie Viklefových textů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inovativní textové pomůcky:</a:t>
            </a:r>
            <a:endParaRPr lang="en-US" sz="2400" dirty="0"/>
          </a:p>
          <a:p>
            <a:pPr lvl="1"/>
            <a:r>
              <a:rPr lang="cs-CZ" sz="1600" dirty="0"/>
              <a:t>k</a:t>
            </a:r>
            <a:r>
              <a:rPr lang="en-US" sz="1600" dirty="0" err="1"/>
              <a:t>atalog</a:t>
            </a:r>
            <a:r>
              <a:rPr lang="en-US" sz="1600" dirty="0"/>
              <a:t> </a:t>
            </a:r>
            <a:r>
              <a:rPr lang="cs-CZ" sz="1600" dirty="0"/>
              <a:t>Viklefových děl</a:t>
            </a:r>
            <a:r>
              <a:rPr lang="en-US" sz="1600" dirty="0"/>
              <a:t> (1415)</a:t>
            </a:r>
          </a:p>
          <a:p>
            <a:pPr lvl="1"/>
            <a:r>
              <a:rPr lang="en-US" sz="1600" dirty="0"/>
              <a:t>index</a:t>
            </a:r>
            <a:r>
              <a:rPr lang="cs-CZ" sz="1600" dirty="0"/>
              <a:t>y</a:t>
            </a:r>
            <a:r>
              <a:rPr lang="en-US" sz="1600" dirty="0"/>
              <a:t> </a:t>
            </a:r>
            <a:r>
              <a:rPr lang="cs-CZ" sz="1600" dirty="0"/>
              <a:t>k Viklefovým textům</a:t>
            </a:r>
            <a:r>
              <a:rPr lang="en-US" sz="1600" dirty="0"/>
              <a:t> (1432–1433)</a:t>
            </a:r>
          </a:p>
          <a:p>
            <a:pPr lvl="1"/>
            <a:r>
              <a:rPr lang="en-US" sz="1600" dirty="0" err="1"/>
              <a:t>accessus</a:t>
            </a:r>
            <a:r>
              <a:rPr lang="en-US" sz="1600" dirty="0"/>
              <a:t> ad </a:t>
            </a:r>
            <a:r>
              <a:rPr lang="en-US" sz="1600" dirty="0" err="1"/>
              <a:t>Wiclef</a:t>
            </a:r>
            <a:r>
              <a:rPr lang="en-US" sz="1600" dirty="0"/>
              <a:t> (</a:t>
            </a:r>
            <a:r>
              <a:rPr lang="en-US" sz="1600" i="1" dirty="0" err="1"/>
              <a:t>Floretum</a:t>
            </a:r>
            <a:r>
              <a:rPr lang="en-US" sz="1600" i="1" dirty="0"/>
              <a:t>, Rosarium</a:t>
            </a:r>
            <a:r>
              <a:rPr lang="en-US" sz="1600" dirty="0"/>
              <a:t>)</a:t>
            </a:r>
          </a:p>
          <a:p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FCFFC18-506C-F7DF-9780-07C3145C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850"/>
          </a:xfrm>
        </p:spPr>
        <p:txBody>
          <a:bodyPr>
            <a:normAutofit/>
          </a:bodyPr>
          <a:lstStyle/>
          <a:p>
            <a:r>
              <a:rPr lang="en-US" sz="3600" dirty="0"/>
              <a:t>Recep</a:t>
            </a:r>
            <a:r>
              <a:rPr lang="cs-CZ" sz="3600" dirty="0" err="1"/>
              <a:t>ce</a:t>
            </a:r>
            <a:r>
              <a:rPr lang="cs-CZ" sz="3600" dirty="0"/>
              <a:t> textů Johna Viklefa v</a:t>
            </a:r>
            <a:r>
              <a:rPr lang="en-US" sz="3600" dirty="0"/>
              <a:t> </a:t>
            </a:r>
            <a:r>
              <a:rPr lang="en-US" sz="3600" dirty="0" err="1"/>
              <a:t>Pra</a:t>
            </a:r>
            <a:r>
              <a:rPr lang="cs-CZ" sz="3600" dirty="0"/>
              <a:t>ze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1F309E-B890-1ECE-CD26-447C38B0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62" b="12611"/>
          <a:stretch/>
        </p:blipFill>
        <p:spPr>
          <a:xfrm>
            <a:off x="5677375" y="1488459"/>
            <a:ext cx="2938119" cy="41720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4BF220-8364-4EFE-5150-FCBDD625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345" y="1501629"/>
            <a:ext cx="2790016" cy="4158868"/>
          </a:xfrm>
          <a:prstGeom prst="rect">
            <a:avLst/>
          </a:prstGeom>
        </p:spPr>
      </p:pic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1481F0CE-71D0-D50B-54C3-90945BADB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91956" y="6240875"/>
            <a:ext cx="3123538" cy="252000"/>
          </a:xfrm>
        </p:spPr>
        <p:txBody>
          <a:bodyPr/>
          <a:lstStyle/>
          <a:p>
            <a:pPr algn="ctr"/>
            <a:r>
              <a:rPr lang="en-GB" altLang="cs-CZ" sz="1600" dirty="0" err="1">
                <a:solidFill>
                  <a:srgbClr val="44546A"/>
                </a:solidFill>
                <a:latin typeface="Times New Roman" panose="02020603050405020304" pitchFamily="18" charset="0"/>
              </a:rPr>
              <a:t>Pra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ha,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NK</a:t>
            </a:r>
            <a:r>
              <a:rPr lang="en-GB" alt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V B 2, f. 1r</a:t>
            </a:r>
          </a:p>
        </p:txBody>
      </p:sp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A8EEBC81-5042-8434-8B83-7C698874F7C8}"/>
              </a:ext>
            </a:extLst>
          </p:cNvPr>
          <p:cNvSpPr txBox="1">
            <a:spLocks/>
          </p:cNvSpPr>
          <p:nvPr/>
        </p:nvSpPr>
        <p:spPr bwMode="auto">
          <a:xfrm>
            <a:off x="9212221" y="6240875"/>
            <a:ext cx="2778411" cy="23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 err="1">
                <a:solidFill>
                  <a:srgbClr val="44546A"/>
                </a:solidFill>
                <a:latin typeface="Times New Roman" panose="02020603050405020304" pitchFamily="18" charset="0"/>
              </a:rPr>
              <a:t>Pra</a:t>
            </a:r>
            <a:r>
              <a:rPr 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ha</a:t>
            </a:r>
            <a:r>
              <a:rPr lang="en-GB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N</a:t>
            </a:r>
            <a:r>
              <a:rPr lang="cs-CZ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K</a:t>
            </a:r>
            <a:r>
              <a:rPr lang="en-GB" sz="1600" dirty="0">
                <a:solidFill>
                  <a:srgbClr val="44546A"/>
                </a:solidFill>
                <a:latin typeface="Times New Roman" panose="02020603050405020304" pitchFamily="18" charset="0"/>
              </a:rPr>
              <a:t>, X E 11, f. 1r</a:t>
            </a:r>
          </a:p>
        </p:txBody>
      </p:sp>
    </p:spTree>
    <p:extLst>
      <p:ext uri="{BB962C8B-B14F-4D97-AF65-F5344CB8AC3E}">
        <p14:creationId xmlns:p14="http://schemas.microsoft.com/office/powerpoint/2010/main" val="199219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7FA95-55F2-EC85-A3C5-24FFA179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 dirty="0">
                <a:latin typeface="+mj-lt"/>
                <a:ea typeface="+mj-ea"/>
                <a:cs typeface="+mj-cs"/>
              </a:rPr>
              <a:t>“Raně / Reformační” literatura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EF9E7D-17A1-C86A-EC0F-5A451472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" y="1313924"/>
            <a:ext cx="4031271" cy="3624446"/>
          </a:xfrm>
          <a:prstGeom prst="rect">
            <a:avLst/>
          </a:prstGeom>
          <a:noFill/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86A90FF4-62AA-E088-6D23-4252A0BF3DF7}"/>
              </a:ext>
            </a:extLst>
          </p:cNvPr>
          <p:cNvSpPr txBox="1">
            <a:spLocks/>
          </p:cNvSpPr>
          <p:nvPr/>
        </p:nvSpPr>
        <p:spPr>
          <a:xfrm>
            <a:off x="838200" y="4938370"/>
            <a:ext cx="10781396" cy="1328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Muni Bold" panose="00000500000000000000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 dochovaných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text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ů </a:t>
            </a:r>
            <a:r>
              <a:rPr lang="cs-CZ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bohemikální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provenience z husitského období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rozdělených na anonymní texty a texty připsané známým autorům;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dále na mezi husitské a protihusitské autory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Data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Spunar</a:t>
            </a:r>
            <a:r>
              <a:rPr lang="cs-CZ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Repertorium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(1985, 1995) 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doplněné o informace ze soupisů </a:t>
            </a:r>
            <a:r>
              <a:rPr lang="en-GB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</a:t>
            </a:r>
            <a:r>
              <a:rPr lang="cs-CZ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ární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činnosti </a:t>
            </a:r>
            <a:r>
              <a:rPr lang="en-GB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Hus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cap="small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Bartoš</a:t>
            </a:r>
            <a:r>
              <a:rPr lang="en-GB" cap="small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cap="small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Spunar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1965) a </a:t>
            </a:r>
            <a:r>
              <a:rPr lang="en-GB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Jero</a:t>
            </a:r>
            <a:r>
              <a:rPr lang="cs-CZ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nýma</a:t>
            </a:r>
            <a:r>
              <a:rPr lang="cs-CZ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Pražského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cap="small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Šmahel</a:t>
            </a:r>
            <a:r>
              <a:rPr lang="en-GB" cap="small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cap="small" spc="-10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Silagi</a:t>
            </a:r>
            <a:r>
              <a:rPr lang="en-GB" spc="-1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2010).</a:t>
            </a:r>
            <a:endParaRPr lang="cs-CZ" i="1" dirty="0">
              <a:solidFill>
                <a:srgbClr val="44546A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6AE58B2-938F-73CB-EFA3-641A1BF084C4}"/>
              </a:ext>
            </a:extLst>
          </p:cNvPr>
          <p:cNvSpPr txBox="1"/>
          <p:nvPr/>
        </p:nvSpPr>
        <p:spPr>
          <a:xfrm>
            <a:off x="5847127" y="1979734"/>
            <a:ext cx="5167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Škarka (1948): „literatura bez autorů a generací“</a:t>
            </a:r>
          </a:p>
          <a:p>
            <a:pPr algn="l"/>
            <a:endParaRPr lang="cs-CZ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1908 textů: 77% </a:t>
            </a:r>
            <a:r>
              <a:rPr lang="cs-CZ" dirty="0"/>
              <a:t>připsáno</a:t>
            </a:r>
            <a:r>
              <a:rPr lang="cs-CZ" dirty="0">
                <a:latin typeface="+mn-lt"/>
              </a:rPr>
              <a:t> 94 autorům, 23% anonymních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>
                <a:latin typeface="+mn-lt"/>
              </a:rPr>
              <a:t>rotihusitský diskurz: 280 textů, 34% anonymních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1420s: 50 </a:t>
            </a:r>
            <a:r>
              <a:rPr lang="cs-CZ" dirty="0"/>
              <a:t>jmen autorů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17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F1027-69B1-279E-4694-F01858E8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Autorské </a:t>
            </a:r>
            <a:r>
              <a:rPr lang="cs-CZ" dirty="0" err="1"/>
              <a:t>atribuce</a:t>
            </a:r>
            <a:endParaRPr lang="cs-CZ" dirty="0"/>
          </a:p>
        </p:txBody>
      </p:sp>
      <p:pic>
        <p:nvPicPr>
          <p:cNvPr id="5" name="Obrázek 4" descr="Obsah obrázku rukopis, dopis, text, kniha&#10;&#10;Popis byl vytvořen automaticky">
            <a:extLst>
              <a:ext uri="{FF2B5EF4-FFF2-40B4-BE49-F238E27FC236}">
                <a16:creationId xmlns:a16="http://schemas.microsoft.com/office/drawing/2014/main" id="{FE661D66-49DF-D441-F04D-135C6FF0D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83" y="365126"/>
            <a:ext cx="3749447" cy="5461523"/>
          </a:xfrm>
          <a:prstGeom prst="rect">
            <a:avLst/>
          </a:prstGeom>
        </p:spPr>
      </p:pic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9EF6BEC5-3A8E-5524-FB82-35096427594C}"/>
              </a:ext>
            </a:extLst>
          </p:cNvPr>
          <p:cNvSpPr txBox="1">
            <a:spLocks/>
          </p:cNvSpPr>
          <p:nvPr/>
        </p:nvSpPr>
        <p:spPr>
          <a:xfrm>
            <a:off x="938200" y="3599867"/>
            <a:ext cx="4212727" cy="22267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Muni Bold" panose="00000500000000000000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Rejstřík obsahující informace o autorství</a:t>
            </a:r>
            <a:r>
              <a:rPr lang="en-GB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včetně textů v současnosti ztracených,</a:t>
            </a:r>
            <a:r>
              <a:rPr lang="en-GB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 středověkém univerzitním kodexu z pražské univerzity, pol. 15. stol., v současnosti uloženém v Národní knihovně v Praze,</a:t>
            </a:r>
            <a:r>
              <a:rPr lang="en-GB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sign. </a:t>
            </a:r>
            <a:r>
              <a:rPr lang="en-GB" sz="18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 G 6.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78EDC-51B8-9AE8-92DC-E1419B7C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 anchor="t">
            <a:normAutofit/>
          </a:bodyPr>
          <a:lstStyle/>
          <a:p>
            <a:r>
              <a:rPr lang="cs-CZ" sz="4100"/>
              <a:t>Literární činnost </a:t>
            </a:r>
            <a:r>
              <a:rPr lang="en-US" sz="4100"/>
              <a:t>Jan</a:t>
            </a:r>
            <a:r>
              <a:rPr lang="cs-CZ" sz="4100"/>
              <a:t>a</a:t>
            </a:r>
            <a:r>
              <a:rPr lang="en-US" sz="4100"/>
              <a:t> Hus</a:t>
            </a:r>
            <a:r>
              <a:rPr lang="cs-CZ" sz="4100"/>
              <a:t>a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49E07E9-A546-DCC1-BDFC-4DCEE63FC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366285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dirty="0">
                <a:latin typeface="+mn-lt"/>
              </a:rPr>
              <a:t>přes 300 položek:</a:t>
            </a:r>
          </a:p>
          <a:p>
            <a:pPr marL="0" indent="0" algn="l">
              <a:buNone/>
            </a:pPr>
            <a:r>
              <a:rPr lang="cs-CZ" sz="2400" dirty="0">
                <a:latin typeface="+mn-lt"/>
              </a:rPr>
              <a:t>500 středověkých rukopisů</a:t>
            </a:r>
          </a:p>
          <a:p>
            <a:pPr marL="0" indent="0" algn="l">
              <a:buNone/>
            </a:pPr>
            <a:r>
              <a:rPr lang="cs-CZ" sz="2400" dirty="0">
                <a:latin typeface="+mn-lt"/>
              </a:rPr>
              <a:t>80 knihoven and archivů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278 jistých </a:t>
            </a:r>
            <a:r>
              <a:rPr lang="cs-CZ" sz="2400" dirty="0" err="1">
                <a:latin typeface="+mn-lt"/>
              </a:rPr>
              <a:t>atribucí</a:t>
            </a:r>
            <a:endParaRPr lang="cs-CZ" sz="24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17 sporných </a:t>
            </a:r>
            <a:r>
              <a:rPr lang="cs-CZ" sz="2400" dirty="0" err="1">
                <a:latin typeface="+mn-lt"/>
              </a:rPr>
              <a:t>atribucí</a:t>
            </a:r>
            <a:endParaRPr lang="cs-CZ" sz="24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25 nepravých </a:t>
            </a:r>
            <a:r>
              <a:rPr lang="cs-CZ" sz="2400" dirty="0" err="1">
                <a:latin typeface="+mn-lt"/>
              </a:rPr>
              <a:t>atribucí</a:t>
            </a:r>
            <a:endParaRPr lang="cs-CZ" sz="2400" dirty="0">
              <a:latin typeface="+mn-lt"/>
            </a:endParaRPr>
          </a:p>
          <a:p>
            <a:endParaRPr lang="en-US" sz="2400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3031102-BC12-2C84-DFA7-798C35FD4F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394301"/>
            <a:ext cx="5181600" cy="3662855"/>
          </a:xfrm>
          <a:prstGeom prst="rect">
            <a:avLst/>
          </a:prstGeom>
        </p:spPr>
      </p:pic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323714DF-45E9-9A21-7FCF-61A9136A7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5181378"/>
            <a:ext cx="10235268" cy="1090570"/>
          </a:xfrm>
        </p:spPr>
        <p:txBody>
          <a:bodyPr/>
          <a:lstStyle/>
          <a:p>
            <a:r>
              <a:rPr lang="en-GB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</a:t>
            </a:r>
            <a:r>
              <a:rPr lang="cs-CZ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fická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distribuce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Hus</a:t>
            </a:r>
            <a:r>
              <a:rPr lang="cs-CZ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ových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textů v současných paměťových institucích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Velikost kroužku reflektuje počet dochovaných kopií. 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Bartoš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Spunar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(1965)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doplněno o aktualizované informace z online databáze 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Hus</a:t>
            </a:r>
            <a:r>
              <a:rPr lang="cs-CZ" altLang="cs-CZ" sz="1800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ových</a:t>
            </a:r>
            <a:r>
              <a:rPr lang="en-GB" altLang="cs-CZ" sz="1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 omnia (https://hus.phil.muni.cz/database).</a:t>
            </a:r>
          </a:p>
        </p:txBody>
      </p:sp>
    </p:spTree>
    <p:extLst>
      <p:ext uri="{BB962C8B-B14F-4D97-AF65-F5344CB8AC3E}">
        <p14:creationId xmlns:p14="http://schemas.microsoft.com/office/powerpoint/2010/main" val="31524380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57" id="{FCDE2B37-AC07-DF4D-B56B-455E8A407781}" vid="{3848D047-E878-9648-BA42-F2FF5AADCD2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(1)</Template>
  <TotalTime>1</TotalTime>
  <Words>2580</Words>
  <Application>Microsoft Office PowerPoint</Application>
  <PresentationFormat>Širokoúhlá obrazovka</PresentationFormat>
  <Paragraphs>126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Calibri</vt:lpstr>
      <vt:lpstr>Muni Bold</vt:lpstr>
      <vt:lpstr>Arial</vt:lpstr>
      <vt:lpstr>Wingdings</vt:lpstr>
      <vt:lpstr>Times New Roman</vt:lpstr>
      <vt:lpstr>Motiv Office</vt:lpstr>
      <vt:lpstr>Jak ukončit studum na středověké univerzitě? Husovy latinské promoční řeči.</vt:lpstr>
      <vt:lpstr>Specifika středověké latinské literatury?</vt:lpstr>
      <vt:lpstr>Literární produkce české reformace</vt:lpstr>
      <vt:lpstr>Literární produkce české reformace</vt:lpstr>
      <vt:lpstr>Prezentace aplikace PowerPoint</vt:lpstr>
      <vt:lpstr>Recepce textů Johna Viklefa v Praze</vt:lpstr>
      <vt:lpstr>“Raně / Reformační” literatura</vt:lpstr>
      <vt:lpstr>Autorské atribuce</vt:lpstr>
      <vt:lpstr>Literární činnost Jana Husa</vt:lpstr>
      <vt:lpstr>Pasování prváků?</vt:lpstr>
      <vt:lpstr>Humanistické verše o beániích</vt:lpstr>
      <vt:lpstr>Husovy rekomendační promluvy</vt:lpstr>
      <vt:lpstr>Prezentace aplikace PowerPoint</vt:lpstr>
      <vt:lpstr>Fulget virtute modestus (Václav ze Sušice, 22. 1. 1400)</vt:lpstr>
      <vt:lpstr>Proice omnia ista (1400, neznámý kandidát)</vt:lpstr>
      <vt:lpstr>Veniat cuculus (Martin Kunšův z Prahy, 15. 7. 1400)</vt:lpstr>
      <vt:lpstr>Proice omnia ista (1400, neznámý kandidát)</vt:lpstr>
      <vt:lpstr>Filius esto bonus (5. 3. 1402, Martin z Križevců)</vt:lpstr>
      <vt:lpstr>Filius esto bonus (5. 3. 1402, Martin z Križevců)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Husa pitomá aneb těžký život středověkého studenta</dc:title>
  <dc:creator>Petra Mutlová</dc:creator>
  <cp:lastModifiedBy>Sylvie Stanovská</cp:lastModifiedBy>
  <cp:revision>130</cp:revision>
  <dcterms:created xsi:type="dcterms:W3CDTF">2024-11-15T12:58:52Z</dcterms:created>
  <dcterms:modified xsi:type="dcterms:W3CDTF">2024-12-06T07:51:06Z</dcterms:modified>
</cp:coreProperties>
</file>