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535F2-0296-4829-A798-902BFED07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b="1" dirty="0" err="1"/>
              <a:t>Methoden</a:t>
            </a:r>
            <a:r>
              <a:rPr lang="cs-CZ" altLang="cs-CZ" b="1" dirty="0"/>
              <a:t> der Text(</a:t>
            </a:r>
            <a:r>
              <a:rPr lang="cs-CZ" altLang="cs-CZ" b="1" dirty="0" err="1"/>
              <a:t>sorten</a:t>
            </a:r>
            <a:r>
              <a:rPr lang="cs-CZ" altLang="cs-CZ" b="1" dirty="0"/>
              <a:t>)analyse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E2356A-0A26-46A1-A5FE-E079332F1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Wahlveranstaltung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844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9A06A-A7A7-4940-BBA0-F30921AF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Kriterien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Textualität</a:t>
            </a:r>
            <a:br>
              <a:rPr lang="cs-CZ" altLang="cs-CZ" b="1" dirty="0"/>
            </a:br>
            <a:r>
              <a:rPr lang="cs-CZ" altLang="cs-CZ" b="1" dirty="0"/>
              <a:t>(nach de </a:t>
            </a:r>
            <a:r>
              <a:rPr lang="cs-CZ" altLang="cs-CZ" b="1" dirty="0" err="1"/>
              <a:t>Beaugrande</a:t>
            </a:r>
            <a:r>
              <a:rPr lang="cs-CZ" altLang="cs-CZ" b="1" dirty="0"/>
              <a:t>/</a:t>
            </a:r>
            <a:r>
              <a:rPr lang="cs-CZ" altLang="cs-CZ" b="1" dirty="0" err="1"/>
              <a:t>Dressler</a:t>
            </a:r>
            <a:r>
              <a:rPr lang="cs-CZ" altLang="cs-CZ" b="1" dirty="0"/>
              <a:t> 1981)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B87D-0412-4300-8583-5F7D9A2B4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1)	</a:t>
            </a:r>
            <a:r>
              <a:rPr lang="cs-CZ" altLang="cs-CZ" b="1" dirty="0" err="1">
                <a:solidFill>
                  <a:srgbClr val="FF0000"/>
                </a:solidFill>
              </a:rPr>
              <a:t>Kohäsion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Art, </a:t>
            </a:r>
            <a:r>
              <a:rPr lang="cs-CZ" altLang="cs-CZ" b="1" dirty="0" err="1"/>
              <a:t>wie</a:t>
            </a:r>
            <a:r>
              <a:rPr lang="cs-CZ" altLang="cs-CZ" b="1" dirty="0"/>
              <a:t> Texte </a:t>
            </a:r>
            <a:r>
              <a:rPr lang="cs-CZ" altLang="cs-CZ" b="1" dirty="0" err="1"/>
              <a:t>auf</a:t>
            </a:r>
            <a:r>
              <a:rPr lang="cs-CZ" altLang="cs-CZ" b="1" dirty="0"/>
              <a:t> der </a:t>
            </a:r>
            <a:r>
              <a:rPr lang="cs-CZ" altLang="cs-CZ" b="1" dirty="0" err="1"/>
              <a:t>Oberfläche</a:t>
            </a:r>
            <a:r>
              <a:rPr lang="cs-CZ" altLang="cs-CZ" b="1" dirty="0"/>
              <a:t> durch </a:t>
            </a:r>
            <a:r>
              <a:rPr lang="cs-CZ" altLang="cs-CZ" b="1" u="sng" dirty="0" err="1"/>
              <a:t>grammatische</a:t>
            </a:r>
            <a:r>
              <a:rPr lang="cs-CZ" altLang="cs-CZ" b="1" dirty="0"/>
              <a:t> </a:t>
            </a:r>
            <a:r>
              <a:rPr lang="cs-CZ" altLang="cs-CZ" b="1" dirty="0" err="1"/>
              <a:t>Formen</a:t>
            </a:r>
            <a:r>
              <a:rPr lang="cs-CZ" altLang="cs-CZ" b="1" dirty="0"/>
              <a:t> </a:t>
            </a:r>
            <a:r>
              <a:rPr lang="cs-CZ" altLang="cs-CZ" b="1" dirty="0" err="1"/>
              <a:t>miteinander</a:t>
            </a:r>
            <a:r>
              <a:rPr lang="cs-CZ" altLang="cs-CZ" b="1" dirty="0"/>
              <a:t> </a:t>
            </a:r>
            <a:r>
              <a:rPr lang="cs-CZ" altLang="cs-CZ" b="1" dirty="0" err="1"/>
              <a:t>verknüpft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(</a:t>
            </a:r>
            <a:r>
              <a:rPr lang="cs-CZ" altLang="cs-CZ" b="1" dirty="0" err="1"/>
              <a:t>transphrastische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Textbetrachtung</a:t>
            </a:r>
            <a:r>
              <a:rPr lang="cs-CZ" altLang="cs-CZ" b="1" dirty="0"/>
              <a:t>) : </a:t>
            </a:r>
            <a:r>
              <a:rPr lang="cs-CZ" altLang="cs-CZ" b="1" i="1" dirty="0" err="1"/>
              <a:t>ein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Gerät</a:t>
            </a:r>
            <a:r>
              <a:rPr lang="cs-CZ" altLang="cs-CZ" b="1" i="1" dirty="0"/>
              <a:t> – es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	</a:t>
            </a:r>
            <a:r>
              <a:rPr lang="cs-CZ" altLang="cs-CZ" b="1" dirty="0" err="1">
                <a:solidFill>
                  <a:srgbClr val="FF0000"/>
                </a:solidFill>
              </a:rPr>
              <a:t>Kohärenz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Herstellung</a:t>
            </a:r>
            <a:r>
              <a:rPr lang="cs-CZ" altLang="cs-CZ" b="1" dirty="0"/>
              <a:t> der </a:t>
            </a:r>
            <a:r>
              <a:rPr lang="cs-CZ" altLang="cs-CZ" b="1" u="sng" dirty="0" err="1"/>
              <a:t>semantisch-thematischen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 durch </a:t>
            </a:r>
            <a:r>
              <a:rPr lang="cs-CZ" altLang="cs-CZ" b="1" dirty="0" err="1"/>
              <a:t>kausale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nicht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zur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Prüfung</a:t>
            </a:r>
            <a:r>
              <a:rPr lang="cs-CZ" altLang="cs-CZ" b="1" i="1" dirty="0"/>
              <a:t>, </a:t>
            </a:r>
            <a:r>
              <a:rPr lang="cs-CZ" altLang="cs-CZ" b="1" i="1" u="sng" dirty="0" err="1"/>
              <a:t>weil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in </a:t>
            </a:r>
            <a:r>
              <a:rPr lang="cs-CZ" altLang="cs-CZ" b="1" i="1" dirty="0" err="1"/>
              <a:t>einen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schweren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Verkehrsunfall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 </a:t>
            </a:r>
            <a:r>
              <a:rPr lang="cs-CZ" altLang="cs-CZ" b="1" i="1" dirty="0" err="1"/>
              <a:t>geraten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ist</a:t>
            </a:r>
            <a:r>
              <a:rPr lang="cs-CZ" altLang="cs-CZ" b="1" i="1" dirty="0"/>
              <a:t>.</a:t>
            </a:r>
            <a:r>
              <a:rPr lang="cs-CZ" altLang="cs-CZ" dirty="0"/>
              <a:t> </a:t>
            </a:r>
            <a:endParaRPr lang="de-DE" altLang="cs-CZ" dirty="0"/>
          </a:p>
          <a:p>
            <a:r>
              <a:rPr lang="cs-CZ" altLang="cs-CZ" b="1" dirty="0"/>
              <a:t>(</a:t>
            </a:r>
            <a:r>
              <a:rPr lang="cs-CZ" altLang="cs-CZ" b="1" dirty="0" err="1"/>
              <a:t>unser</a:t>
            </a:r>
            <a:r>
              <a:rPr lang="cs-CZ" altLang="cs-CZ" b="1" dirty="0"/>
              <a:t> „</a:t>
            </a:r>
            <a:r>
              <a:rPr lang="cs-CZ" altLang="cs-CZ" b="1" dirty="0" err="1"/>
              <a:t>Weltwissen</a:t>
            </a:r>
            <a:r>
              <a:rPr lang="cs-CZ" altLang="cs-CZ" b="1" dirty="0"/>
              <a:t>“: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mit</a:t>
            </a:r>
            <a:r>
              <a:rPr lang="cs-CZ" altLang="cs-CZ" b="1" i="1" dirty="0"/>
              <a:t> dem Auto.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fuhr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Autobahn.</a:t>
            </a:r>
            <a:r>
              <a:rPr lang="cs-CZ" altLang="cs-CZ" b="1" dirty="0"/>
              <a:t>)</a:t>
            </a:r>
          </a:p>
          <a:p>
            <a:r>
              <a:rPr lang="cs-CZ" altLang="cs-CZ" b="1" dirty="0" err="1"/>
              <a:t>Kohäsion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Kohärenz</a:t>
            </a:r>
            <a:r>
              <a:rPr lang="cs-CZ" altLang="cs-CZ" b="1" dirty="0"/>
              <a:t> (= </a:t>
            </a:r>
            <a:r>
              <a:rPr lang="cs-CZ" altLang="cs-CZ" b="1" dirty="0" err="1"/>
              <a:t>Oberbegriff</a:t>
            </a:r>
            <a:r>
              <a:rPr lang="cs-CZ" altLang="cs-CZ" b="1" dirty="0"/>
              <a:t>) –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voneinander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trennen</a:t>
            </a:r>
            <a:r>
              <a:rPr lang="cs-CZ" altLang="cs-CZ" b="1" dirty="0"/>
              <a:t> – </a:t>
            </a:r>
            <a:r>
              <a:rPr lang="cs-CZ" altLang="cs-CZ" b="1" dirty="0" err="1"/>
              <a:t>grammatisch-semantische</a:t>
            </a:r>
            <a:r>
              <a:rPr lang="cs-CZ" altLang="cs-CZ" b="1" dirty="0"/>
              <a:t> Struktur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</a:t>
            </a:r>
            <a:r>
              <a:rPr lang="cs-CZ" altLang="cs-CZ" b="1" dirty="0" err="1"/>
              <a:t>textzentriert</a:t>
            </a:r>
            <a:endParaRPr lang="cs-CZ" altLang="cs-CZ" b="1" dirty="0"/>
          </a:p>
          <a:p>
            <a:endParaRPr lang="de-DE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85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7B5AE-65AC-4F07-A3CC-21C68524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Kriterien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2F93AC-F3B8-4BD3-A9C4-70157A859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3)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Absicht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Textproduzenten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einen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kohäsiven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kohärenten</a:t>
            </a:r>
            <a:r>
              <a:rPr lang="cs-CZ" altLang="cs-CZ" sz="1800" b="1" dirty="0"/>
              <a:t> Text </a:t>
            </a:r>
            <a:r>
              <a:rPr lang="cs-CZ" altLang="cs-CZ" sz="1800" b="1" dirty="0" err="1"/>
              <a:t>zu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bilden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handlungsorientiert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kommunikativ-pragamtisch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über</a:t>
            </a:r>
            <a:r>
              <a:rPr lang="cs-CZ" altLang="cs-CZ" sz="1800" b="1" dirty="0"/>
              <a:t> den Text </a:t>
            </a:r>
            <a:r>
              <a:rPr lang="cs-CZ" altLang="cs-CZ" sz="1800" b="1" dirty="0" err="1"/>
              <a:t>hinaus</a:t>
            </a:r>
            <a:r>
              <a:rPr lang="cs-CZ" altLang="cs-CZ" sz="1800" b="1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4)	</a:t>
            </a:r>
            <a:r>
              <a:rPr lang="cs-CZ" altLang="cs-CZ" sz="1800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bezieht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Textrezipienten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dessen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Einstellungen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Erwartungen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sinnvoll</a:t>
            </a:r>
            <a:r>
              <a:rPr lang="cs-CZ" altLang="cs-CZ" sz="1800" b="1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5)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durch </a:t>
            </a:r>
            <a:r>
              <a:rPr lang="cs-CZ" altLang="cs-CZ" sz="1800" b="1" dirty="0" err="1"/>
              <a:t>einen</a:t>
            </a:r>
            <a:r>
              <a:rPr lang="cs-CZ" altLang="cs-CZ" sz="1800" b="1" dirty="0"/>
              <a:t> Text </a:t>
            </a:r>
            <a:r>
              <a:rPr lang="cs-CZ" altLang="cs-CZ" sz="1800" b="1" dirty="0" err="1"/>
              <a:t>vermittelten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stehen in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angemessenen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Relation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Kommunikationsziel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Verständlichkeit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Angemessenheit</a:t>
            </a:r>
            <a:r>
              <a:rPr lang="cs-CZ" altLang="cs-CZ" sz="1800" b="1" dirty="0"/>
              <a:t>...</a:t>
            </a:r>
            <a:endParaRPr lang="de-DE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6)	</a:t>
            </a:r>
            <a:r>
              <a:rPr lang="cs-CZ" altLang="cs-CZ" sz="1800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jeder</a:t>
            </a:r>
            <a:r>
              <a:rPr lang="cs-CZ" altLang="cs-CZ" sz="1800" b="1" dirty="0"/>
              <a:t> Text – durch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bestimmt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Textproduzent</a:t>
            </a:r>
            <a:r>
              <a:rPr lang="cs-CZ" altLang="cs-CZ" sz="1800" b="1" dirty="0"/>
              <a:t>, -</a:t>
            </a:r>
            <a:r>
              <a:rPr lang="cs-CZ" altLang="cs-CZ" sz="1800" b="1" dirty="0" err="1"/>
              <a:t>rezipient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Thema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Kode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Kanal</a:t>
            </a:r>
            <a:r>
              <a:rPr lang="cs-CZ" altLang="cs-CZ" sz="1800" b="1" dirty="0"/>
              <a:t>... </a:t>
            </a:r>
            <a:r>
              <a:rPr lang="cs-CZ" altLang="cs-CZ" sz="1800" b="1" u="sng" dirty="0" err="1"/>
              <a:t>Textsorte</a:t>
            </a:r>
            <a:r>
              <a:rPr lang="cs-CZ" altLang="cs-CZ" sz="1800" b="1" u="sng" dirty="0"/>
              <a:t>: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Gestaltung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entsprechend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7)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Texte </a:t>
            </a:r>
            <a:r>
              <a:rPr lang="cs-CZ" altLang="cs-CZ" sz="1800" b="1" dirty="0" err="1"/>
              <a:t>beziehen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publizistische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literarisch-künstlerische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Handelskorrespondenz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wissenschaftliche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Fachtexte</a:t>
            </a:r>
            <a:r>
              <a:rPr lang="cs-CZ" altLang="cs-CZ" sz="1800" b="1" dirty="0"/>
              <a:t>...)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8)	</a:t>
            </a:r>
            <a:r>
              <a:rPr lang="de-DE" altLang="cs-CZ" b="1" dirty="0">
                <a:solidFill>
                  <a:srgbClr val="FF0000"/>
                </a:solidFill>
              </a:rPr>
              <a:t>(</a:t>
            </a:r>
            <a:r>
              <a:rPr lang="de-DE" altLang="cs-CZ" b="1" dirty="0" err="1">
                <a:solidFill>
                  <a:srgbClr val="FF0000"/>
                </a:solidFill>
              </a:rPr>
              <a:t>Inter</a:t>
            </a:r>
            <a:r>
              <a:rPr lang="de-DE" altLang="cs-CZ" b="1" dirty="0">
                <a:solidFill>
                  <a:srgbClr val="FF0000"/>
                </a:solidFill>
              </a:rPr>
              <a:t>)</a:t>
            </a:r>
            <a:r>
              <a:rPr lang="cs-CZ" altLang="cs-CZ" sz="1800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Texte </a:t>
            </a:r>
            <a:r>
              <a:rPr lang="cs-CZ" altLang="cs-CZ" sz="1800" b="1" dirty="0" err="1"/>
              <a:t>beruhen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kultureller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Übereinkunft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geprägt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Kultur: </a:t>
            </a:r>
            <a:r>
              <a:rPr lang="cs-CZ" altLang="cs-CZ" sz="1800" b="1" dirty="0" err="1"/>
              <a:t>Todesanzeige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Rezension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Leserbriefe</a:t>
            </a:r>
            <a:r>
              <a:rPr lang="cs-CZ" altLang="cs-CZ" sz="1800" b="1" dirty="0"/>
              <a:t>, Graffiti…</a:t>
            </a:r>
          </a:p>
          <a:p>
            <a:pPr>
              <a:lnSpc>
                <a:spcPct val="90000"/>
              </a:lnSpc>
            </a:pP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12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396A0-EA9C-4B0A-AAFB-544C45A5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Schwerpunkte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F5F4A7-5709-43B8-89CC-E6AE4C760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1800" b="1" dirty="0"/>
              <a:t>1. </a:t>
            </a:r>
            <a:r>
              <a:rPr lang="cs-CZ" altLang="cs-CZ" sz="1800" b="1" dirty="0" err="1"/>
              <a:t>Einleitung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ist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will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Textlinguistik</a:t>
            </a:r>
            <a:r>
              <a:rPr lang="cs-CZ" altLang="cs-CZ" sz="1800" b="1" dirty="0"/>
              <a:t>?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800" b="1" dirty="0"/>
              <a:t>2. </a:t>
            </a:r>
            <a:r>
              <a:rPr lang="cs-CZ" altLang="cs-CZ" sz="1800" b="1" dirty="0" err="1"/>
              <a:t>Textbegriff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Kriterien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Textualität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3. </a:t>
            </a:r>
            <a:r>
              <a:rPr lang="cs-CZ" altLang="cs-CZ" sz="1800" b="1" dirty="0" err="1"/>
              <a:t>Textauffassungen</a:t>
            </a:r>
            <a:endParaRPr lang="de-DE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4.  Textsorten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</a:t>
            </a:r>
            <a:r>
              <a:rPr lang="cs-CZ" altLang="cs-CZ" sz="1800" b="1" dirty="0"/>
              <a:t>Analyse der </a:t>
            </a:r>
            <a:r>
              <a:rPr lang="cs-CZ" altLang="cs-CZ" sz="1800" b="1" dirty="0" err="1"/>
              <a:t>Textstruktur</a:t>
            </a:r>
            <a:r>
              <a:rPr lang="cs-CZ" altLang="cs-CZ" sz="1800" b="1" dirty="0"/>
              <a:t>:</a:t>
            </a:r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5. 1. </a:t>
            </a:r>
            <a:r>
              <a:rPr lang="cs-CZ" altLang="cs-CZ" sz="1800" b="1" dirty="0" err="1"/>
              <a:t>grammatische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lexikalisch-semantische</a:t>
            </a:r>
            <a:r>
              <a:rPr lang="cs-CZ" altLang="cs-CZ" sz="1800" b="1" dirty="0"/>
              <a:t> Ebene der </a:t>
            </a:r>
            <a:r>
              <a:rPr lang="cs-CZ" altLang="cs-CZ" sz="1800" b="1" dirty="0" err="1"/>
              <a:t>Textstruktur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5. 2.</a:t>
            </a:r>
            <a:r>
              <a:rPr lang="cs-CZ" altLang="cs-CZ" sz="1800" b="1" dirty="0"/>
              <a:t>	</a:t>
            </a:r>
            <a:r>
              <a:rPr lang="cs-CZ" altLang="cs-CZ" sz="1800" b="1" dirty="0" err="1"/>
              <a:t>thematische</a:t>
            </a:r>
            <a:r>
              <a:rPr lang="cs-CZ" altLang="cs-CZ" sz="1800" b="1" dirty="0"/>
              <a:t> Ebene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Grundformen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thematischer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Entfaltung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6. </a:t>
            </a:r>
            <a:r>
              <a:rPr lang="cs-CZ" altLang="cs-CZ" sz="1800" b="1" dirty="0"/>
              <a:t>Analyse der </a:t>
            </a:r>
            <a:r>
              <a:rPr lang="cs-CZ" altLang="cs-CZ" sz="1800" b="1" dirty="0" err="1"/>
              <a:t>Textfunktion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7. </a:t>
            </a:r>
            <a:r>
              <a:rPr lang="cs-CZ" altLang="cs-CZ" sz="1800" b="1" dirty="0" err="1"/>
              <a:t>integrative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Textanalyse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8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512FE-7E24-4802-B275-0A5C2D49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Fachliteratur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478CB8-9393-4172-B1A3-CAD00E060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de-DE" altLang="cs-CZ" b="1" dirty="0"/>
              <a:t>Brinker, Klaus: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. </a:t>
            </a:r>
            <a:r>
              <a:rPr lang="cs-CZ" altLang="cs-CZ" b="1" dirty="0" err="1"/>
              <a:t>Einführung</a:t>
            </a:r>
            <a:r>
              <a:rPr lang="cs-CZ" altLang="cs-CZ" b="1" dirty="0"/>
              <a:t> in </a:t>
            </a:r>
            <a:r>
              <a:rPr lang="cs-CZ" altLang="cs-CZ" b="1" dirty="0" err="1"/>
              <a:t>Grundbegriffe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. 7., </a:t>
            </a:r>
            <a:r>
              <a:rPr lang="cs-CZ" altLang="cs-CZ" b="1" dirty="0" err="1"/>
              <a:t>durchgelesene</a:t>
            </a:r>
            <a:r>
              <a:rPr lang="cs-CZ" altLang="cs-CZ" b="1" dirty="0"/>
              <a:t>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</a:t>
            </a:r>
            <a:r>
              <a:rPr lang="cs-CZ" altLang="cs-CZ" b="1" dirty="0" err="1"/>
              <a:t>Berlin</a:t>
            </a:r>
            <a:r>
              <a:rPr lang="cs-CZ" altLang="cs-CZ" b="1" dirty="0"/>
              <a:t> 2010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Fix, Ulla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Koll</a:t>
            </a:r>
            <a:r>
              <a:rPr lang="cs-CZ" altLang="cs-CZ" b="1" dirty="0"/>
              <a:t>.: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Einsteiger</a:t>
            </a:r>
            <a:r>
              <a:rPr lang="cs-CZ" altLang="cs-CZ" b="1" dirty="0"/>
              <a:t>. </a:t>
            </a:r>
            <a:r>
              <a:rPr lang="cs-CZ" altLang="cs-CZ" b="1" dirty="0" err="1"/>
              <a:t>Ein</a:t>
            </a:r>
            <a:r>
              <a:rPr lang="cs-CZ" altLang="cs-CZ" b="1" dirty="0"/>
              <a:t> </a:t>
            </a:r>
            <a:r>
              <a:rPr lang="cs-CZ" altLang="cs-CZ" b="1" dirty="0" err="1"/>
              <a:t>Lehr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Arbeitsbuch</a:t>
            </a:r>
            <a:r>
              <a:rPr lang="cs-CZ" altLang="cs-CZ" b="1" dirty="0"/>
              <a:t>. 2.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Frankfurt </a:t>
            </a:r>
            <a:r>
              <a:rPr lang="cs-CZ" altLang="cs-CZ" b="1" dirty="0" err="1"/>
              <a:t>am</a:t>
            </a:r>
            <a:r>
              <a:rPr lang="cs-CZ" altLang="cs-CZ" b="1" dirty="0"/>
              <a:t> </a:t>
            </a:r>
            <a:r>
              <a:rPr lang="cs-CZ" altLang="cs-CZ" b="1" dirty="0" err="1"/>
              <a:t>Main</a:t>
            </a:r>
            <a:r>
              <a:rPr lang="cs-CZ" altLang="cs-CZ" b="1" dirty="0"/>
              <a:t> 2002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Gansel</a:t>
            </a:r>
            <a:r>
              <a:rPr lang="cs-CZ" altLang="cs-CZ" b="1" dirty="0"/>
              <a:t>, Christina</a:t>
            </a:r>
            <a:r>
              <a:rPr lang="de-DE" altLang="cs-CZ" b="1" dirty="0"/>
              <a:t>; Jürgens, Frank: Textlinguistik und Textgrammatik. Göttingen 2009</a:t>
            </a:r>
            <a:endParaRPr lang="cs-CZ" altLang="cs-CZ" b="1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Fandrych</a:t>
            </a:r>
            <a:r>
              <a:rPr lang="cs-CZ" altLang="cs-CZ" b="1" dirty="0"/>
              <a:t>, Christian/</a:t>
            </a:r>
            <a:r>
              <a:rPr lang="cs-CZ" altLang="cs-CZ" b="1" dirty="0" err="1"/>
              <a:t>Thurmair</a:t>
            </a:r>
            <a:r>
              <a:rPr lang="cs-CZ" altLang="cs-CZ" b="1" dirty="0"/>
              <a:t>, Maria: </a:t>
            </a:r>
            <a:r>
              <a:rPr lang="cs-CZ" altLang="cs-CZ" b="1" dirty="0" err="1"/>
              <a:t>Textsorten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.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Analysen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</a:t>
            </a:r>
            <a:r>
              <a:rPr lang="cs-CZ" altLang="cs-CZ" b="1" dirty="0" err="1"/>
              <a:t>sprachdidaktischer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Sicht</a:t>
            </a:r>
            <a:r>
              <a:rPr lang="cs-CZ" altLang="cs-CZ" b="1" dirty="0"/>
              <a:t>, T</a:t>
            </a:r>
            <a:r>
              <a:rPr lang="de-DE" altLang="cs-CZ" b="1" dirty="0" err="1"/>
              <a:t>übingen</a:t>
            </a:r>
            <a:r>
              <a:rPr lang="de-DE" altLang="cs-CZ" b="1" dirty="0"/>
              <a:t> 2011</a:t>
            </a:r>
            <a:endParaRPr lang="cs-CZ" altLang="cs-CZ" b="1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De </a:t>
            </a:r>
            <a:r>
              <a:rPr lang="cs-CZ" altLang="cs-CZ" b="1" dirty="0" err="1"/>
              <a:t>Beaugrande</a:t>
            </a:r>
            <a:r>
              <a:rPr lang="cs-CZ" altLang="cs-CZ" b="1" dirty="0"/>
              <a:t>, R.-A./</a:t>
            </a:r>
            <a:r>
              <a:rPr lang="cs-CZ" altLang="cs-CZ" b="1" dirty="0" err="1"/>
              <a:t>Dressler</a:t>
            </a:r>
            <a:r>
              <a:rPr lang="cs-CZ" altLang="cs-CZ" b="1" dirty="0"/>
              <a:t>, W. U.: </a:t>
            </a:r>
            <a:r>
              <a:rPr lang="cs-CZ" altLang="cs-CZ" b="1" dirty="0" err="1"/>
              <a:t>Einführung</a:t>
            </a:r>
            <a:r>
              <a:rPr lang="cs-CZ" altLang="cs-CZ" b="1" dirty="0"/>
              <a:t>  in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Tübingen</a:t>
            </a:r>
            <a:r>
              <a:rPr lang="cs-CZ" altLang="cs-CZ" b="1" dirty="0"/>
              <a:t> 1981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Kessel</a:t>
            </a:r>
            <a:r>
              <a:rPr lang="cs-CZ" altLang="cs-CZ" b="1" dirty="0"/>
              <a:t>, Katja/Reimann, Sandra: </a:t>
            </a:r>
            <a:r>
              <a:rPr lang="cs-CZ" altLang="cs-CZ" b="1" dirty="0" err="1"/>
              <a:t>Basiswissen</a:t>
            </a:r>
            <a:r>
              <a:rPr lang="cs-CZ" altLang="cs-CZ" b="1" dirty="0"/>
              <a:t> </a:t>
            </a:r>
            <a:r>
              <a:rPr lang="cs-CZ" altLang="cs-CZ" b="1" dirty="0" err="1"/>
              <a:t>Deutsche</a:t>
            </a:r>
            <a:r>
              <a:rPr lang="cs-CZ" altLang="cs-CZ" b="1" dirty="0"/>
              <a:t> </a:t>
            </a:r>
            <a:r>
              <a:rPr lang="cs-CZ" altLang="cs-CZ" b="1" dirty="0" err="1"/>
              <a:t>Gegenwartssprache</a:t>
            </a:r>
            <a:r>
              <a:rPr lang="cs-CZ" altLang="cs-CZ" b="1" dirty="0"/>
              <a:t>. 2.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</a:t>
            </a:r>
            <a:r>
              <a:rPr lang="de-DE" altLang="cs-CZ" b="1" dirty="0"/>
              <a:t>Tübingen </a:t>
            </a:r>
            <a:r>
              <a:rPr lang="cs-CZ" altLang="cs-CZ" b="1" dirty="0"/>
              <a:t>2008, </a:t>
            </a:r>
            <a:r>
              <a:rPr lang="cs-CZ" altLang="cs-CZ" b="1" dirty="0" err="1"/>
              <a:t>Kapitel</a:t>
            </a:r>
            <a:r>
              <a:rPr lang="cs-CZ" altLang="cs-CZ" b="1" dirty="0"/>
              <a:t> IX. </a:t>
            </a:r>
            <a:r>
              <a:rPr lang="cs-CZ" altLang="cs-CZ" b="1" dirty="0" err="1"/>
              <a:t>Textgrammatik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67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74AE5-48BD-43F4-B9F3-3B1F7AB3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b="1" dirty="0"/>
              <a:t>1. </a:t>
            </a:r>
            <a:r>
              <a:rPr lang="cs-CZ" altLang="cs-CZ" sz="3600" b="1" dirty="0" err="1"/>
              <a:t>Einleitung</a:t>
            </a:r>
            <a:r>
              <a:rPr lang="cs-CZ" altLang="cs-CZ" sz="3600" b="1" dirty="0"/>
              <a:t>: </a:t>
            </a:r>
            <a:r>
              <a:rPr lang="cs-CZ" altLang="cs-CZ" sz="3600" b="1" dirty="0" err="1"/>
              <a:t>Was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ist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und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was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will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die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Textlinguistik</a:t>
            </a:r>
            <a:r>
              <a:rPr lang="cs-CZ" altLang="cs-CZ" sz="3600" b="1" dirty="0"/>
              <a:t>?</a:t>
            </a:r>
            <a:br>
              <a:rPr lang="cs-CZ" alt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E4F9D-63DA-427B-93CB-19C2D523A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800" b="1" dirty="0"/>
              <a:t>T</a:t>
            </a:r>
            <a:r>
              <a:rPr lang="de-DE" altLang="cs-CZ" sz="1800" b="1" dirty="0" err="1"/>
              <a:t>ext</a:t>
            </a:r>
            <a:r>
              <a:rPr lang="de-DE" altLang="cs-CZ" b="1" dirty="0" err="1"/>
              <a:t>linguistik</a:t>
            </a:r>
            <a:r>
              <a:rPr lang="de-DE" altLang="cs-CZ" b="1" dirty="0"/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eine</a:t>
            </a:r>
            <a:r>
              <a:rPr lang="cs-CZ" altLang="cs-CZ" sz="1800" b="1" dirty="0"/>
              <a:t> (relativ) </a:t>
            </a:r>
            <a:r>
              <a:rPr lang="cs-CZ" altLang="cs-CZ" sz="1800" b="1" dirty="0" err="1"/>
              <a:t>junge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Richtung</a:t>
            </a:r>
            <a:r>
              <a:rPr lang="cs-CZ" altLang="cs-CZ" sz="1800" b="1" dirty="0"/>
              <a:t> in der  </a:t>
            </a:r>
            <a:r>
              <a:rPr lang="cs-CZ" altLang="cs-CZ" sz="1800" b="1" dirty="0" err="1"/>
              <a:t>Linguistik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Ende der 60er/</a:t>
            </a:r>
            <a:r>
              <a:rPr lang="cs-CZ" altLang="cs-CZ" sz="1800" b="1" dirty="0" err="1"/>
              <a:t>Anfang</a:t>
            </a:r>
            <a:r>
              <a:rPr lang="cs-CZ" altLang="cs-CZ" sz="1800" b="1" dirty="0"/>
              <a:t> der 70er </a:t>
            </a:r>
            <a:r>
              <a:rPr lang="cs-CZ" altLang="cs-CZ" sz="1800" b="1" dirty="0" err="1"/>
              <a:t>Jahre</a:t>
            </a:r>
            <a:r>
              <a:rPr lang="cs-CZ" altLang="cs-CZ" sz="1800" b="1" dirty="0"/>
              <a:t> des XX. </a:t>
            </a:r>
            <a:r>
              <a:rPr lang="cs-CZ" altLang="cs-CZ" sz="1800" b="1" dirty="0" err="1"/>
              <a:t>Jhs</a:t>
            </a:r>
            <a:r>
              <a:rPr lang="cs-CZ" altLang="cs-CZ" sz="1800" b="1" dirty="0"/>
              <a:t>.: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 err="1">
                <a:solidFill>
                  <a:srgbClr val="000000"/>
                </a:solidFill>
              </a:rPr>
              <a:t>Wechsel</a:t>
            </a:r>
            <a:r>
              <a:rPr lang="cs-CZ" altLang="cs-CZ" sz="1800" b="1" dirty="0">
                <a:solidFill>
                  <a:srgbClr val="000000"/>
                </a:solidFill>
              </a:rPr>
              <a:t> von der </a:t>
            </a:r>
            <a:r>
              <a:rPr lang="cs-CZ" altLang="cs-CZ" sz="1800" b="1" dirty="0" err="1">
                <a:solidFill>
                  <a:srgbClr val="000000"/>
                </a:solidFill>
              </a:rPr>
              <a:t>systemorientierten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zur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kommunikations</a:t>
            </a:r>
            <a:r>
              <a:rPr lang="cs-CZ" altLang="cs-CZ" sz="1800" b="1" dirty="0">
                <a:solidFill>
                  <a:srgbClr val="000000"/>
                </a:solidFill>
              </a:rPr>
              <a:t>- </a:t>
            </a:r>
            <a:r>
              <a:rPr lang="cs-CZ" altLang="cs-CZ" sz="1800" b="1" dirty="0" err="1">
                <a:solidFill>
                  <a:srgbClr val="000000"/>
                </a:solidFill>
              </a:rPr>
              <a:t>und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funktionsbezogenen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Sprachbetrachtung</a:t>
            </a:r>
            <a:r>
              <a:rPr lang="de-DE" altLang="cs-CZ" sz="1800" b="1" dirty="0">
                <a:solidFill>
                  <a:srgbClr val="000000"/>
                </a:solidFill>
              </a:rPr>
              <a:t>: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000000"/>
                </a:solidFill>
              </a:rPr>
              <a:t>   = </a:t>
            </a:r>
            <a:r>
              <a:rPr lang="cs-CZ" altLang="cs-CZ" sz="1800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Wende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neue</a:t>
            </a:r>
            <a:r>
              <a:rPr lang="cs-CZ" altLang="cs-CZ" sz="1800" b="1" dirty="0"/>
              <a:t> Impulse </a:t>
            </a:r>
            <a:r>
              <a:rPr lang="cs-CZ" altLang="cs-CZ" sz="1800" b="1" dirty="0" err="1"/>
              <a:t>für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sprachwissenschaftliche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Forschung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stürmische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kaum</a:t>
            </a:r>
            <a:r>
              <a:rPr lang="cs-CZ" altLang="cs-CZ" sz="1800" b="1" dirty="0"/>
              <a:t>  </a:t>
            </a:r>
            <a:r>
              <a:rPr lang="cs-CZ" altLang="cs-CZ" sz="1800" b="1" dirty="0" err="1"/>
              <a:t>überschaubbare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Vielfalt</a:t>
            </a:r>
            <a:r>
              <a:rPr lang="cs-CZ" altLang="cs-CZ" sz="1800" b="1" dirty="0"/>
              <a:t> von  </a:t>
            </a:r>
            <a:r>
              <a:rPr lang="cs-CZ" altLang="cs-CZ" sz="1800" b="1" dirty="0" err="1"/>
              <a:t>Beschreibungsansätzen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große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Anzahl</a:t>
            </a:r>
            <a:r>
              <a:rPr lang="cs-CZ" altLang="cs-CZ" sz="1800" b="1" dirty="0"/>
              <a:t> von</a:t>
            </a:r>
            <a:r>
              <a:rPr lang="de-DE" altLang="cs-CZ" sz="1800" b="1" dirty="0"/>
              <a:t> </a:t>
            </a:r>
            <a:r>
              <a:rPr lang="cs-CZ" altLang="cs-CZ" sz="1800" b="1" dirty="0" err="1"/>
              <a:t>Publikationen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2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6CF8F-E407-497D-B95E-057DDB5D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1. </a:t>
            </a:r>
            <a:r>
              <a:rPr lang="cs-CZ" altLang="cs-CZ" b="1" dirty="0" err="1"/>
              <a:t>Einleitung</a:t>
            </a:r>
            <a:r>
              <a:rPr lang="cs-CZ" altLang="cs-CZ" b="1" dirty="0"/>
              <a:t>: </a:t>
            </a:r>
            <a:r>
              <a:rPr lang="cs-CZ" altLang="cs-CZ" b="1" dirty="0" err="1"/>
              <a:t>Was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was</a:t>
            </a:r>
            <a:r>
              <a:rPr lang="cs-CZ" altLang="cs-CZ" b="1" dirty="0"/>
              <a:t> </a:t>
            </a:r>
            <a:r>
              <a:rPr lang="cs-CZ" altLang="cs-CZ" b="1" dirty="0" err="1"/>
              <a:t>will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?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ECF6AD-1132-494F-989D-18DF634B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Wende</a:t>
            </a:r>
            <a:r>
              <a:rPr lang="de-DE" altLang="cs-CZ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Gründe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endParaRPr lang="de-DE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1) </a:t>
            </a:r>
            <a:r>
              <a:rPr lang="cs-CZ" altLang="cs-CZ" b="1" dirty="0" err="1">
                <a:solidFill>
                  <a:srgbClr val="00B050"/>
                </a:solidFill>
              </a:rPr>
              <a:t>linguistisch</a:t>
            </a:r>
            <a:r>
              <a:rPr lang="cs-CZ" altLang="cs-CZ" b="1" dirty="0">
                <a:solidFill>
                  <a:srgbClr val="00B050"/>
                </a:solidFill>
              </a:rPr>
              <a:t>: </a:t>
            </a:r>
            <a:r>
              <a:rPr lang="cs-CZ" altLang="cs-CZ" b="1" dirty="0" err="1"/>
              <a:t>Abwendung</a:t>
            </a:r>
            <a:r>
              <a:rPr lang="cs-CZ" altLang="cs-CZ" b="1" dirty="0"/>
              <a:t> von der </a:t>
            </a:r>
            <a:r>
              <a:rPr lang="cs-CZ" altLang="cs-CZ" b="1" dirty="0" err="1"/>
              <a:t>Sprachsystembetrachtung</a:t>
            </a:r>
            <a:r>
              <a:rPr lang="cs-CZ" altLang="cs-CZ" b="1" dirty="0"/>
              <a:t> (</a:t>
            </a:r>
            <a:r>
              <a:rPr lang="cs-CZ" altLang="cs-CZ" b="1" dirty="0" err="1"/>
              <a:t>Grammatik</a:t>
            </a:r>
            <a:r>
              <a:rPr lang="cs-CZ" altLang="cs-CZ" b="1" dirty="0"/>
              <a:t>, der </a:t>
            </a:r>
            <a:r>
              <a:rPr lang="cs-CZ" altLang="cs-CZ" b="1" dirty="0" err="1"/>
              <a:t>Satz</a:t>
            </a:r>
            <a:r>
              <a:rPr lang="cs-CZ" altLang="cs-CZ" b="1" dirty="0"/>
              <a:t>)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Zuwendung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Text </a:t>
            </a:r>
            <a:r>
              <a:rPr lang="de-DE" altLang="cs-CZ" b="1" dirty="0"/>
              <a:t>als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oberste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der </a:t>
            </a:r>
            <a:r>
              <a:rPr lang="cs-CZ" altLang="cs-CZ" b="1" dirty="0" err="1"/>
              <a:t>Sprache</a:t>
            </a:r>
            <a:r>
              <a:rPr lang="cs-CZ" altLang="cs-CZ" b="1" dirty="0"/>
              <a:t>- </a:t>
            </a:r>
            <a:r>
              <a:rPr lang="cs-CZ" altLang="cs-CZ" b="1" dirty="0" err="1"/>
              <a:t>Textbeschreibungsmodelle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Textgrammatik</a:t>
            </a:r>
            <a:r>
              <a:rPr lang="cs-CZ" altLang="cs-CZ" b="1" dirty="0"/>
              <a:t>                   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2) </a:t>
            </a:r>
            <a:r>
              <a:rPr lang="cs-CZ" altLang="cs-CZ" b="1" dirty="0" err="1">
                <a:solidFill>
                  <a:srgbClr val="00B050"/>
                </a:solidFill>
              </a:rPr>
              <a:t>gesellschaftlich-historisch</a:t>
            </a:r>
            <a:r>
              <a:rPr lang="cs-CZ" altLang="cs-CZ" b="1" dirty="0">
                <a:solidFill>
                  <a:srgbClr val="00B050"/>
                </a:solidFill>
              </a:rPr>
              <a:t>: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r>
              <a:rPr lang="cs-CZ" altLang="cs-CZ" b="1" dirty="0"/>
              <a:t> (</a:t>
            </a:r>
            <a:r>
              <a:rPr lang="cs-CZ" altLang="cs-CZ" b="1" dirty="0" err="1"/>
              <a:t>Sprachgebrauch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Situation</a:t>
            </a:r>
            <a:r>
              <a:rPr lang="cs-CZ" altLang="cs-CZ" b="1" dirty="0"/>
              <a:t> der 60er </a:t>
            </a:r>
            <a:r>
              <a:rPr lang="cs-CZ" altLang="cs-CZ" b="1" dirty="0" err="1"/>
              <a:t>Jahre</a:t>
            </a:r>
            <a:r>
              <a:rPr lang="cs-CZ" altLang="cs-CZ" b="1" dirty="0"/>
              <a:t>: </a:t>
            </a:r>
            <a:r>
              <a:rPr lang="cs-CZ" altLang="cs-CZ" b="1" dirty="0" err="1"/>
              <a:t>Studentenbewegung</a:t>
            </a:r>
            <a:r>
              <a:rPr lang="cs-CZ" altLang="cs-CZ" b="1" dirty="0"/>
              <a:t>, </a:t>
            </a:r>
            <a:r>
              <a:rPr lang="cs-CZ" altLang="cs-CZ" b="1" dirty="0" err="1"/>
              <a:t>Hippies</a:t>
            </a:r>
            <a:r>
              <a:rPr lang="cs-CZ" altLang="cs-CZ" b="1" dirty="0"/>
              <a:t>, </a:t>
            </a:r>
            <a:r>
              <a:rPr lang="cs-CZ" altLang="cs-CZ" b="1" dirty="0" err="1"/>
              <a:t>sexuelle</a:t>
            </a:r>
            <a:r>
              <a:rPr lang="cs-CZ" altLang="cs-CZ" b="1" dirty="0"/>
              <a:t> </a:t>
            </a:r>
            <a:r>
              <a:rPr lang="cs-CZ" altLang="cs-CZ" b="1" dirty="0" err="1"/>
              <a:t>Revolution</a:t>
            </a:r>
            <a:r>
              <a:rPr lang="cs-CZ" altLang="cs-CZ" b="1" dirty="0"/>
              <a:t>, </a:t>
            </a:r>
            <a:r>
              <a:rPr lang="cs-CZ" altLang="cs-CZ" b="1" dirty="0" err="1"/>
              <a:t>politische</a:t>
            </a:r>
            <a:r>
              <a:rPr lang="cs-CZ" altLang="cs-CZ" b="1" dirty="0"/>
              <a:t> </a:t>
            </a:r>
            <a:r>
              <a:rPr lang="cs-CZ" altLang="cs-CZ" b="1" dirty="0" err="1"/>
              <a:t>Auflockerung</a:t>
            </a:r>
            <a:r>
              <a:rPr lang="cs-CZ" altLang="cs-CZ" b="1" dirty="0"/>
              <a:t>,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Demokratie</a:t>
            </a:r>
            <a:r>
              <a:rPr lang="cs-CZ" altLang="cs-CZ" b="1" dirty="0"/>
              <a:t>, </a:t>
            </a:r>
            <a:r>
              <a:rPr lang="cs-CZ" altLang="cs-CZ" b="1" dirty="0" err="1"/>
              <a:t>neue</a:t>
            </a:r>
            <a:r>
              <a:rPr lang="cs-CZ" altLang="cs-CZ" b="1" dirty="0"/>
              <a:t> </a:t>
            </a:r>
            <a:r>
              <a:rPr lang="cs-CZ" altLang="cs-CZ" b="1" dirty="0" err="1"/>
              <a:t>Massenmedien</a:t>
            </a:r>
            <a:r>
              <a:rPr lang="cs-CZ" altLang="cs-CZ" b="1" dirty="0"/>
              <a:t>, </a:t>
            </a:r>
            <a:r>
              <a:rPr lang="cs-CZ" altLang="cs-CZ" b="1" dirty="0" err="1"/>
              <a:t>technische</a:t>
            </a:r>
            <a:r>
              <a:rPr lang="cs-CZ" altLang="cs-CZ" b="1" dirty="0"/>
              <a:t> </a:t>
            </a:r>
            <a:r>
              <a:rPr lang="cs-CZ" altLang="cs-CZ" b="1" dirty="0" err="1"/>
              <a:t>Errungenschaften</a:t>
            </a:r>
            <a:r>
              <a:rPr lang="cs-CZ" altLang="cs-CZ" b="1" dirty="0"/>
              <a:t>  (Satelit, </a:t>
            </a:r>
            <a:r>
              <a:rPr lang="cs-CZ" altLang="cs-CZ" b="1" dirty="0" err="1"/>
              <a:t>Computer</a:t>
            </a:r>
            <a:r>
              <a:rPr lang="cs-CZ" altLang="cs-CZ" b="1" dirty="0"/>
              <a:t>…)       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Kommunikationstheorie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0000"/>
                </a:solidFill>
              </a:rPr>
              <a:t>Pragmalinguistik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Soziolinguistik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Psycholinguistik</a:t>
            </a:r>
            <a:r>
              <a:rPr lang="cs-CZ" altLang="cs-CZ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Vorläufer</a:t>
            </a:r>
            <a:r>
              <a:rPr lang="cs-CZ" altLang="cs-CZ" b="1" dirty="0"/>
              <a:t>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, </a:t>
            </a:r>
            <a:r>
              <a:rPr lang="cs-CZ" altLang="cs-CZ" b="1" dirty="0" err="1"/>
              <a:t>Rhetorik</a:t>
            </a:r>
            <a:r>
              <a:rPr lang="cs-CZ" altLang="cs-CZ" b="1" dirty="0"/>
              <a:t>, </a:t>
            </a:r>
            <a:r>
              <a:rPr lang="cs-CZ" altLang="cs-CZ" b="1" dirty="0" err="1"/>
              <a:t>Thema-Rhema-Gliederung</a:t>
            </a:r>
            <a:endParaRPr lang="cs-CZ" altLang="cs-CZ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b="1" dirty="0"/>
              <a:t>                      </a:t>
            </a:r>
            <a:r>
              <a:rPr lang="cs-CZ" altLang="cs-CZ" b="1" dirty="0" err="1"/>
              <a:t>Sprechakttheorie</a:t>
            </a:r>
            <a:r>
              <a:rPr lang="cs-CZ" altLang="cs-CZ" dirty="0"/>
              <a:t> </a:t>
            </a:r>
            <a:r>
              <a:rPr lang="cs-CZ" altLang="cs-CZ" b="1" dirty="0"/>
              <a:t>(J. </a:t>
            </a:r>
            <a:r>
              <a:rPr lang="cs-CZ" altLang="cs-CZ" b="1" dirty="0" err="1"/>
              <a:t>Searle</a:t>
            </a:r>
            <a:r>
              <a:rPr lang="cs-CZ" altLang="cs-CZ" b="1" dirty="0"/>
              <a:t>/J. Austin)</a:t>
            </a:r>
          </a:p>
          <a:p>
            <a:endParaRPr lang="de-DE" altLang="cs-CZ" b="1" dirty="0">
              <a:solidFill>
                <a:srgbClr val="FF0000"/>
              </a:solidFill>
            </a:endParaRPr>
          </a:p>
          <a:p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3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1AC48-739B-4EBE-8286-23A0E9534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2.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,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der </a:t>
            </a:r>
            <a:r>
              <a:rPr lang="cs-CZ" altLang="cs-CZ" b="1" dirty="0" err="1"/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CDDA96-141C-4FB8-AB66-DA871C2EC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Text </a:t>
            </a:r>
            <a:r>
              <a:rPr lang="cs-CZ" altLang="cs-CZ" b="1" dirty="0"/>
              <a:t>– lat. </a:t>
            </a:r>
            <a:r>
              <a:rPr lang="cs-CZ" altLang="cs-CZ" b="1" dirty="0" err="1"/>
              <a:t>textus</a:t>
            </a:r>
            <a:r>
              <a:rPr lang="cs-CZ" altLang="cs-CZ" b="1" dirty="0"/>
              <a:t> – „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“</a:t>
            </a:r>
            <a:r>
              <a:rPr lang="de-DE" altLang="cs-CZ" b="1" dirty="0"/>
              <a:t>, </a:t>
            </a:r>
            <a:r>
              <a:rPr lang="cs-CZ" altLang="cs-CZ" b="1" dirty="0"/>
              <a:t> </a:t>
            </a:r>
            <a:r>
              <a:rPr lang="cs-CZ" altLang="cs-CZ" b="1" dirty="0" err="1"/>
              <a:t>texere</a:t>
            </a:r>
            <a:r>
              <a:rPr lang="cs-CZ" altLang="cs-CZ" b="1" dirty="0"/>
              <a:t> – „</a:t>
            </a:r>
            <a:r>
              <a:rPr lang="cs-CZ" altLang="cs-CZ" b="1" dirty="0" err="1"/>
              <a:t>weben</a:t>
            </a:r>
            <a:r>
              <a:rPr lang="cs-CZ" altLang="cs-CZ" b="1" dirty="0"/>
              <a:t>, </a:t>
            </a:r>
            <a:r>
              <a:rPr lang="cs-CZ" altLang="cs-CZ" b="1" dirty="0" err="1"/>
              <a:t>flechten</a:t>
            </a:r>
            <a:r>
              <a:rPr lang="cs-CZ" altLang="cs-CZ" b="1" dirty="0"/>
              <a:t>“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in </a:t>
            </a:r>
            <a:r>
              <a:rPr lang="cs-CZ" altLang="cs-CZ" b="1" dirty="0" err="1"/>
              <a:t>vielen</a:t>
            </a:r>
            <a:r>
              <a:rPr lang="cs-CZ" altLang="cs-CZ" b="1" dirty="0"/>
              <a:t> </a:t>
            </a:r>
            <a:r>
              <a:rPr lang="cs-CZ" altLang="cs-CZ" b="1" dirty="0" err="1"/>
              <a:t>Lebens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Wissensbereichen</a:t>
            </a:r>
            <a:r>
              <a:rPr lang="de-DE" altLang="cs-CZ" b="1" dirty="0"/>
              <a:t> </a:t>
            </a:r>
            <a:r>
              <a:rPr lang="cs-CZ" altLang="cs-CZ" b="1" dirty="0" err="1"/>
              <a:t>außerhalb</a:t>
            </a:r>
            <a:r>
              <a:rPr lang="cs-CZ" altLang="cs-CZ" b="1" dirty="0"/>
              <a:t> der </a:t>
            </a:r>
            <a:r>
              <a:rPr lang="cs-CZ" altLang="cs-CZ" b="1" dirty="0" err="1"/>
              <a:t>Linguistik</a:t>
            </a:r>
            <a:r>
              <a:rPr lang="cs-CZ" altLang="cs-CZ" b="1" dirty="0"/>
              <a:t>:      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Literaturwissenschaft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Volkskunde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Journalistik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Theologie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Rechtswesen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Psychologie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Soziologie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Didaktik – </a:t>
            </a:r>
            <a:r>
              <a:rPr lang="cs-CZ" altLang="cs-CZ" b="1" dirty="0" err="1"/>
              <a:t>Pädagogik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Kunst (</a:t>
            </a:r>
            <a:r>
              <a:rPr lang="cs-CZ" altLang="cs-CZ" b="1" dirty="0" err="1"/>
              <a:t>Liedertexte</a:t>
            </a:r>
            <a:r>
              <a:rPr lang="cs-CZ" altLang="cs-CZ" b="1" dirty="0"/>
              <a:t>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78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018D8-0E20-43BC-8B73-715B7027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2.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,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der </a:t>
            </a:r>
            <a:r>
              <a:rPr lang="cs-CZ" altLang="cs-CZ" b="1" dirty="0" err="1"/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1634E-1B3F-4BE0-AC95-4637A0E2A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linguistischer Textbegriff: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verschiedene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Textauffassungen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zusammenfassend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zwei</a:t>
            </a:r>
            <a:r>
              <a:rPr lang="cs-CZ" altLang="cs-CZ" sz="1800" b="1" dirty="0"/>
              <a:t>:</a:t>
            </a:r>
          </a:p>
          <a:p>
            <a:pPr>
              <a:lnSpc>
                <a:spcPct val="90000"/>
              </a:lnSpc>
            </a:pPr>
            <a:r>
              <a:rPr lang="de-DE" altLang="cs-CZ" sz="1800" b="1" dirty="0">
                <a:solidFill>
                  <a:srgbClr val="FF0000"/>
                </a:solidFill>
              </a:rPr>
              <a:t>1. </a:t>
            </a:r>
            <a:r>
              <a:rPr lang="cs-CZ" altLang="cs-CZ" sz="1800" b="1" dirty="0" err="1">
                <a:solidFill>
                  <a:srgbClr val="FF0000"/>
                </a:solidFill>
              </a:rPr>
              <a:t>systematisch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orientierte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Textlinguistik</a:t>
            </a:r>
            <a:r>
              <a:rPr lang="cs-CZ" altLang="cs-CZ" sz="1800" b="1" dirty="0">
                <a:solidFill>
                  <a:srgbClr val="FF0000"/>
                </a:solidFill>
              </a:rPr>
              <a:t> (</a:t>
            </a:r>
            <a:r>
              <a:rPr lang="cs-CZ" altLang="cs-CZ" sz="1800" b="1" dirty="0" err="1">
                <a:solidFill>
                  <a:srgbClr val="FF0000"/>
                </a:solidFill>
              </a:rPr>
              <a:t>transphrastische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Textauffassung</a:t>
            </a:r>
            <a:r>
              <a:rPr lang="cs-CZ" altLang="cs-CZ" sz="1800" b="1" dirty="0">
                <a:solidFill>
                  <a:srgbClr val="FF0000"/>
                </a:solidFill>
              </a:rPr>
              <a:t>):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„</a:t>
            </a:r>
            <a:r>
              <a:rPr lang="cs-CZ" altLang="cs-CZ" sz="1800" b="1" dirty="0" err="1"/>
              <a:t>Satz</a:t>
            </a:r>
            <a:r>
              <a:rPr lang="cs-CZ" altLang="cs-CZ" sz="1800" b="1" dirty="0"/>
              <a:t>“ –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mehr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oberste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Einheit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sondern</a:t>
            </a:r>
            <a:r>
              <a:rPr lang="cs-CZ" altLang="cs-CZ" sz="1800" b="1" dirty="0"/>
              <a:t> „Text“ –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primäre</a:t>
            </a:r>
            <a:r>
              <a:rPr lang="cs-CZ" altLang="cs-CZ" sz="1800" b="1" dirty="0"/>
              <a:t> SZ (Peter Hartmann)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 Text – </a:t>
            </a:r>
            <a:r>
              <a:rPr lang="cs-CZ" altLang="cs-CZ" sz="1800" b="1" dirty="0" err="1"/>
              <a:t>kohärente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Folge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Kohärenz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zentrale</a:t>
            </a:r>
            <a:r>
              <a:rPr lang="cs-CZ" altLang="cs-CZ" sz="1800" b="1" dirty="0"/>
              <a:t> Kategorie – </a:t>
            </a:r>
            <a:r>
              <a:rPr lang="cs-CZ" altLang="cs-CZ" sz="1800" b="1" dirty="0" err="1"/>
              <a:t>syntaktisch-semantische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Beziehungen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zwischen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Elementen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Wörtern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Wortgruppen</a:t>
            </a:r>
            <a:r>
              <a:rPr lang="cs-CZ" altLang="cs-CZ" sz="1800" b="1" dirty="0"/>
              <a:t>) in</a:t>
            </a:r>
            <a:r>
              <a:rPr lang="de-DE" altLang="cs-CZ" b="1" dirty="0"/>
              <a:t> den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aufeinanderfolgenden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Thema</a:t>
            </a:r>
            <a:endParaRPr lang="cs-CZ" altLang="cs-CZ" sz="1800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72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9F1BB-6CD3-4EC2-95C6-10A3497B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linguistischer Textbegriff:</a:t>
            </a:r>
            <a:br>
              <a:rPr lang="de-DE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4559D-ECB0-4C50-B00E-30543A4F6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2. </a:t>
            </a:r>
            <a:r>
              <a:rPr lang="cs-CZ" altLang="cs-CZ" sz="1800" b="1" dirty="0" err="1">
                <a:solidFill>
                  <a:srgbClr val="FF0000"/>
                </a:solidFill>
              </a:rPr>
              <a:t>kommunikationsorientierte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Textauffassung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Anfang</a:t>
            </a:r>
            <a:r>
              <a:rPr lang="cs-CZ" altLang="cs-CZ" sz="1800" b="1" dirty="0"/>
              <a:t> der 70er </a:t>
            </a:r>
            <a:r>
              <a:rPr lang="cs-CZ" altLang="cs-CZ" sz="1800" b="1" dirty="0" err="1"/>
              <a:t>Jahre</a:t>
            </a:r>
            <a:r>
              <a:rPr lang="de-DE" altLang="cs-CZ" sz="1800" b="1" dirty="0"/>
              <a:t>:</a:t>
            </a:r>
          </a:p>
          <a:p>
            <a:r>
              <a:rPr lang="cs-CZ" altLang="cs-CZ" sz="1800" b="1" dirty="0"/>
              <a:t>Texte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eingebettet</a:t>
            </a:r>
            <a:r>
              <a:rPr lang="cs-CZ" altLang="cs-CZ" sz="1800" b="1" dirty="0"/>
              <a:t> in </a:t>
            </a:r>
            <a:r>
              <a:rPr lang="cs-CZ" altLang="cs-CZ" sz="1800" b="1" dirty="0" err="1"/>
              <a:t>eine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r>
              <a:rPr lang="cs-CZ" altLang="cs-CZ" sz="1800" b="1" dirty="0"/>
              <a:t>, stehen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in </a:t>
            </a:r>
            <a:r>
              <a:rPr lang="cs-CZ" altLang="cs-CZ" sz="1800" b="1" dirty="0" err="1"/>
              <a:t>einem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Koprozess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Kommunikationsmodell</a:t>
            </a:r>
            <a:r>
              <a:rPr lang="cs-CZ" altLang="cs-CZ" sz="1800" b="1" dirty="0"/>
              <a:t>)</a:t>
            </a:r>
          </a:p>
          <a:p>
            <a:r>
              <a:rPr lang="cs-CZ" altLang="cs-CZ" sz="1800" b="1" dirty="0"/>
              <a:t>Texte –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nur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kohärente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Satzfolge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sondern</a:t>
            </a:r>
            <a:r>
              <a:rPr lang="cs-CZ" altLang="cs-CZ" sz="1800" b="1" dirty="0"/>
              <a:t> </a:t>
            </a:r>
            <a:r>
              <a:rPr lang="cs-CZ" altLang="cs-CZ" sz="1800" b="1" dirty="0">
                <a:solidFill>
                  <a:srgbClr val="00B0F0"/>
                </a:solidFill>
              </a:rPr>
              <a:t>komplexe </a:t>
            </a:r>
            <a:r>
              <a:rPr lang="cs-CZ" altLang="cs-CZ" sz="1800" b="1" dirty="0" err="1">
                <a:solidFill>
                  <a:srgbClr val="00B0F0"/>
                </a:solidFill>
              </a:rPr>
              <a:t>sprachliche</a:t>
            </a:r>
            <a:r>
              <a:rPr lang="cs-CZ" altLang="cs-CZ" sz="1800" b="1" dirty="0">
                <a:solidFill>
                  <a:srgbClr val="00B0F0"/>
                </a:solidFill>
              </a:rPr>
              <a:t> </a:t>
            </a:r>
            <a:r>
              <a:rPr lang="cs-CZ" altLang="cs-CZ" sz="1800" b="1" dirty="0" err="1">
                <a:solidFill>
                  <a:srgbClr val="00B0F0"/>
                </a:solidFill>
              </a:rPr>
              <a:t>Handlungen</a:t>
            </a:r>
            <a:endParaRPr lang="cs-CZ" altLang="cs-CZ" sz="1800" b="1" dirty="0">
              <a:solidFill>
                <a:srgbClr val="00B0F0"/>
              </a:solidFill>
            </a:endParaRPr>
          </a:p>
          <a:p>
            <a:r>
              <a:rPr lang="cs-CZ" altLang="cs-CZ" sz="1800" b="1" dirty="0" err="1"/>
              <a:t>Zweck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Ziel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Funktion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endParaRPr lang="cs-CZ" altLang="cs-CZ" sz="1800" b="1" dirty="0"/>
          </a:p>
          <a:p>
            <a:r>
              <a:rPr lang="cs-CZ" altLang="cs-CZ" sz="1800" b="1" dirty="0" err="1"/>
              <a:t>Handlungscharakter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Information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Appell</a:t>
            </a:r>
            <a:r>
              <a:rPr lang="cs-CZ" altLang="cs-CZ" sz="1800" b="1" dirty="0"/>
              <a:t>,</a:t>
            </a:r>
            <a:r>
              <a:rPr lang="de-DE" altLang="cs-CZ" sz="1800" b="1" dirty="0"/>
              <a:t> </a:t>
            </a:r>
            <a:r>
              <a:rPr lang="cs-CZ" altLang="cs-CZ" sz="1800" b="1" dirty="0" err="1"/>
              <a:t>Wunsch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Warnung</a:t>
            </a:r>
            <a:r>
              <a:rPr lang="cs-CZ" altLang="cs-CZ" sz="1800" b="1" dirty="0"/>
              <a:t>,                              </a:t>
            </a:r>
            <a:r>
              <a:rPr lang="cs-CZ" altLang="cs-CZ" sz="1800" b="1" dirty="0" err="1"/>
              <a:t>Befehl</a:t>
            </a:r>
            <a:r>
              <a:rPr lang="cs-CZ" altLang="cs-CZ" sz="1800" b="1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9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DE9C6-9CE8-44F0-B703-3FB15A05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Integrativer</a:t>
            </a:r>
            <a:r>
              <a:rPr lang="cs-CZ" altLang="cs-CZ" b="1" dirty="0"/>
              <a:t>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: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3C16D-F1B8-470B-AA3F-EE820B103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Textauffassungen</a:t>
            </a:r>
            <a:r>
              <a:rPr lang="cs-CZ" altLang="cs-CZ" b="1" dirty="0"/>
              <a:t> </a:t>
            </a:r>
            <a:r>
              <a:rPr lang="cs-CZ" altLang="cs-CZ" b="1" dirty="0" err="1"/>
              <a:t>komplementär</a:t>
            </a:r>
            <a:endParaRPr lang="cs-CZ" altLang="cs-CZ" b="1" dirty="0"/>
          </a:p>
          <a:p>
            <a:r>
              <a:rPr lang="cs-CZ" altLang="cs-CZ" b="1" dirty="0"/>
              <a:t>Text – </a:t>
            </a:r>
            <a:r>
              <a:rPr lang="cs-CZ" altLang="cs-CZ" b="1" dirty="0" err="1"/>
              <a:t>sprachlich-strukturelle</a:t>
            </a:r>
            <a:r>
              <a:rPr lang="cs-CZ" altLang="cs-CZ" b="1" dirty="0"/>
              <a:t> +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endParaRPr lang="cs-CZ" altLang="cs-CZ" b="1" dirty="0"/>
          </a:p>
          <a:p>
            <a:r>
              <a:rPr lang="de-DE" altLang="cs-CZ" b="1" dirty="0"/>
              <a:t>„Ein </a:t>
            </a:r>
            <a:r>
              <a:rPr lang="cs-CZ" altLang="cs-CZ" b="1" u="sng" dirty="0"/>
              <a:t>Text</a:t>
            </a:r>
            <a:r>
              <a:rPr lang="cs-CZ" altLang="cs-CZ" b="1" dirty="0"/>
              <a:t> </a:t>
            </a:r>
            <a:r>
              <a:rPr lang="de-DE" altLang="cs-CZ" b="1" dirty="0"/>
              <a:t>ist als </a:t>
            </a:r>
            <a:r>
              <a:rPr lang="cs-CZ" altLang="cs-CZ" b="1" dirty="0" err="1"/>
              <a:t>eine</a:t>
            </a:r>
            <a:r>
              <a:rPr lang="de-DE" altLang="cs-CZ" b="1" dirty="0"/>
              <a:t> sprachliche und zugleich kommunikative Einheit zu betrachten, d.h. eine</a:t>
            </a:r>
            <a:r>
              <a:rPr lang="cs-CZ" altLang="cs-CZ" b="1" dirty="0"/>
              <a:t> </a:t>
            </a:r>
            <a:r>
              <a:rPr lang="cs-CZ" altLang="cs-CZ" b="1" dirty="0" err="1"/>
              <a:t>begrenzte</a:t>
            </a:r>
            <a:r>
              <a:rPr lang="de-DE" altLang="cs-CZ" b="1" dirty="0"/>
              <a:t>, grammatisch und thematisch zusammenhängende (kohärente)</a:t>
            </a:r>
            <a:r>
              <a:rPr lang="cs-CZ" altLang="cs-CZ" b="1" dirty="0"/>
              <a:t> </a:t>
            </a:r>
            <a:r>
              <a:rPr lang="cs-CZ" altLang="cs-CZ" b="1" dirty="0" err="1"/>
              <a:t>Folge</a:t>
            </a:r>
            <a:r>
              <a:rPr lang="cs-CZ" altLang="cs-CZ" b="1" dirty="0"/>
              <a:t> von </a:t>
            </a:r>
            <a:r>
              <a:rPr lang="de-DE" altLang="cs-CZ" b="1" dirty="0"/>
              <a:t>sprachlichen </a:t>
            </a:r>
            <a:r>
              <a:rPr lang="cs-CZ" altLang="cs-CZ" b="1" dirty="0"/>
              <a:t>Z</a:t>
            </a:r>
            <a:r>
              <a:rPr lang="de-DE" altLang="cs-CZ" b="1" dirty="0"/>
              <a:t>eichen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de-DE" altLang="cs-CZ" b="1" dirty="0"/>
              <a:t>solche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erkennbare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de-DE" altLang="cs-CZ" b="1" dirty="0"/>
              <a:t> (Textfunktion)</a:t>
            </a:r>
            <a:r>
              <a:rPr lang="cs-CZ" altLang="cs-CZ" b="1" dirty="0"/>
              <a:t> </a:t>
            </a:r>
            <a:r>
              <a:rPr lang="de-DE" altLang="cs-CZ" b="1" dirty="0"/>
              <a:t>realisiert</a:t>
            </a:r>
            <a:r>
              <a:rPr lang="cs-CZ" altLang="cs-CZ" b="1" dirty="0"/>
              <a:t>.</a:t>
            </a:r>
            <a:r>
              <a:rPr lang="de-DE" altLang="cs-CZ" b="1" dirty="0"/>
              <a:t>“</a:t>
            </a:r>
            <a:r>
              <a:rPr lang="cs-CZ" altLang="cs-CZ" b="1" dirty="0"/>
              <a:t> (Klaus </a:t>
            </a:r>
            <a:r>
              <a:rPr lang="cs-CZ" altLang="cs-CZ" b="1" dirty="0" err="1"/>
              <a:t>Brinker</a:t>
            </a:r>
            <a:r>
              <a:rPr lang="de-DE" altLang="cs-CZ" b="1" dirty="0"/>
              <a:t> 2010, S. 19-20</a:t>
            </a:r>
            <a:r>
              <a:rPr lang="cs-CZ" altLang="cs-CZ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6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914</Words>
  <Application>Microsoft Office PowerPoint</Application>
  <PresentationFormat>Širokoúhlá obrazovka</PresentationFormat>
  <Paragraphs>83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Methoden der Text(sorten)analyse</vt:lpstr>
      <vt:lpstr>Schwerpunkte:</vt:lpstr>
      <vt:lpstr>Fachliteratur</vt:lpstr>
      <vt:lpstr>1. Einleitung: Was ist und was will die Textlinguistik? </vt:lpstr>
      <vt:lpstr>1. Einleitung: Was ist und was will die Textlinguistik? </vt:lpstr>
      <vt:lpstr>2. Textbegriff, Kriterien der Textualität</vt:lpstr>
      <vt:lpstr>2. Textbegriff, Kriterien der Textualität</vt:lpstr>
      <vt:lpstr>linguistischer Textbegriff: </vt:lpstr>
      <vt:lpstr>Integrativer Textbegriff: </vt:lpstr>
      <vt:lpstr>3. Kriterien der Textualität (nach de Beaugrande/Dressler 1981)</vt:lpstr>
      <vt:lpstr>3. Kriterien der Textualität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 der Text(sorten)analyse</dc:title>
  <dc:creator>Jiřina Malá</dc:creator>
  <cp:lastModifiedBy>Jiřina Malá</cp:lastModifiedBy>
  <cp:revision>11</cp:revision>
  <dcterms:created xsi:type="dcterms:W3CDTF">2021-09-16T10:42:15Z</dcterms:created>
  <dcterms:modified xsi:type="dcterms:W3CDTF">2024-09-24T10:10:24Z</dcterms:modified>
</cp:coreProperties>
</file>