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64" r:id="rId8"/>
    <p:sldId id="265" r:id="rId9"/>
    <p:sldId id="259" r:id="rId10"/>
    <p:sldId id="260" r:id="rId11"/>
    <p:sldId id="261" r:id="rId12"/>
    <p:sldId id="262" r:id="rId13"/>
    <p:sldId id="268" r:id="rId14"/>
    <p:sldId id="270" r:id="rId15"/>
    <p:sldId id="263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2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028D4-D672-47B1-98C6-A6F3F22DA82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vangelium" TargetMode="External"/><Relationship Id="rId13" Type="http://schemas.openxmlformats.org/officeDocument/2006/relationships/hyperlink" Target="http://cs.wikipedia.org/wiki/Rudolf_II._Habsbursk%C3%BD" TargetMode="External"/><Relationship Id="rId3" Type="http://schemas.openxmlformats.org/officeDocument/2006/relationships/hyperlink" Target="http://cs.wikipedia.org/wiki/G%C3%B3t%C5%A1tina" TargetMode="External"/><Relationship Id="rId7" Type="http://schemas.openxmlformats.org/officeDocument/2006/relationships/hyperlink" Target="http://cs.wikipedia.org/wiki/4._stolet%C3%AD" TargetMode="External"/><Relationship Id="rId12" Type="http://schemas.openxmlformats.org/officeDocument/2006/relationships/hyperlink" Target="http://cs.wikipedia.org/wiki/G%C3%B3tsk%C3%A9_p%C3%ADsmo" TargetMode="External"/><Relationship Id="rId2" Type="http://schemas.openxmlformats.org/officeDocument/2006/relationships/hyperlink" Target="http://cs.wikipedia.org/wiki/6._stolet%C3%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Wulfila" TargetMode="External"/><Relationship Id="rId11" Type="http://schemas.openxmlformats.org/officeDocument/2006/relationships/hyperlink" Target="http://cs.wikipedia.org/wiki/%C5%A0v%C3%A9dsko" TargetMode="External"/><Relationship Id="rId5" Type="http://schemas.openxmlformats.org/officeDocument/2006/relationships/hyperlink" Target="http://cs.wikipedia.org/wiki/Biskup" TargetMode="External"/><Relationship Id="rId15" Type="http://schemas.openxmlformats.org/officeDocument/2006/relationships/hyperlink" Target="http://cs.wikipedia.org/wiki/T%C5%99icetilet%C3%A1_v%C3%A1lka" TargetMode="External"/><Relationship Id="rId10" Type="http://schemas.openxmlformats.org/officeDocument/2006/relationships/hyperlink" Target="http://cs.wikipedia.org/wiki/Uppsala" TargetMode="External"/><Relationship Id="rId4" Type="http://schemas.openxmlformats.org/officeDocument/2006/relationships/hyperlink" Target="http://cs.wikipedia.org/wiki/Bible" TargetMode="External"/><Relationship Id="rId9" Type="http://schemas.openxmlformats.org/officeDocument/2006/relationships/hyperlink" Target="http://cs.wikipedia.org/w/index.php?title=Carolina_Rediviva&amp;action=edit&amp;redlink=1" TargetMode="External"/><Relationship Id="rId14" Type="http://schemas.openxmlformats.org/officeDocument/2006/relationships/hyperlink" Target="http://cs.wikipedia.org/wiki/Prah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Překladatelství a překladatelé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311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Etienne</a:t>
            </a:r>
            <a:r>
              <a:rPr lang="cs-CZ" dirty="0"/>
              <a:t> DOLET (1509 – 1546)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Upálen, protože obviněn z nepřesného, mylného překladu Platónova textu. Překlad vyzníval jako popírání nesmrtelnosti duše</a:t>
            </a:r>
          </a:p>
        </p:txBody>
      </p:sp>
      <p:pic>
        <p:nvPicPr>
          <p:cNvPr id="4" name="Picture 2" descr="http://www.repro-tableaux.com/kunst/french_school/etienne_dolet_1509_46_1546.jpg">
            <a:extLst>
              <a:ext uri="{FF2B5EF4-FFF2-40B4-BE49-F238E27FC236}">
                <a16:creationId xmlns:a16="http://schemas.microsoft.com/office/drawing/2014/main" id="{BF0E234E-F0BC-6492-ADF6-96115BB2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3231"/>
            <a:ext cx="2844000" cy="40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8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WYCLIFFE (1330 – 1384)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Kritik církve, Zakladatel anglické prózy</a:t>
            </a:r>
          </a:p>
          <a:p>
            <a:r>
              <a:rPr lang="cs-CZ" dirty="0"/>
              <a:t>Předchůdce protestantské reformace</a:t>
            </a:r>
          </a:p>
          <a:p>
            <a:r>
              <a:rPr lang="cs-CZ" dirty="0"/>
              <a:t>Jeroným Pražský</a:t>
            </a:r>
          </a:p>
        </p:txBody>
      </p:sp>
      <p:pic>
        <p:nvPicPr>
          <p:cNvPr id="1026" name="Picture 2" descr="John Wycliffe condemned as a heretic | History Today">
            <a:extLst>
              <a:ext uri="{FF2B5EF4-FFF2-40B4-BE49-F238E27FC236}">
                <a16:creationId xmlns:a16="http://schemas.microsoft.com/office/drawing/2014/main" id="{6AB74720-AEBF-E011-15B9-286C3D61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0200"/>
            <a:ext cx="2304000" cy="36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1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Tyndale</a:t>
            </a:r>
            <a:r>
              <a:rPr lang="cs-CZ" dirty="0"/>
              <a:t> (1494 – 1536)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Starý zákon z hebrejštiny – veřejně spálený 1526</a:t>
            </a:r>
          </a:p>
          <a:p>
            <a:r>
              <a:rPr lang="cs-CZ" dirty="0"/>
              <a:t>NT 1526 : základ pro King James Bible (1611)</a:t>
            </a:r>
          </a:p>
          <a:p>
            <a:r>
              <a:rPr lang="cs-CZ" dirty="0"/>
              <a:t>Překlad ne </a:t>
            </a:r>
            <a:r>
              <a:rPr lang="cs-CZ" dirty="0" err="1"/>
              <a:t>Vulgaty</a:t>
            </a:r>
            <a:r>
              <a:rPr lang="cs-CZ" dirty="0"/>
              <a:t>, ale řeckých a hebrejských originálů!</a:t>
            </a:r>
          </a:p>
          <a:p>
            <a:r>
              <a:rPr lang="cs-CZ" dirty="0"/>
              <a:t>Popraven jako heretik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32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6/Tyndale-martyr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F. </a:t>
            </a:r>
            <a:r>
              <a:rPr lang="cs-CZ" dirty="0" err="1"/>
              <a:t>Tytler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ideas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</a:t>
            </a:r>
          </a:p>
          <a:p>
            <a:r>
              <a:rPr lang="cs-CZ" dirty="0"/>
              <a:t>2/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style and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same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character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endParaRPr lang="cs-CZ" dirty="0"/>
          </a:p>
          <a:p>
            <a:r>
              <a:rPr lang="cs-CZ" dirty="0"/>
              <a:t>3/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composition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Walter Benjamin (1892 – 1940)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Aufgabe</a:t>
            </a:r>
            <a:r>
              <a:rPr lang="cs-CZ" dirty="0"/>
              <a:t> des </a:t>
            </a:r>
            <a:r>
              <a:rPr lang="de-DE" dirty="0"/>
              <a:t>Übersetzers</a:t>
            </a:r>
            <a:r>
              <a:rPr lang="cs-CZ" dirty="0"/>
              <a:t> (úvod k vlastnímu překladu Baudelaira)</a:t>
            </a:r>
          </a:p>
          <a:p>
            <a:r>
              <a:rPr lang="cs-CZ" dirty="0"/>
              <a:t>„Překlad je víc než sdělení.“</a:t>
            </a:r>
          </a:p>
          <a:p>
            <a:r>
              <a:rPr lang="cs-CZ" dirty="0"/>
              <a:t>(Jazykové aspekty. Dekonstrukce</a:t>
            </a:r>
          </a:p>
          <a:p>
            <a:r>
              <a:rPr lang="cs-CZ" dirty="0"/>
              <a:t>Jacques </a:t>
            </a:r>
            <a:r>
              <a:rPr lang="cs-CZ" dirty="0" err="1"/>
              <a:t>Derrida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69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986464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85D6D-D71F-F7E2-6044-C83D9E9A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překladatele 3x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DF81A-7205-DB26-D080-69EEE83262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Pochopení předlohy</a:t>
            </a:r>
          </a:p>
          <a:p>
            <a:r>
              <a:rPr lang="cs-CZ" dirty="0"/>
              <a:t>Interpretace předlohy</a:t>
            </a:r>
          </a:p>
          <a:p>
            <a:r>
              <a:rPr lang="cs-CZ" dirty="0"/>
              <a:t>Přestylizování předlohy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Každý překlad je interpretace.</a:t>
            </a:r>
          </a:p>
          <a:p>
            <a:r>
              <a:rPr lang="cs-CZ" dirty="0"/>
              <a:t>Překlad je umělecký druh na rozhraní mezi uměním reprodukčním a uměním tvůrčím.</a:t>
            </a:r>
          </a:p>
        </p:txBody>
      </p:sp>
    </p:spTree>
    <p:extLst>
      <p:ext uri="{BB962C8B-B14F-4D97-AF65-F5344CB8AC3E}">
        <p14:creationId xmlns:p14="http://schemas.microsoft.com/office/powerpoint/2010/main" val="18569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EDD4D-A9D8-03D2-8BDB-BB534527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Překladatelské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C6D8B-A62E-975B-56CA-26AA12C861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a/ autorovo pojetí skutečnosti</a:t>
            </a:r>
          </a:p>
          <a:p>
            <a:r>
              <a:rPr lang="cs-CZ" dirty="0"/>
              <a:t>b/ překladatelovo pojetí originálu</a:t>
            </a:r>
          </a:p>
          <a:p>
            <a:r>
              <a:rPr lang="cs-CZ" dirty="0"/>
              <a:t>c/ čtenářovo </a:t>
            </a:r>
            <a:r>
              <a:rPr lang="cs-CZ"/>
              <a:t>pojetí překladu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44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okruhy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Překlady: dějiny, historické okolnosti</a:t>
            </a:r>
          </a:p>
          <a:p>
            <a:r>
              <a:rPr lang="cs-CZ" dirty="0"/>
              <a:t>Překladatel: role napříč dějinami</a:t>
            </a:r>
          </a:p>
          <a:p>
            <a:r>
              <a:rPr lang="cs-CZ" dirty="0"/>
              <a:t>Čtenář:  čtenářská konkretizace</a:t>
            </a:r>
          </a:p>
          <a:p>
            <a:r>
              <a:rPr lang="cs-CZ" dirty="0"/>
              <a:t>Recepce: různost forem</a:t>
            </a:r>
          </a:p>
          <a:p>
            <a:r>
              <a:rPr lang="cs-CZ" dirty="0"/>
              <a:t>Dějiny kultury</a:t>
            </a:r>
          </a:p>
          <a:p>
            <a:r>
              <a:rPr lang="cs-CZ" dirty="0"/>
              <a:t>Vzájemný vliv, výměna kulturních hodnot</a:t>
            </a:r>
          </a:p>
          <a:p>
            <a:r>
              <a:rPr lang="cs-CZ" dirty="0"/>
              <a:t>Transfer</a:t>
            </a:r>
          </a:p>
          <a:p>
            <a:r>
              <a:rPr lang="cs-CZ" dirty="0" err="1"/>
              <a:t>Transmission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16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LEVÝ, Jiří. </a:t>
            </a:r>
            <a:r>
              <a:rPr lang="cs-CZ" i="1" dirty="0"/>
              <a:t>Umění překladu</a:t>
            </a:r>
            <a:r>
              <a:rPr lang="cs-CZ" dirty="0"/>
              <a:t>.</a:t>
            </a:r>
          </a:p>
          <a:p>
            <a:r>
              <a:rPr lang="cs-CZ" dirty="0"/>
              <a:t>ECO, Umberto. </a:t>
            </a:r>
            <a:r>
              <a:rPr lang="cs-CZ" i="1" dirty="0" err="1"/>
              <a:t>Lector</a:t>
            </a:r>
            <a:r>
              <a:rPr lang="cs-CZ" i="1" dirty="0"/>
              <a:t> i </a:t>
            </a:r>
            <a:r>
              <a:rPr lang="cs-CZ" i="1" dirty="0" err="1"/>
              <a:t>fabula</a:t>
            </a:r>
            <a:r>
              <a:rPr lang="cs-CZ" i="1" dirty="0"/>
              <a:t> : Role čtenáře aneb Interpretační kooperace v narativních textech.</a:t>
            </a:r>
          </a:p>
          <a:p>
            <a:r>
              <a:rPr lang="cs-CZ" dirty="0"/>
              <a:t>KNITTLOVÁ Dagmar a kol. </a:t>
            </a:r>
            <a:r>
              <a:rPr lang="cs-CZ" i="1" dirty="0"/>
              <a:t>Překlad a překládání</a:t>
            </a:r>
            <a:r>
              <a:rPr lang="cs-CZ" dirty="0"/>
              <a:t>.</a:t>
            </a:r>
          </a:p>
          <a:p>
            <a:r>
              <a:rPr lang="cs-CZ" dirty="0"/>
              <a:t>FIŠER, Zbyněk. </a:t>
            </a:r>
            <a:r>
              <a:rPr lang="cs-CZ" i="1" dirty="0"/>
              <a:t>Překlad jako kreativní proces : Teorie a praxe funkcionalistického překládání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7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Skandinávie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419" y="1990046"/>
            <a:ext cx="6426714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ŽITNÝ, Milan. </a:t>
            </a:r>
            <a:r>
              <a:rPr lang="cs-CZ" i="1" dirty="0"/>
              <a:t>Severské </a:t>
            </a:r>
            <a:r>
              <a:rPr lang="cs-CZ" i="1" dirty="0" err="1"/>
              <a:t>literatúry</a:t>
            </a:r>
            <a:r>
              <a:rPr lang="cs-CZ" i="1" dirty="0"/>
              <a:t> v </a:t>
            </a:r>
            <a:r>
              <a:rPr lang="cs-CZ" i="1" dirty="0" err="1"/>
              <a:t>slovenskej</a:t>
            </a:r>
            <a:r>
              <a:rPr lang="cs-CZ" i="1" dirty="0"/>
              <a:t> </a:t>
            </a:r>
            <a:r>
              <a:rPr lang="cs-CZ" i="1" dirty="0" err="1"/>
              <a:t>kultúre</a:t>
            </a:r>
            <a:r>
              <a:rPr lang="cs-CZ" i="1" dirty="0"/>
              <a:t>.</a:t>
            </a:r>
            <a:r>
              <a:rPr lang="cs-CZ" dirty="0"/>
              <a:t> Bratislava : SAV, SAP 2012, 248 s.</a:t>
            </a:r>
          </a:p>
          <a:p>
            <a:r>
              <a:rPr lang="cs-CZ" dirty="0"/>
              <a:t>ŽITNÝ, Milan. </a:t>
            </a:r>
            <a:r>
              <a:rPr lang="cs-CZ" i="1" dirty="0" err="1"/>
              <a:t>Súradnice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 : </a:t>
            </a:r>
            <a:r>
              <a:rPr lang="cs-CZ" i="1" dirty="0" err="1"/>
              <a:t>konštituovanie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, </a:t>
            </a:r>
            <a:r>
              <a:rPr lang="cs-CZ" i="1" dirty="0" err="1"/>
              <a:t>ich</a:t>
            </a:r>
            <a:r>
              <a:rPr lang="cs-CZ" i="1" dirty="0"/>
              <a:t> </a:t>
            </a:r>
            <a:r>
              <a:rPr lang="cs-CZ" i="1" dirty="0" err="1"/>
              <a:t>medziliterárne</a:t>
            </a:r>
            <a:r>
              <a:rPr lang="cs-CZ" i="1" dirty="0"/>
              <a:t> </a:t>
            </a:r>
            <a:r>
              <a:rPr lang="cs-CZ" i="1" dirty="0" err="1"/>
              <a:t>súvislosti</a:t>
            </a:r>
            <a:r>
              <a:rPr lang="cs-CZ" i="1" dirty="0"/>
              <a:t> a slovenská </a:t>
            </a:r>
            <a:r>
              <a:rPr lang="cs-CZ" i="1" dirty="0" err="1"/>
              <a:t>recepcia</a:t>
            </a:r>
            <a:r>
              <a:rPr lang="cs-CZ" dirty="0"/>
              <a:t>. Bratislava: SAV, SAP 2013, 264 s.</a:t>
            </a:r>
          </a:p>
          <a:p>
            <a:r>
              <a:rPr lang="cs-CZ" dirty="0"/>
              <a:t> VIMR, Ondřej. </a:t>
            </a:r>
            <a:r>
              <a:rPr lang="cs-CZ" i="1" dirty="0"/>
              <a:t>Historie překladatele : Cesty skandinávských literatur do češtiny (1890 – 1950). </a:t>
            </a:r>
            <a:r>
              <a:rPr lang="cs-CZ" dirty="0"/>
              <a:t>Příbram : </a:t>
            </a:r>
            <a:r>
              <a:rPr lang="cs-CZ" dirty="0" err="1"/>
              <a:t>Pistorius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Olšanská 2014, 208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Patron překladatelů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Jeroným – Hieronymus</a:t>
            </a:r>
          </a:p>
          <a:p>
            <a:r>
              <a:rPr lang="cs-CZ" dirty="0"/>
              <a:t>VULGATA</a:t>
            </a:r>
          </a:p>
          <a:p>
            <a:r>
              <a:rPr lang="cs-CZ" dirty="0"/>
              <a:t>R. 382</a:t>
            </a:r>
          </a:p>
          <a:p>
            <a:r>
              <a:rPr lang="cs-CZ" dirty="0"/>
              <a:t>„Non verbum e </a:t>
            </a:r>
            <a:r>
              <a:rPr lang="cs-CZ" dirty="0" err="1"/>
              <a:t>verbo</a:t>
            </a:r>
            <a:r>
              <a:rPr lang="cs-CZ" dirty="0"/>
              <a:t> sed </a:t>
            </a:r>
          </a:p>
          <a:p>
            <a:pPr marL="0" indent="0">
              <a:buNone/>
            </a:pPr>
            <a:r>
              <a:rPr lang="cs-CZ" dirty="0" err="1"/>
              <a:t>sensum</a:t>
            </a:r>
            <a:r>
              <a:rPr lang="cs-CZ" dirty="0"/>
              <a:t> </a:t>
            </a:r>
            <a:r>
              <a:rPr lang="cs-CZ" dirty="0" err="1"/>
              <a:t>exprimere</a:t>
            </a:r>
            <a:r>
              <a:rPr lang="cs-CZ" dirty="0"/>
              <a:t> de </a:t>
            </a:r>
            <a:r>
              <a:rPr lang="cs-CZ" dirty="0" err="1"/>
              <a:t>sensu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Ne slovo za slovo, ale význam za význam.</a:t>
            </a:r>
          </a:p>
        </p:txBody>
      </p:sp>
    </p:spTree>
    <p:extLst>
      <p:ext uri="{BB962C8B-B14F-4D97-AF65-F5344CB8AC3E}">
        <p14:creationId xmlns:p14="http://schemas.microsoft.com/office/powerpoint/2010/main" val="21091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WULFILA (311 – 383)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Biskup východořímské říše</a:t>
            </a:r>
          </a:p>
          <a:p>
            <a:r>
              <a:rPr lang="cs-CZ" dirty="0"/>
              <a:t>40 let překladu Nového zákona z řečtiny</a:t>
            </a:r>
          </a:p>
          <a:p>
            <a:r>
              <a:rPr lang="cs-CZ" dirty="0"/>
              <a:t>Jazyk: GÓTŠTINA</a:t>
            </a:r>
          </a:p>
          <a:p>
            <a:r>
              <a:rPr lang="cs-CZ" dirty="0"/>
              <a:t>Rozvoj jazyka, který vymřel</a:t>
            </a:r>
          </a:p>
        </p:txBody>
      </p:sp>
    </p:spTree>
    <p:extLst>
      <p:ext uri="{BB962C8B-B14F-4D97-AF65-F5344CB8AC3E}">
        <p14:creationId xmlns:p14="http://schemas.microsoft.com/office/powerpoint/2010/main" val="20426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028343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Codex</a:t>
            </a:r>
            <a:r>
              <a:rPr lang="cs-CZ" b="1" dirty="0"/>
              <a:t> </a:t>
            </a:r>
            <a:r>
              <a:rPr lang="cs-CZ" b="1" dirty="0" err="1"/>
              <a:t>Argenteus</a:t>
            </a:r>
            <a:r>
              <a:rPr lang="cs-CZ" dirty="0"/>
              <a:t> (neboli „</a:t>
            </a:r>
            <a:r>
              <a:rPr lang="cs-CZ" i="1" dirty="0"/>
              <a:t>Stříbrná Bible</a:t>
            </a:r>
            <a:r>
              <a:rPr lang="cs-CZ" dirty="0"/>
              <a:t>“) je ruční přepis ze </a:t>
            </a:r>
            <a:r>
              <a:rPr lang="cs-CZ" dirty="0">
                <a:hlinkClick r:id="rId2" tooltip="6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století</a:t>
            </a:r>
            <a:r>
              <a:rPr lang="cs-CZ" dirty="0"/>
              <a:t>, který obsahuje </a:t>
            </a:r>
            <a:r>
              <a:rPr lang="cs-CZ" dirty="0">
                <a:hlinkClick r:id="rId3" tooltip="Gótš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</a:t>
            </a:r>
            <a:r>
              <a:rPr lang="cs-CZ" dirty="0"/>
              <a:t> překlad </a:t>
            </a:r>
            <a:r>
              <a:rPr lang="cs-CZ" dirty="0">
                <a:hlinkClick r:id="rId4" tooltip="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lang="cs-CZ" dirty="0"/>
              <a:t> </a:t>
            </a:r>
            <a:r>
              <a:rPr lang="cs-CZ" dirty="0">
                <a:hlinkClick r:id="rId5" tooltip="Bisk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biskupa</a:t>
            </a:r>
            <a:r>
              <a:rPr lang="cs-CZ" dirty="0"/>
              <a:t> </a:t>
            </a:r>
            <a:r>
              <a:rPr lang="cs-CZ" dirty="0" err="1">
                <a:hlinkClick r:id="rId6" tooltip="Wulf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Wulfily</a:t>
            </a:r>
            <a:r>
              <a:rPr lang="cs-CZ" dirty="0"/>
              <a:t> ze </a:t>
            </a:r>
            <a:r>
              <a:rPr lang="cs-CZ" dirty="0">
                <a:hlinkClick r:id="rId7" tooltip="4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století</a:t>
            </a:r>
            <a:r>
              <a:rPr lang="cs-CZ" dirty="0"/>
              <a:t>. Z původních 336 listů se podařilo zrestaurovat 188. Obsahem těchto listů je překlad významné části čtyř </a:t>
            </a:r>
            <a:r>
              <a:rPr lang="cs-CZ" dirty="0">
                <a:hlinkClick r:id="rId8" tooltip="Evangel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evangelií</a:t>
            </a:r>
            <a:r>
              <a:rPr lang="cs-CZ" dirty="0"/>
              <a:t>. Část tohoto materiálu je vystavena v knihovně </a:t>
            </a:r>
            <a:r>
              <a:rPr lang="cs-CZ" dirty="0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</a:t>
            </a:r>
            <a:r>
              <a:rPr lang="cs-CZ" dirty="0">
                <a:solidFill>
                  <a:srgbClr val="D2611C"/>
                </a:solidFill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Rediviva</a:t>
            </a:r>
            <a:r>
              <a:rPr lang="cs-CZ" dirty="0"/>
              <a:t>, v </a:t>
            </a:r>
            <a:r>
              <a:rPr lang="cs-CZ" dirty="0">
                <a:hlinkClick r:id="rId10" tooltip="Upps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Uppsale</a:t>
            </a:r>
            <a:r>
              <a:rPr lang="cs-CZ" dirty="0"/>
              <a:t> ve </a:t>
            </a:r>
            <a:r>
              <a:rPr lang="cs-CZ" dirty="0">
                <a:hlinkClick r:id="rId11" tooltip="Švéd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Švédsku</a:t>
            </a:r>
            <a:r>
              <a:rPr lang="cs-CZ" dirty="0"/>
              <a:t>.</a:t>
            </a:r>
          </a:p>
          <a:p>
            <a:r>
              <a:rPr lang="cs-CZ" dirty="0"/>
              <a:t>Tento spis byl psán </a:t>
            </a:r>
            <a:r>
              <a:rPr lang="cs-CZ" dirty="0">
                <a:hlinkClick r:id="rId12" tooltip="Gótské pí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gótským písmem</a:t>
            </a:r>
            <a:r>
              <a:rPr lang="cs-CZ" dirty="0"/>
              <a:t>, které vzniklo za účelem sepsání </a:t>
            </a:r>
            <a:r>
              <a:rPr lang="cs-CZ" dirty="0" err="1"/>
              <a:t>Wulfilova</a:t>
            </a:r>
            <a:r>
              <a:rPr lang="cs-CZ" dirty="0"/>
              <a:t> překladu. Toto písmo je známo především díky tomuto spisu. Stříbrná bible byla součástí sbírek českého krále </a:t>
            </a:r>
            <a:r>
              <a:rPr lang="cs-CZ" dirty="0">
                <a:hlinkClick r:id="rId13" tooltip="Rudolf II. Habsbur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Rudolfa II. Habsburského</a:t>
            </a:r>
            <a:r>
              <a:rPr lang="cs-CZ" dirty="0"/>
              <a:t>, odkud byla ukradena švédskými vojsky při dobývání </a:t>
            </a:r>
            <a:r>
              <a:rPr lang="cs-CZ" dirty="0">
                <a:hlinkClick r:id="rId14" tooltip="Pr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Prahy</a:t>
            </a:r>
            <a:r>
              <a:rPr lang="cs-CZ" dirty="0"/>
              <a:t> v posledních dnech </a:t>
            </a:r>
            <a:r>
              <a:rPr lang="cs-CZ" dirty="0">
                <a:hlinkClick r:id="rId15" tooltip="Třicetilet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třicetileté války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120"/>
            <a:ext cx="5184000" cy="65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Kyrillos</a:t>
            </a:r>
            <a:r>
              <a:rPr lang="cs-CZ" dirty="0"/>
              <a:t> – Cyril (827 – 869)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Bibel</a:t>
            </a:r>
            <a:r>
              <a:rPr lang="cs-CZ" dirty="0"/>
              <a:t>: </a:t>
            </a:r>
            <a:r>
              <a:rPr lang="cs-CZ" dirty="0" err="1"/>
              <a:t>Slavisk</a:t>
            </a:r>
            <a:r>
              <a:rPr lang="cs-CZ" dirty="0"/>
              <a:t>, </a:t>
            </a:r>
            <a:r>
              <a:rPr lang="cs-CZ" dirty="0" err="1"/>
              <a:t>kirkeslavisk</a:t>
            </a:r>
            <a:r>
              <a:rPr lang="cs-CZ" dirty="0"/>
              <a:t> (staroslověnština)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006D58-D427-EABC-105E-C95B0D87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6120914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4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570</Words>
  <Application>Microsoft Office PowerPoint</Application>
  <PresentationFormat>Předvádění na obrazovce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Verdana</vt:lpstr>
      <vt:lpstr>Wingdings</vt:lpstr>
      <vt:lpstr>Wingdings 2</vt:lpstr>
      <vt:lpstr>Arkýř</vt:lpstr>
      <vt:lpstr>Překladatelství a překladatelé</vt:lpstr>
      <vt:lpstr>Tematické okruhy</vt:lpstr>
      <vt:lpstr>Literární zdroje - obecně</vt:lpstr>
      <vt:lpstr>Literární zdroje - Skandinávie</vt:lpstr>
      <vt:lpstr>Patron překladatelů</vt:lpstr>
      <vt:lpstr>WULFILA (311 – 383)</vt:lpstr>
      <vt:lpstr>Prezentace aplikace PowerPoint</vt:lpstr>
      <vt:lpstr>Prezentace aplikace PowerPoint</vt:lpstr>
      <vt:lpstr>Kyrillos – Cyril (827 – 869)</vt:lpstr>
      <vt:lpstr>Etienne DOLET (1509 – 1546)</vt:lpstr>
      <vt:lpstr>John WYCLIFFE (1330 – 1384)</vt:lpstr>
      <vt:lpstr>William Tyndale (1494 – 1536)</vt:lpstr>
      <vt:lpstr>Prezentace aplikace PowerPoint</vt:lpstr>
      <vt:lpstr>A. F. Tytler: The Principles of Translation</vt:lpstr>
      <vt:lpstr>Walter Benjamin (1892 – 1940)</vt:lpstr>
      <vt:lpstr>Prezentace aplikace PowerPoint</vt:lpstr>
      <vt:lpstr>Role překladatele 3x</vt:lpstr>
      <vt:lpstr>Překladatelské procesy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Překladatelství a překladatelé</dc:title>
  <dc:creator>user</dc:creator>
  <cp:lastModifiedBy>Miluše Juříčková</cp:lastModifiedBy>
  <cp:revision>17</cp:revision>
  <dcterms:created xsi:type="dcterms:W3CDTF">2015-03-31T19:20:06Z</dcterms:created>
  <dcterms:modified xsi:type="dcterms:W3CDTF">2024-10-15T07:29:08Z</dcterms:modified>
</cp:coreProperties>
</file>