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1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70" r:id="rId14"/>
    <p:sldId id="27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5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B249A4F-FC8D-4D3E-8024-D14D55BB4826}" type="datetimeFigureOut">
              <a:rPr lang="cs-CZ" smtClean="0"/>
              <a:t>08.11.2024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3F9628-FC2F-4885-9933-F80D8C13D691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peech_communica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n.wikipedia.org/wiki/Olav_Tryggvason" TargetMode="External"/><Relationship Id="rId2" Type="http://schemas.openxmlformats.org/officeDocument/2006/relationships/hyperlink" Target="http://nn.wikipedia.org/wiki/Setn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n.wikipedia.org/w/index.php?title=Kontekst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Spr</a:t>
            </a:r>
            <a:r>
              <a:rPr lang="nb-NO" dirty="0"/>
              <a:t>åkfunksjoner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Margareth Sandvik</a:t>
            </a:r>
          </a:p>
          <a:p>
            <a:r>
              <a:rPr lang="nb-NO" dirty="0"/>
              <a:t>Jan Svennevig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2769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Språkfunksjoner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1. </a:t>
            </a:r>
            <a:r>
              <a:rPr lang="cs-CZ" dirty="0" err="1"/>
              <a:t>informativ</a:t>
            </a:r>
            <a:r>
              <a:rPr lang="cs-CZ" dirty="0"/>
              <a:t> </a:t>
            </a:r>
            <a:r>
              <a:rPr lang="cs-CZ" dirty="0" err="1"/>
              <a:t>funksjon</a:t>
            </a:r>
            <a:r>
              <a:rPr lang="cs-CZ" dirty="0"/>
              <a:t> – </a:t>
            </a:r>
            <a:r>
              <a:rPr lang="cs-CZ" dirty="0" err="1"/>
              <a:t>referensiell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2. </a:t>
            </a:r>
            <a:r>
              <a:rPr lang="cs-CZ" dirty="0" err="1"/>
              <a:t>appelativ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3. </a:t>
            </a:r>
            <a:r>
              <a:rPr lang="cs-CZ" dirty="0" err="1"/>
              <a:t>ekspressiv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r>
              <a:rPr lang="cs-CZ" dirty="0"/>
              <a:t>4. </a:t>
            </a:r>
            <a:r>
              <a:rPr lang="cs-CZ" dirty="0" err="1"/>
              <a:t>tekstlig</a:t>
            </a:r>
            <a:r>
              <a:rPr lang="cs-CZ" dirty="0"/>
              <a:t> </a:t>
            </a:r>
            <a:r>
              <a:rPr lang="cs-CZ" dirty="0" err="1"/>
              <a:t>funksjon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(</a:t>
            </a:r>
            <a:r>
              <a:rPr lang="cs-CZ" dirty="0" err="1"/>
              <a:t>hvordan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nb-NO" dirty="0"/>
              <a:t>å</a:t>
            </a:r>
            <a:r>
              <a:rPr lang="cs-CZ" dirty="0" err="1"/>
              <a:t>kelementene</a:t>
            </a:r>
            <a:r>
              <a:rPr lang="cs-CZ" dirty="0"/>
              <a:t> </a:t>
            </a:r>
            <a:r>
              <a:rPr lang="cs-CZ" dirty="0" err="1"/>
              <a:t>knyttes</a:t>
            </a:r>
            <a:r>
              <a:rPr lang="cs-CZ" dirty="0"/>
              <a:t> </a:t>
            </a:r>
            <a:r>
              <a:rPr lang="cs-CZ" dirty="0" err="1"/>
              <a:t>sammen</a:t>
            </a:r>
            <a:r>
              <a:rPr lang="cs-CZ" dirty="0"/>
              <a:t> til en </a:t>
            </a:r>
            <a:r>
              <a:rPr lang="cs-CZ" dirty="0" err="1"/>
              <a:t>tekst</a:t>
            </a:r>
            <a:r>
              <a:rPr lang="cs-CZ" dirty="0"/>
              <a:t>, </a:t>
            </a:r>
            <a:r>
              <a:rPr lang="cs-CZ" dirty="0" err="1"/>
              <a:t>og</a:t>
            </a:r>
            <a:r>
              <a:rPr lang="cs-CZ" dirty="0"/>
              <a:t> </a:t>
            </a:r>
            <a:r>
              <a:rPr lang="cs-CZ" dirty="0" err="1"/>
              <a:t>tekst</a:t>
            </a:r>
            <a:r>
              <a:rPr lang="cs-CZ" dirty="0"/>
              <a:t> i en </a:t>
            </a:r>
            <a:r>
              <a:rPr lang="cs-CZ" dirty="0" err="1"/>
              <a:t>situasjon</a:t>
            </a:r>
            <a:r>
              <a:rPr lang="cs-CZ" dirty="0"/>
              <a:t>)</a:t>
            </a:r>
            <a:endParaRPr lang="nb-NO" dirty="0"/>
          </a:p>
          <a:p>
            <a:r>
              <a:rPr lang="nb-NO" dirty="0"/>
              <a:t>Tekstens KOHERENS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9449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koherens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Teksten</a:t>
            </a:r>
            <a:r>
              <a:rPr lang="cs-CZ" dirty="0"/>
              <a:t> m</a:t>
            </a:r>
            <a:r>
              <a:rPr lang="nb-NO" dirty="0"/>
              <a:t>å ha en </a:t>
            </a:r>
            <a:r>
              <a:rPr lang="nb-NO" dirty="0">
                <a:solidFill>
                  <a:srgbClr val="FF0000"/>
                </a:solidFill>
              </a:rPr>
              <a:t>underliggende semantisk sammenheng.</a:t>
            </a:r>
          </a:p>
          <a:p>
            <a:r>
              <a:rPr lang="nb-NO" dirty="0"/>
              <a:t>Koherens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714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Eksplisitte sammenhengsmarkører</a:t>
            </a:r>
            <a:br>
              <a:rPr lang="nb-NO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Grammatisk </a:t>
            </a:r>
            <a:r>
              <a:rPr lang="cs-CZ" dirty="0"/>
              <a:t>+</a:t>
            </a:r>
            <a:r>
              <a:rPr lang="nb-NO" dirty="0"/>
              <a:t> leksikalsk sammenheng: </a:t>
            </a:r>
            <a:r>
              <a:rPr lang="nb-NO" dirty="0">
                <a:solidFill>
                  <a:srgbClr val="FF0000"/>
                </a:solidFill>
              </a:rPr>
              <a:t>kohesjon</a:t>
            </a:r>
            <a:r>
              <a:rPr lang="nb-NO" dirty="0"/>
              <a:t>smekanismer. Disse mekanismene kommer til uttrykk på tekstens overflate.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652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grammatis</a:t>
            </a:r>
            <a:r>
              <a:rPr lang="cs-CZ"/>
              <a:t>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Det var en gang </a:t>
            </a:r>
            <a:r>
              <a:rPr lang="nb-NO" i="1" dirty="0"/>
              <a:t>en bonde, som </a:t>
            </a:r>
            <a:r>
              <a:rPr lang="nb-NO" dirty="0"/>
              <a:t>hadde </a:t>
            </a:r>
            <a:r>
              <a:rPr lang="nb-NO" i="1" dirty="0"/>
              <a:t>tre sønner</a:t>
            </a:r>
            <a:r>
              <a:rPr lang="nb-NO" dirty="0"/>
              <a:t>. Fattig var </a:t>
            </a:r>
            <a:r>
              <a:rPr lang="nb-NO" i="1" dirty="0"/>
              <a:t>han</a:t>
            </a:r>
            <a:r>
              <a:rPr lang="nb-NO" dirty="0"/>
              <a:t>, og gammel og skrøpelig, og </a:t>
            </a:r>
            <a:r>
              <a:rPr lang="nb-NO" i="1" dirty="0"/>
              <a:t>sønnene</a:t>
            </a:r>
            <a:r>
              <a:rPr lang="nb-NO" dirty="0"/>
              <a:t> ville ikke ta seg noe til. </a:t>
            </a:r>
          </a:p>
          <a:p>
            <a:endParaRPr lang="nb-NO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98633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16E363-2FC3-41AC-A3CE-A54462508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Om å lage substantiv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FCF55AC-C6C1-4222-BDDD-B8165AD4CD0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-er</a:t>
            </a:r>
          </a:p>
          <a:p>
            <a:r>
              <a:rPr lang="nb-NO" dirty="0"/>
              <a:t>-ing</a:t>
            </a:r>
          </a:p>
          <a:p>
            <a:r>
              <a:rPr lang="nb-NO" dirty="0"/>
              <a:t>-skap</a:t>
            </a:r>
          </a:p>
          <a:p>
            <a:r>
              <a:rPr lang="nb-NO" dirty="0"/>
              <a:t>-eri</a:t>
            </a:r>
          </a:p>
          <a:p>
            <a:r>
              <a:rPr lang="nb-NO" dirty="0"/>
              <a:t>-else</a:t>
            </a:r>
          </a:p>
          <a:p>
            <a:r>
              <a:rPr lang="nb-NO" dirty="0"/>
              <a:t>-het</a:t>
            </a:r>
          </a:p>
          <a:p>
            <a:r>
              <a:rPr lang="nb-NO" dirty="0"/>
              <a:t>-ær</a:t>
            </a:r>
          </a:p>
          <a:p>
            <a:r>
              <a:rPr lang="nb-NO" dirty="0"/>
              <a:t>-dom</a:t>
            </a:r>
          </a:p>
          <a:p>
            <a:r>
              <a:rPr lang="nb-NO" dirty="0"/>
              <a:t>-sjon</a:t>
            </a:r>
          </a:p>
          <a:p>
            <a:r>
              <a:rPr lang="nb-NO"/>
              <a:t>-tek</a:t>
            </a:r>
          </a:p>
          <a:p>
            <a:r>
              <a:rPr lang="nb-NO"/>
              <a:t>-nad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018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Stilistikk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Setning</a:t>
            </a:r>
            <a:r>
              <a:rPr lang="nb-NO" dirty="0"/>
              <a:t> x</a:t>
            </a:r>
            <a:endParaRPr lang="cs-CZ" dirty="0"/>
          </a:p>
          <a:p>
            <a:r>
              <a:rPr lang="cs-CZ" b="1" dirty="0" err="1"/>
              <a:t>Ytring</a:t>
            </a:r>
            <a:r>
              <a:rPr lang="nb-NO" b="1" dirty="0"/>
              <a:t> </a:t>
            </a:r>
            <a:r>
              <a:rPr lang="nb-NO" dirty="0"/>
              <a:t>   </a:t>
            </a:r>
            <a:r>
              <a:rPr lang="cs-CZ" dirty="0"/>
              <a:t>(výpověď, promluva)</a:t>
            </a:r>
          </a:p>
          <a:p>
            <a:r>
              <a:rPr lang="cs-CZ" dirty="0"/>
              <a:t>               </a:t>
            </a:r>
            <a:r>
              <a:rPr lang="nb-NO" dirty="0"/>
              <a:t> parole</a:t>
            </a:r>
          </a:p>
          <a:p>
            <a:r>
              <a:rPr lang="nb-NO" dirty="0"/>
              <a:t>               performance</a:t>
            </a:r>
          </a:p>
          <a:p>
            <a:endParaRPr lang="cs-CZ" dirty="0"/>
          </a:p>
          <a:p>
            <a:r>
              <a:rPr lang="en-US" b="1" dirty="0"/>
              <a:t>utterance</a:t>
            </a:r>
            <a:r>
              <a:rPr lang="en-US" dirty="0"/>
              <a:t> is a smallest unit of </a:t>
            </a:r>
            <a:r>
              <a:rPr lang="en-US" dirty="0">
                <a:hlinkClick r:id="rId2" tooltip="Speech communication"/>
              </a:rPr>
              <a:t>speech</a:t>
            </a:r>
            <a:r>
              <a:rPr lang="en-US" dirty="0"/>
              <a:t>. It is a continuous piece of speech beginning and ending with a clear pause.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7598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Fra</a:t>
            </a:r>
            <a:r>
              <a:rPr lang="cs-CZ"/>
              <a:t> wikipedia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n-NO" dirty="0"/>
              <a:t>Skilnader mellom ytringar og </a:t>
            </a:r>
            <a:r>
              <a:rPr lang="cs-CZ" dirty="0" err="1"/>
              <a:t>setningar</a:t>
            </a:r>
            <a:r>
              <a:rPr lang="cs-CZ" dirty="0"/>
              <a:t>.</a:t>
            </a:r>
          </a:p>
          <a:p>
            <a:r>
              <a:rPr lang="nn-NO" dirty="0"/>
              <a:t>Det er viktig å skilje mellom ytring og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, og det er mykje som skil dei to fenomena, mellom anna dette:</a:t>
            </a:r>
          </a:p>
          <a:p>
            <a:r>
              <a:rPr lang="nn-NO" dirty="0"/>
              <a:t>Ei ytring kan vere meir eller mindre enn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. Ytring 5 mellom døma i førre avsnittet inneheld to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: (1) Er det sant? (2) Dette er helt sykt! Ytring 3, 4 og mellom døma i førre avsnittet er mindre enn ei setning. Ytring 3 er svaret på eit spørsmål frå </a:t>
            </a:r>
            <a:r>
              <a:rPr lang="nn-NO" dirty="0">
                <a:hlinkClick r:id="rId3" tooltip="Olav Tryggvason"/>
              </a:rPr>
              <a:t>Olav Tryggvason</a:t>
            </a:r>
            <a:r>
              <a:rPr lang="nn-NO" dirty="0"/>
              <a:t>: «Hvat brast þar svá hátt?», og det er typisk for ytringar som inngår i samtalar, at dei ikkje svarer til fulle </a:t>
            </a:r>
            <a:r>
              <a:rPr lang="nn-NO" dirty="0">
                <a:hlinkClick r:id="rId2" tooltip="Setning"/>
              </a:rPr>
              <a:t>setningar</a:t>
            </a:r>
            <a:r>
              <a:rPr lang="nn-NO" dirty="0"/>
              <a:t>.</a:t>
            </a:r>
          </a:p>
          <a:p>
            <a:r>
              <a:rPr lang="nn-NO" dirty="0"/>
              <a:t>«Eg vil heim!» ytra av person M ved høve X er ei anna ytring enn «Eg vil heim!» ytra av person N ved høve Y, men det er den same setninga i begge tilfella. Når ei og same setninga blir ytra ved ulike høve, er det snakk om to førekomstar av den same setninga.</a:t>
            </a:r>
          </a:p>
          <a:p>
            <a:r>
              <a:rPr lang="nn-NO" dirty="0"/>
              <a:t>Ytringar har ei tyding som er sterkt avhengig av ein språkleg og ikkje-språkleg </a:t>
            </a:r>
            <a:r>
              <a:rPr lang="nn-NO" dirty="0">
                <a:hlinkClick r:id="rId4" tooltip="Kontekst (sida finst ikkje)"/>
              </a:rPr>
              <a:t>kontekst</a:t>
            </a:r>
            <a:r>
              <a:rPr lang="nn-NO" dirty="0"/>
              <a:t>, medan tydinga til ei </a:t>
            </a:r>
            <a:r>
              <a:rPr lang="nn-NO" dirty="0">
                <a:hlinkClick r:id="rId2" tooltip="Setning"/>
              </a:rPr>
              <a:t>setning</a:t>
            </a:r>
            <a:r>
              <a:rPr lang="nn-NO" dirty="0"/>
              <a:t> er uavhengig av </a:t>
            </a:r>
            <a:r>
              <a:rPr lang="nn-NO" dirty="0">
                <a:hlinkClick r:id="rId4" tooltip="Kontekst (sida finst ikkje)"/>
              </a:rPr>
              <a:t>konteksten</a:t>
            </a:r>
            <a:r>
              <a:rPr lang="nn-NO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422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linjemodellen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Sender</a:t>
            </a:r>
            <a:r>
              <a:rPr lang="cs-CZ" dirty="0"/>
              <a:t> – </a:t>
            </a:r>
            <a:r>
              <a:rPr lang="cs-CZ" dirty="0" err="1"/>
              <a:t>budskap</a:t>
            </a:r>
            <a:r>
              <a:rPr lang="cs-CZ" dirty="0"/>
              <a:t> – </a:t>
            </a:r>
            <a:r>
              <a:rPr lang="cs-CZ" dirty="0" err="1"/>
              <a:t>mottaker</a:t>
            </a:r>
            <a:endParaRPr lang="nb-NO" dirty="0"/>
          </a:p>
          <a:p>
            <a:endParaRPr lang="nb-NO" dirty="0"/>
          </a:p>
          <a:p>
            <a:r>
              <a:rPr lang="nb-NO" dirty="0"/>
              <a:t>Oppfattes i dag som for flat</a:t>
            </a:r>
          </a:p>
          <a:p>
            <a:r>
              <a:rPr lang="cs-CZ" dirty="0"/>
              <a:t>x</a:t>
            </a:r>
            <a:endParaRPr lang="nb-NO" dirty="0"/>
          </a:p>
          <a:p>
            <a:r>
              <a:rPr lang="nb-NO" dirty="0"/>
              <a:t>Man foretrekker  begrep makt x solidaritet</a:t>
            </a:r>
          </a:p>
        </p:txBody>
      </p:sp>
    </p:spTree>
    <p:extLst>
      <p:ext uri="{BB962C8B-B14F-4D97-AF65-F5344CB8AC3E}">
        <p14:creationId xmlns:p14="http://schemas.microsoft.com/office/powerpoint/2010/main" val="1018288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Jeg</a:t>
            </a:r>
            <a:r>
              <a:rPr lang="cs-CZ" dirty="0"/>
              <a:t> - </a:t>
            </a:r>
            <a:r>
              <a:rPr lang="cs-CZ" dirty="0" err="1"/>
              <a:t>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Makt</a:t>
            </a:r>
            <a:r>
              <a:rPr lang="cs-CZ" dirty="0"/>
              <a:t> kan </a:t>
            </a:r>
            <a:r>
              <a:rPr lang="cs-CZ" dirty="0" err="1"/>
              <a:t>defineres</a:t>
            </a:r>
            <a:r>
              <a:rPr lang="cs-CZ" dirty="0"/>
              <a:t> </a:t>
            </a:r>
            <a:r>
              <a:rPr lang="cs-CZ" dirty="0" err="1"/>
              <a:t>som</a:t>
            </a:r>
            <a:r>
              <a:rPr lang="cs-CZ" dirty="0"/>
              <a:t> et </a:t>
            </a:r>
            <a:r>
              <a:rPr lang="cs-CZ" dirty="0" err="1"/>
              <a:t>asymmetrisk</a:t>
            </a:r>
            <a:r>
              <a:rPr lang="cs-CZ" dirty="0"/>
              <a:t> </a:t>
            </a:r>
            <a:r>
              <a:rPr lang="cs-CZ" dirty="0" err="1"/>
              <a:t>forhold</a:t>
            </a:r>
            <a:r>
              <a:rPr lang="cs-CZ" dirty="0"/>
              <a:t> </a:t>
            </a:r>
            <a:r>
              <a:rPr lang="cs-CZ" dirty="0" err="1"/>
              <a:t>mellom</a:t>
            </a:r>
            <a:r>
              <a:rPr lang="cs-CZ" dirty="0"/>
              <a:t> </a:t>
            </a:r>
            <a:r>
              <a:rPr lang="cs-CZ" dirty="0" err="1"/>
              <a:t>mennesker</a:t>
            </a:r>
            <a:endParaRPr lang="cs-CZ" dirty="0"/>
          </a:p>
          <a:p>
            <a:r>
              <a:rPr lang="cs-CZ" dirty="0" err="1"/>
              <a:t>Ikke</a:t>
            </a:r>
            <a:r>
              <a:rPr lang="cs-CZ" dirty="0"/>
              <a:t> </a:t>
            </a:r>
            <a:r>
              <a:rPr lang="cs-CZ" dirty="0" err="1"/>
              <a:t>likeverdige</a:t>
            </a:r>
            <a:r>
              <a:rPr lang="cs-CZ" dirty="0"/>
              <a:t> </a:t>
            </a:r>
            <a:r>
              <a:rPr lang="cs-CZ" dirty="0" err="1"/>
              <a:t>roller</a:t>
            </a:r>
            <a:r>
              <a:rPr lang="cs-CZ" dirty="0"/>
              <a:t> i </a:t>
            </a:r>
            <a:r>
              <a:rPr lang="cs-CZ" dirty="0" err="1"/>
              <a:t>samtalen</a:t>
            </a:r>
            <a:endParaRPr lang="cs-CZ" dirty="0"/>
          </a:p>
          <a:p>
            <a:r>
              <a:rPr lang="cs-CZ" dirty="0" err="1"/>
              <a:t>penger</a:t>
            </a:r>
            <a:r>
              <a:rPr lang="cs-CZ" dirty="0"/>
              <a:t>, </a:t>
            </a:r>
            <a:r>
              <a:rPr lang="cs-CZ" dirty="0" err="1"/>
              <a:t>kunnskap</a:t>
            </a:r>
            <a:r>
              <a:rPr lang="cs-CZ" dirty="0"/>
              <a:t>, </a:t>
            </a:r>
            <a:r>
              <a:rPr lang="cs-CZ" dirty="0" err="1"/>
              <a:t>prestisje</a:t>
            </a:r>
            <a:r>
              <a:rPr lang="cs-CZ" dirty="0"/>
              <a:t>, status, </a:t>
            </a:r>
            <a:r>
              <a:rPr lang="cs-CZ" dirty="0" err="1"/>
              <a:t>stilling</a:t>
            </a:r>
            <a:r>
              <a:rPr lang="cs-CZ" dirty="0"/>
              <a:t>, </a:t>
            </a:r>
            <a:r>
              <a:rPr lang="cs-CZ" dirty="0" err="1"/>
              <a:t>utdanning</a:t>
            </a:r>
            <a:r>
              <a:rPr lang="cs-CZ" dirty="0"/>
              <a:t>, </a:t>
            </a:r>
            <a:r>
              <a:rPr lang="cs-CZ" dirty="0" err="1"/>
              <a:t>yrke</a:t>
            </a:r>
            <a:r>
              <a:rPr lang="cs-CZ" dirty="0"/>
              <a:t> </a:t>
            </a:r>
            <a:r>
              <a:rPr lang="cs-CZ" dirty="0" err="1"/>
              <a:t>osv</a:t>
            </a:r>
            <a:r>
              <a:rPr lang="cs-CZ" dirty="0"/>
              <a:t>.</a:t>
            </a:r>
          </a:p>
          <a:p>
            <a:r>
              <a:rPr lang="cs-CZ" dirty="0" err="1"/>
              <a:t>Men</a:t>
            </a:r>
            <a:r>
              <a:rPr lang="cs-CZ" dirty="0"/>
              <a:t> </a:t>
            </a:r>
            <a:r>
              <a:rPr lang="cs-CZ" dirty="0" err="1"/>
              <a:t>biologiske</a:t>
            </a:r>
            <a:r>
              <a:rPr lang="nb-NO" dirty="0"/>
              <a:t> forskjeller som alder, kjønn, rase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42706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Forskjellige typer samtalesituasjon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dirty="0"/>
              <a:t>Fra uformell småprat til formell lederposisjon.</a:t>
            </a:r>
          </a:p>
          <a:p>
            <a:endParaRPr lang="nb-NO" dirty="0"/>
          </a:p>
          <a:p>
            <a:r>
              <a:rPr lang="nb-NO" dirty="0"/>
              <a:t>Møtet er satt.</a:t>
            </a:r>
          </a:p>
          <a:p>
            <a:r>
              <a:rPr lang="nb-NO" dirty="0"/>
              <a:t>Retten er hevet.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903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solidaritetsdimensjon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/>
              <a:t>Felleskap og distanse bestemmes sosialt:</a:t>
            </a:r>
          </a:p>
          <a:p>
            <a:r>
              <a:rPr lang="nb-NO" dirty="0"/>
              <a:t>Familiebånd, nasjonalitet, etnisitet, geografisk tilhørighet, yrke, felles interesser</a:t>
            </a:r>
          </a:p>
          <a:p>
            <a:endParaRPr lang="nb-NO" dirty="0"/>
          </a:p>
          <a:p>
            <a:r>
              <a:rPr lang="nb-NO" dirty="0"/>
              <a:t>Titulering</a:t>
            </a:r>
          </a:p>
          <a:p>
            <a:r>
              <a:rPr lang="nb-NO" dirty="0"/>
              <a:t>Bruk av fornavn</a:t>
            </a:r>
          </a:p>
          <a:p>
            <a:r>
              <a:rPr lang="nb-NO" dirty="0"/>
              <a:t>du x De</a:t>
            </a:r>
          </a:p>
          <a:p>
            <a:r>
              <a:rPr lang="nb-NO" dirty="0"/>
              <a:t>Språkhandlingsadverb (liksom, altså)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973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To typer språk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Enkelt</a:t>
            </a:r>
            <a:r>
              <a:rPr lang="cs-CZ" dirty="0"/>
              <a:t> </a:t>
            </a:r>
            <a:r>
              <a:rPr lang="cs-CZ" dirty="0" err="1"/>
              <a:t>spr</a:t>
            </a:r>
            <a:r>
              <a:rPr lang="nb-NO" dirty="0"/>
              <a:t>åk</a:t>
            </a:r>
          </a:p>
          <a:p>
            <a:r>
              <a:rPr lang="nb-NO" dirty="0"/>
              <a:t>Hverdagslige ord</a:t>
            </a:r>
          </a:p>
          <a:p>
            <a:r>
              <a:rPr lang="nb-NO" dirty="0"/>
              <a:t>Ingen fagord</a:t>
            </a:r>
          </a:p>
          <a:p>
            <a:r>
              <a:rPr lang="nb-NO" dirty="0"/>
              <a:t>Ingen fremmedord</a:t>
            </a:r>
          </a:p>
          <a:p>
            <a:r>
              <a:rPr lang="nb-NO" dirty="0"/>
              <a:t>Ingen abstrakte ord</a:t>
            </a:r>
          </a:p>
          <a:p>
            <a:r>
              <a:rPr lang="nb-NO" dirty="0"/>
              <a:t>Korte setninger</a:t>
            </a:r>
          </a:p>
          <a:p>
            <a:r>
              <a:rPr lang="nb-NO" dirty="0"/>
              <a:t>Aktive verb</a:t>
            </a:r>
          </a:p>
          <a:p>
            <a:r>
              <a:rPr lang="nb-NO" dirty="0"/>
              <a:t>Personlig tonefall </a:t>
            </a:r>
          </a:p>
          <a:p>
            <a:r>
              <a:rPr lang="nb-NO" dirty="0"/>
              <a:t>Uformelt</a:t>
            </a:r>
          </a:p>
          <a:p>
            <a:r>
              <a:rPr lang="nb-NO" dirty="0"/>
              <a:t>Lav informasjonstetthet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Vanskelig språk</a:t>
            </a:r>
          </a:p>
          <a:p>
            <a:r>
              <a:rPr lang="nb-NO" dirty="0"/>
              <a:t>Mange fagord</a:t>
            </a:r>
          </a:p>
          <a:p>
            <a:r>
              <a:rPr lang="nb-NO" dirty="0"/>
              <a:t>Mange fremmedord</a:t>
            </a:r>
          </a:p>
          <a:p>
            <a:r>
              <a:rPr lang="nb-NO" dirty="0"/>
              <a:t>Mange abstrakte ord</a:t>
            </a:r>
          </a:p>
          <a:p>
            <a:r>
              <a:rPr lang="nb-NO" dirty="0"/>
              <a:t>Lange setninger</a:t>
            </a:r>
          </a:p>
          <a:p>
            <a:r>
              <a:rPr lang="nb-NO" dirty="0"/>
              <a:t>Passive verb</a:t>
            </a:r>
          </a:p>
          <a:p>
            <a:r>
              <a:rPr lang="nb-NO" dirty="0"/>
              <a:t>Upersonlig tonefall</a:t>
            </a:r>
          </a:p>
          <a:p>
            <a:r>
              <a:rPr lang="nb-NO" dirty="0"/>
              <a:t>Formelt</a:t>
            </a:r>
          </a:p>
          <a:p>
            <a:r>
              <a:rPr lang="nb-NO" dirty="0"/>
              <a:t>Høy informasjonstetthet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cs-CZ" dirty="0" err="1"/>
              <a:t>Brevet</a:t>
            </a:r>
            <a:r>
              <a:rPr lang="cs-CZ" dirty="0"/>
              <a:t> til et barn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/>
              <a:t>Brevet</a:t>
            </a:r>
            <a:r>
              <a:rPr lang="cs-CZ" dirty="0"/>
              <a:t> til </a:t>
            </a:r>
            <a:r>
              <a:rPr lang="cs-CZ" dirty="0" err="1"/>
              <a:t>kunden</a:t>
            </a:r>
            <a:r>
              <a:rPr lang="cs-CZ" dirty="0"/>
              <a:t>, </a:t>
            </a:r>
            <a:r>
              <a:rPr lang="cs-CZ" dirty="0" err="1"/>
              <a:t>studenten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5980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forskjeller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nb-NO" dirty="0"/>
              <a:t>Sanselig</a:t>
            </a:r>
          </a:p>
          <a:p>
            <a:r>
              <a:rPr lang="nb-NO" dirty="0"/>
              <a:t>Handlingsorientert</a:t>
            </a:r>
          </a:p>
          <a:p>
            <a:r>
              <a:rPr lang="nb-NO" dirty="0"/>
              <a:t>Personlig</a:t>
            </a:r>
          </a:p>
          <a:p>
            <a:r>
              <a:rPr lang="nb-NO" dirty="0"/>
              <a:t>Konkret</a:t>
            </a:r>
          </a:p>
          <a:p>
            <a:r>
              <a:rPr lang="nb-NO" dirty="0"/>
              <a:t>Bilderikt</a:t>
            </a:r>
          </a:p>
          <a:p>
            <a:r>
              <a:rPr lang="nb-NO" dirty="0"/>
              <a:t>Parataktisk (sideordning)</a:t>
            </a:r>
          </a:p>
          <a:p>
            <a:r>
              <a:rPr lang="nb-NO" dirty="0"/>
              <a:t>Brukes mest privat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nb-NO" dirty="0"/>
              <a:t>Logisk</a:t>
            </a:r>
          </a:p>
          <a:p>
            <a:r>
              <a:rPr lang="nb-NO" dirty="0"/>
              <a:t>Takkeorientert</a:t>
            </a:r>
          </a:p>
          <a:p>
            <a:r>
              <a:rPr lang="nb-NO" dirty="0"/>
              <a:t>Upersonlig</a:t>
            </a:r>
          </a:p>
          <a:p>
            <a:r>
              <a:rPr lang="nb-NO" dirty="0"/>
              <a:t>Abstrakt</a:t>
            </a:r>
          </a:p>
          <a:p>
            <a:r>
              <a:rPr lang="nb-NO" dirty="0"/>
              <a:t>Bildefattig</a:t>
            </a:r>
          </a:p>
          <a:p>
            <a:r>
              <a:rPr lang="nb-NO" dirty="0"/>
              <a:t>Hypotaktisk (underordning)</a:t>
            </a:r>
          </a:p>
          <a:p>
            <a:r>
              <a:rPr lang="nb-NO" dirty="0"/>
              <a:t>Brukes mest offentlig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nb-NO" dirty="0"/>
              <a:t>erfaringsspråk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b-NO" dirty="0"/>
              <a:t>vitensspråk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843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330</TotalTime>
  <Words>567</Words>
  <Application>Microsoft Office PowerPoint</Application>
  <PresentationFormat>Předvádění na obrazovce (4:3)</PresentationFormat>
  <Paragraphs>105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Century Schoolbook</vt:lpstr>
      <vt:lpstr>Wingdings</vt:lpstr>
      <vt:lpstr>Wingdings 2</vt:lpstr>
      <vt:lpstr>Arkýř</vt:lpstr>
      <vt:lpstr>Språkfunksjoner</vt:lpstr>
      <vt:lpstr>Stilistikk </vt:lpstr>
      <vt:lpstr>Fra wikipedia</vt:lpstr>
      <vt:lpstr>linjemodellen</vt:lpstr>
      <vt:lpstr>Jeg - du</vt:lpstr>
      <vt:lpstr>Forskjellige typer samtalesituasjon</vt:lpstr>
      <vt:lpstr>solidaritetsdimensjon</vt:lpstr>
      <vt:lpstr>To typer språk</vt:lpstr>
      <vt:lpstr>forskjeller</vt:lpstr>
      <vt:lpstr>Språkfunksjoner</vt:lpstr>
      <vt:lpstr>koherens</vt:lpstr>
      <vt:lpstr>Eksplisitte sammenhengsmarkører </vt:lpstr>
      <vt:lpstr>grammatisK</vt:lpstr>
      <vt:lpstr>Om å lage substantiv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Språkfunksjoner</dc:title>
  <dc:creator>user</dc:creator>
  <cp:lastModifiedBy>Miluše Juříčková</cp:lastModifiedBy>
  <cp:revision>16</cp:revision>
  <dcterms:created xsi:type="dcterms:W3CDTF">2014-10-02T06:20:39Z</dcterms:created>
  <dcterms:modified xsi:type="dcterms:W3CDTF">2024-11-08T19:12:56Z</dcterms:modified>
</cp:coreProperties>
</file>