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300" r:id="rId4"/>
    <p:sldId id="298" r:id="rId5"/>
    <p:sldId id="257" r:id="rId6"/>
    <p:sldId id="299" r:id="rId7"/>
    <p:sldId id="301" r:id="rId8"/>
    <p:sldId id="302" r:id="rId9"/>
    <p:sldId id="304" r:id="rId10"/>
    <p:sldId id="30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9" d="100"/>
          <a:sy n="89" d="100"/>
        </p:scale>
        <p:origin x="5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C02DD62D-D34F-499C-9877-5C5B3EBC4207}" type="datetimeFigureOut">
              <a:rPr lang="cs-CZ" smtClean="0"/>
              <a:t>17.10.2024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187973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02DD62D-D34F-499C-9877-5C5B3EBC4207}" type="datetimeFigureOut">
              <a:rPr lang="cs-CZ" smtClean="0"/>
              <a:t>17.10.2024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425352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02DD62D-D34F-499C-9877-5C5B3EBC4207}" type="datetimeFigureOut">
              <a:rPr lang="cs-CZ" smtClean="0"/>
              <a:t>17.10.2024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620F01B-8A8D-4BB5-A686-815E62B0FC73}"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3656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02DD62D-D34F-499C-9877-5C5B3EBC4207}" type="datetimeFigureOut">
              <a:rPr lang="cs-CZ" smtClean="0"/>
              <a:t>17.10.2024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93628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02DD62D-D34F-499C-9877-5C5B3EBC4207}" type="datetimeFigureOut">
              <a:rPr lang="cs-CZ" smtClean="0"/>
              <a:t>17.10.2024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620F01B-8A8D-4BB5-A686-815E62B0FC73}"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1620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02DD62D-D34F-499C-9877-5C5B3EBC4207}" type="datetimeFigureOut">
              <a:rPr lang="cs-CZ" smtClean="0"/>
              <a:t>17.10.2024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3323467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02DD62D-D34F-499C-9877-5C5B3EBC4207}" type="datetimeFigureOut">
              <a:rPr lang="cs-CZ" smtClean="0"/>
              <a:t>17.10.2024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4058254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02DD62D-D34F-499C-9877-5C5B3EBC4207}" type="datetimeFigureOut">
              <a:rPr lang="cs-CZ" smtClean="0"/>
              <a:t>17.10.2024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247869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02DD62D-D34F-499C-9877-5C5B3EBC4207}" type="datetimeFigureOut">
              <a:rPr lang="cs-CZ" smtClean="0"/>
              <a:t>17.10.2024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275467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C02DD62D-D34F-499C-9877-5C5B3EBC4207}" type="datetimeFigureOut">
              <a:rPr lang="cs-CZ" smtClean="0"/>
              <a:t>17.10.2024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158545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02DD62D-D34F-499C-9877-5C5B3EBC4207}" type="datetimeFigureOut">
              <a:rPr lang="cs-CZ" smtClean="0"/>
              <a:t>17.10.2024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31479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02DD62D-D34F-499C-9877-5C5B3EBC4207}" type="datetimeFigureOut">
              <a:rPr lang="cs-CZ" smtClean="0"/>
              <a:t>17.10.2024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282054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02DD62D-D34F-499C-9877-5C5B3EBC4207}" type="datetimeFigureOut">
              <a:rPr lang="cs-CZ" smtClean="0"/>
              <a:t>17.10.2024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340292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DD62D-D34F-499C-9877-5C5B3EBC4207}" type="datetimeFigureOut">
              <a:rPr lang="cs-CZ" smtClean="0"/>
              <a:t>17.10.2024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410670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02DD62D-D34F-499C-9877-5C5B3EBC4207}" type="datetimeFigureOut">
              <a:rPr lang="cs-CZ" smtClean="0"/>
              <a:t>17.10.2024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3302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02DD62D-D34F-499C-9877-5C5B3EBC4207}" type="datetimeFigureOut">
              <a:rPr lang="cs-CZ" smtClean="0"/>
              <a:t>17.10.2024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620F01B-8A8D-4BB5-A686-815E62B0FC73}" type="slidenum">
              <a:rPr lang="cs-CZ" smtClean="0"/>
              <a:t>‹#›</a:t>
            </a:fld>
            <a:endParaRPr lang="cs-CZ"/>
          </a:p>
        </p:txBody>
      </p:sp>
    </p:spTree>
    <p:extLst>
      <p:ext uri="{BB962C8B-B14F-4D97-AF65-F5344CB8AC3E}">
        <p14:creationId xmlns:p14="http://schemas.microsoft.com/office/powerpoint/2010/main" val="33080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2DD62D-D34F-499C-9877-5C5B3EBC4207}" type="datetimeFigureOut">
              <a:rPr lang="cs-CZ" smtClean="0"/>
              <a:t>17.10.2024</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20F01B-8A8D-4BB5-A686-815E62B0FC73}" type="slidenum">
              <a:rPr lang="cs-CZ" smtClean="0"/>
              <a:t>‹#›</a:t>
            </a:fld>
            <a:endParaRPr lang="cs-CZ"/>
          </a:p>
        </p:txBody>
      </p:sp>
    </p:spTree>
    <p:extLst>
      <p:ext uri="{BB962C8B-B14F-4D97-AF65-F5344CB8AC3E}">
        <p14:creationId xmlns:p14="http://schemas.microsoft.com/office/powerpoint/2010/main" val="2858955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k5SjaDkjTM&amp;list=RDYGxWKCmhOFw&amp;index=4" TargetMode="External"/><Relationship Id="rId2" Type="http://schemas.openxmlformats.org/officeDocument/2006/relationships/hyperlink" Target="https://www.youtube.com/watch?v=x_Vmevz6Pz0&amp;list=RDYGxWKCmhOFw&amp;index=1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36B33C-CB7B-565E-CE37-235E80A8EE9F}"/>
              </a:ext>
            </a:extLst>
          </p:cNvPr>
          <p:cNvSpPr>
            <a:spLocks noGrp="1"/>
          </p:cNvSpPr>
          <p:nvPr>
            <p:ph type="ctrTitle"/>
          </p:nvPr>
        </p:nvSpPr>
        <p:spPr/>
        <p:txBody>
          <a:bodyPr/>
          <a:lstStyle/>
          <a:p>
            <a:r>
              <a:rPr lang="nb-NO" dirty="0"/>
              <a:t>Hamsuns </a:t>
            </a:r>
            <a:r>
              <a:rPr lang="nb-NO" i="1" dirty="0"/>
              <a:t>PAN</a:t>
            </a:r>
            <a:endParaRPr lang="cs-CZ" i="1" dirty="0"/>
          </a:p>
        </p:txBody>
      </p:sp>
      <p:sp>
        <p:nvSpPr>
          <p:cNvPr id="3" name="Podnadpis 2">
            <a:extLst>
              <a:ext uri="{FF2B5EF4-FFF2-40B4-BE49-F238E27FC236}">
                <a16:creationId xmlns:a16="http://schemas.microsoft.com/office/drawing/2014/main" id="{9DDC054F-EF7A-68F0-0781-F9CCEBED7A61}"/>
              </a:ext>
            </a:extLst>
          </p:cNvPr>
          <p:cNvSpPr>
            <a:spLocks noGrp="1"/>
          </p:cNvSpPr>
          <p:nvPr>
            <p:ph type="subTitle" idx="1"/>
          </p:nvPr>
        </p:nvSpPr>
        <p:spPr/>
        <p:txBody>
          <a:bodyPr>
            <a:normAutofit/>
          </a:bodyPr>
          <a:lstStyle/>
          <a:p>
            <a:r>
              <a:rPr lang="cs-CZ" sz="2000" dirty="0"/>
              <a:t>Miluše Juříčková</a:t>
            </a:r>
          </a:p>
          <a:p>
            <a:r>
              <a:rPr lang="cs-CZ" sz="2000" dirty="0"/>
              <a:t>Masaryk </a:t>
            </a:r>
            <a:r>
              <a:rPr lang="cs-CZ" sz="2000" dirty="0" err="1"/>
              <a:t>universitet</a:t>
            </a:r>
            <a:r>
              <a:rPr lang="cs-CZ" sz="2000" dirty="0"/>
              <a:t> </a:t>
            </a:r>
            <a:r>
              <a:rPr lang="nb-NO" sz="2000" dirty="0"/>
              <a:t>(</a:t>
            </a:r>
            <a:r>
              <a:rPr lang="cs-CZ" sz="2000" dirty="0"/>
              <a:t>Brno</a:t>
            </a:r>
            <a:r>
              <a:rPr lang="nb-NO" sz="2000" dirty="0"/>
              <a:t>)</a:t>
            </a:r>
            <a:endParaRPr lang="cs-CZ" sz="2000" dirty="0"/>
          </a:p>
        </p:txBody>
      </p:sp>
    </p:spTree>
    <p:extLst>
      <p:ext uri="{BB962C8B-B14F-4D97-AF65-F5344CB8AC3E}">
        <p14:creationId xmlns:p14="http://schemas.microsoft.com/office/powerpoint/2010/main" val="581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17D903-AF8A-06AC-2F26-A75D1243AF58}"/>
              </a:ext>
            </a:extLst>
          </p:cNvPr>
          <p:cNvSpPr>
            <a:spLocks noGrp="1"/>
          </p:cNvSpPr>
          <p:nvPr>
            <p:ph type="title"/>
          </p:nvPr>
        </p:nvSpPr>
        <p:spPr/>
        <p:txBody>
          <a:bodyPr/>
          <a:lstStyle/>
          <a:p>
            <a:r>
              <a:rPr lang="nb-NO" dirty="0"/>
              <a:t>Video med lyd</a:t>
            </a:r>
            <a:endParaRPr lang="cs-CZ" dirty="0"/>
          </a:p>
        </p:txBody>
      </p:sp>
      <p:sp>
        <p:nvSpPr>
          <p:cNvPr id="3" name="Zástupný obsah 2">
            <a:extLst>
              <a:ext uri="{FF2B5EF4-FFF2-40B4-BE49-F238E27FC236}">
                <a16:creationId xmlns:a16="http://schemas.microsoft.com/office/drawing/2014/main" id="{EFE0E1B0-A754-9DEE-1CE0-B6C852DF8368}"/>
              </a:ext>
            </a:extLst>
          </p:cNvPr>
          <p:cNvSpPr>
            <a:spLocks noGrp="1"/>
          </p:cNvSpPr>
          <p:nvPr>
            <p:ph idx="1"/>
          </p:nvPr>
        </p:nvSpPr>
        <p:spPr/>
        <p:txBody>
          <a:bodyPr/>
          <a:lstStyle/>
          <a:p>
            <a:r>
              <a:rPr lang="nb-NO" dirty="0"/>
              <a:t>Gravsted</a:t>
            </a:r>
          </a:p>
          <a:p>
            <a:r>
              <a:rPr lang="cs-CZ" dirty="0">
                <a:hlinkClick r:id="rId2"/>
              </a:rPr>
              <a:t>https://www.youtube.com/watch?v=x_Vmevz6Pz0&amp;list=RDYGxWKCmhOFw&amp;index=16</a:t>
            </a:r>
            <a:endParaRPr lang="nb-NO" dirty="0"/>
          </a:p>
          <a:p>
            <a:r>
              <a:rPr lang="nb-NO" dirty="0"/>
              <a:t>I ventetiden</a:t>
            </a:r>
          </a:p>
          <a:p>
            <a:r>
              <a:rPr lang="cs-CZ" dirty="0">
                <a:hlinkClick r:id="rId3"/>
              </a:rPr>
              <a:t>https://www.youtube.com/watch?v=Ik5SjaDkjTM&amp;list=RDYGxWKCmhOFw&amp;index=4</a:t>
            </a:r>
            <a:endParaRPr lang="nb-NO" dirty="0"/>
          </a:p>
          <a:p>
            <a:endParaRPr lang="cs-CZ" dirty="0"/>
          </a:p>
        </p:txBody>
      </p:sp>
    </p:spTree>
    <p:extLst>
      <p:ext uri="{BB962C8B-B14F-4D97-AF65-F5344CB8AC3E}">
        <p14:creationId xmlns:p14="http://schemas.microsoft.com/office/powerpoint/2010/main" val="49254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77950D-FAE9-4A6C-94AD-F463198E5DF5}"/>
              </a:ext>
            </a:extLst>
          </p:cNvPr>
          <p:cNvSpPr>
            <a:spLocks noGrp="1"/>
          </p:cNvSpPr>
          <p:nvPr>
            <p:ph type="title"/>
          </p:nvPr>
        </p:nvSpPr>
        <p:spPr/>
        <p:txBody>
          <a:bodyPr/>
          <a:lstStyle/>
          <a:p>
            <a:r>
              <a:rPr lang="cs-CZ" dirty="0" err="1"/>
              <a:t>Knut</a:t>
            </a:r>
            <a:r>
              <a:rPr lang="cs-CZ" dirty="0"/>
              <a:t> HAMSUN (1859 – 1952)</a:t>
            </a:r>
          </a:p>
        </p:txBody>
      </p:sp>
      <p:pic>
        <p:nvPicPr>
          <p:cNvPr id="5" name="Zástupný obsah 4">
            <a:extLst>
              <a:ext uri="{FF2B5EF4-FFF2-40B4-BE49-F238E27FC236}">
                <a16:creationId xmlns:a16="http://schemas.microsoft.com/office/drawing/2014/main" id="{8DA538ED-1782-4172-A311-98E9A2CC4A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323" y="2160588"/>
            <a:ext cx="5933391" cy="3881437"/>
          </a:xfrm>
        </p:spPr>
      </p:pic>
    </p:spTree>
    <p:extLst>
      <p:ext uri="{BB962C8B-B14F-4D97-AF65-F5344CB8AC3E}">
        <p14:creationId xmlns:p14="http://schemas.microsoft.com/office/powerpoint/2010/main" val="289442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CC9109-2D84-30F3-4C5A-21DA1AC21FA6}"/>
              </a:ext>
            </a:extLst>
          </p:cNvPr>
          <p:cNvSpPr>
            <a:spLocks noGrp="1"/>
          </p:cNvSpPr>
          <p:nvPr>
            <p:ph type="title"/>
          </p:nvPr>
        </p:nvSpPr>
        <p:spPr/>
        <p:txBody>
          <a:bodyPr/>
          <a:lstStyle/>
          <a:p>
            <a:r>
              <a:rPr lang="nb-NO" dirty="0"/>
              <a:t>Gjennombrudd</a:t>
            </a:r>
            <a:r>
              <a:rPr lang="cs-CZ" dirty="0"/>
              <a:t> (</a:t>
            </a:r>
            <a:r>
              <a:rPr lang="cs-CZ" dirty="0" err="1"/>
              <a:t>jeg-romaner</a:t>
            </a:r>
            <a:r>
              <a:rPr lang="cs-CZ" dirty="0"/>
              <a:t>)</a:t>
            </a:r>
          </a:p>
        </p:txBody>
      </p:sp>
      <p:sp>
        <p:nvSpPr>
          <p:cNvPr id="3" name="Zástupný obsah 2">
            <a:extLst>
              <a:ext uri="{FF2B5EF4-FFF2-40B4-BE49-F238E27FC236}">
                <a16:creationId xmlns:a16="http://schemas.microsoft.com/office/drawing/2014/main" id="{29BF0A6C-072B-ADA8-808C-957597F428FC}"/>
              </a:ext>
            </a:extLst>
          </p:cNvPr>
          <p:cNvSpPr>
            <a:spLocks noGrp="1"/>
          </p:cNvSpPr>
          <p:nvPr>
            <p:ph idx="1"/>
          </p:nvPr>
        </p:nvSpPr>
        <p:spPr/>
        <p:txBody>
          <a:bodyPr/>
          <a:lstStyle/>
          <a:p>
            <a:r>
              <a:rPr lang="nb-NO" dirty="0">
                <a:solidFill>
                  <a:srgbClr val="FF0000"/>
                </a:solidFill>
              </a:rPr>
              <a:t>1890 Sult</a:t>
            </a:r>
          </a:p>
          <a:p>
            <a:r>
              <a:rPr lang="nb-NO" dirty="0">
                <a:solidFill>
                  <a:srgbClr val="FF0000"/>
                </a:solidFill>
              </a:rPr>
              <a:t>1892 Mysterier</a:t>
            </a:r>
          </a:p>
          <a:p>
            <a:r>
              <a:rPr lang="nb-NO" dirty="0"/>
              <a:t>1893 Ny Jord</a:t>
            </a:r>
          </a:p>
          <a:p>
            <a:r>
              <a:rPr lang="nb-NO" dirty="0">
                <a:solidFill>
                  <a:srgbClr val="FF0000"/>
                </a:solidFill>
              </a:rPr>
              <a:t>1894 Pan </a:t>
            </a:r>
          </a:p>
          <a:p>
            <a:r>
              <a:rPr lang="nb-NO" dirty="0"/>
              <a:t>1898 Victoria</a:t>
            </a:r>
            <a:endParaRPr lang="cs-CZ" dirty="0"/>
          </a:p>
        </p:txBody>
      </p:sp>
    </p:spTree>
    <p:extLst>
      <p:ext uri="{BB962C8B-B14F-4D97-AF65-F5344CB8AC3E}">
        <p14:creationId xmlns:p14="http://schemas.microsoft.com/office/powerpoint/2010/main" val="387952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EF1B3B-DC19-9EAF-037D-07D722A9EEB5}"/>
              </a:ext>
            </a:extLst>
          </p:cNvPr>
          <p:cNvSpPr>
            <a:spLocks noGrp="1"/>
          </p:cNvSpPr>
          <p:nvPr>
            <p:ph type="title"/>
          </p:nvPr>
        </p:nvSpPr>
        <p:spPr/>
        <p:txBody>
          <a:bodyPr/>
          <a:lstStyle/>
          <a:p>
            <a:r>
              <a:rPr lang="nb-NO" dirty="0"/>
              <a:t>Olaf Øyslebø: </a:t>
            </a:r>
            <a:r>
              <a:rPr lang="nb-NO" i="1" dirty="0"/>
              <a:t>Hamsun gjennom stilen </a:t>
            </a:r>
            <a:r>
              <a:rPr lang="nb-NO" dirty="0"/>
              <a:t>(1964)</a:t>
            </a:r>
            <a:endParaRPr lang="cs-CZ" dirty="0"/>
          </a:p>
        </p:txBody>
      </p:sp>
      <p:sp>
        <p:nvSpPr>
          <p:cNvPr id="3" name="Zástupný obsah 2">
            <a:extLst>
              <a:ext uri="{FF2B5EF4-FFF2-40B4-BE49-F238E27FC236}">
                <a16:creationId xmlns:a16="http://schemas.microsoft.com/office/drawing/2014/main" id="{21924531-9283-9CB6-EC83-D210838AAF2B}"/>
              </a:ext>
            </a:extLst>
          </p:cNvPr>
          <p:cNvSpPr>
            <a:spLocks noGrp="1"/>
          </p:cNvSpPr>
          <p:nvPr>
            <p:ph idx="1"/>
          </p:nvPr>
        </p:nvSpPr>
        <p:spPr/>
        <p:txBody>
          <a:bodyPr>
            <a:normAutofit/>
          </a:bodyPr>
          <a:lstStyle/>
          <a:p>
            <a:r>
              <a:rPr lang="nb-NO" sz="2400" dirty="0"/>
              <a:t>Natur, eller naturmystikk?</a:t>
            </a:r>
          </a:p>
          <a:p>
            <a:r>
              <a:rPr lang="nb-NO" sz="2400" dirty="0"/>
              <a:t>Fra og med </a:t>
            </a:r>
            <a:r>
              <a:rPr lang="nb-NO" sz="2400" i="1" dirty="0"/>
              <a:t>Pan</a:t>
            </a:r>
            <a:r>
              <a:rPr lang="nb-NO" sz="2400" dirty="0"/>
              <a:t> kommer Nordland inn, </a:t>
            </a:r>
            <a:r>
              <a:rPr lang="cs-CZ" sz="2400" dirty="0"/>
              <a:t>her </a:t>
            </a:r>
            <a:r>
              <a:rPr lang="cs-CZ" sz="2400" dirty="0" err="1"/>
              <a:t>som</a:t>
            </a:r>
            <a:r>
              <a:rPr lang="nb-NO" sz="2400" dirty="0"/>
              <a:t> et  erindringens og drømmens Nordland</a:t>
            </a:r>
          </a:p>
          <a:p>
            <a:r>
              <a:rPr lang="nb-NO" sz="2400" dirty="0"/>
              <a:t>Pan: det lyriske har fått dominans, lyrisk ekstase</a:t>
            </a:r>
          </a:p>
          <a:p>
            <a:r>
              <a:rPr lang="nb-NO" sz="2400" dirty="0"/>
              <a:t>A.H. Winsnes: den naturgleden som beskrives er ikke det primitive menneskes naturopplevelser, men det sjelelig fint organiserte kulturmenneskes. Thomas Glahn søker skogen fordi den gir ham den kontemplative ro, skaper stillhet i ham.</a:t>
            </a:r>
            <a:endParaRPr lang="cs-CZ" sz="2400" dirty="0"/>
          </a:p>
        </p:txBody>
      </p:sp>
    </p:spTree>
    <p:extLst>
      <p:ext uri="{BB962C8B-B14F-4D97-AF65-F5344CB8AC3E}">
        <p14:creationId xmlns:p14="http://schemas.microsoft.com/office/powerpoint/2010/main" val="179935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B776FC-04BF-0619-A37E-4086501523B3}"/>
              </a:ext>
            </a:extLst>
          </p:cNvPr>
          <p:cNvSpPr>
            <a:spLocks noGrp="1"/>
          </p:cNvSpPr>
          <p:nvPr>
            <p:ph type="title"/>
          </p:nvPr>
        </p:nvSpPr>
        <p:spPr/>
        <p:txBody>
          <a:bodyPr/>
          <a:lstStyle/>
          <a:p>
            <a:r>
              <a:rPr lang="nb-NO" dirty="0"/>
              <a:t>John Brumo på Hamsun-senterets websider</a:t>
            </a:r>
            <a:endParaRPr lang="cs-CZ" dirty="0"/>
          </a:p>
        </p:txBody>
      </p:sp>
      <p:sp>
        <p:nvSpPr>
          <p:cNvPr id="3" name="Zástupný obsah 2">
            <a:extLst>
              <a:ext uri="{FF2B5EF4-FFF2-40B4-BE49-F238E27FC236}">
                <a16:creationId xmlns:a16="http://schemas.microsoft.com/office/drawing/2014/main" id="{01DE74C4-E93E-2584-AD3D-2AFE427FB926}"/>
              </a:ext>
            </a:extLst>
          </p:cNvPr>
          <p:cNvSpPr>
            <a:spLocks noGrp="1"/>
          </p:cNvSpPr>
          <p:nvPr>
            <p:ph idx="1"/>
          </p:nvPr>
        </p:nvSpPr>
        <p:spPr/>
        <p:txBody>
          <a:bodyPr>
            <a:normAutofit lnSpcReduction="10000"/>
          </a:bodyPr>
          <a:lstStyle/>
          <a:p>
            <a:r>
              <a:rPr lang="en-US" sz="2400" b="1" i="0" dirty="0">
                <a:solidFill>
                  <a:srgbClr val="3C3C3C"/>
                </a:solidFill>
                <a:effectLst/>
                <a:latin typeface="PT Sans Narrow" panose="020F0502020204030204" pitchFamily="34" charset="-18"/>
              </a:rPr>
              <a:t>Even though modernity</a:t>
            </a:r>
            <a:r>
              <a:rPr lang="en-US" sz="2400" b="0" i="0" dirty="0">
                <a:solidFill>
                  <a:srgbClr val="3C3C3C"/>
                </a:solidFill>
                <a:effectLst/>
                <a:latin typeface="PT Sans Narrow" panose="020F0502020204030204" pitchFamily="34" charset="-18"/>
              </a:rPr>
              <a:t> is a recurring feature in Hamsun’s work, it is not the same modern elements that are portrayed in all of his works. In the novel </a:t>
            </a:r>
            <a:r>
              <a:rPr lang="en-US" sz="2400" b="0" i="1" dirty="0">
                <a:solidFill>
                  <a:srgbClr val="3C3C3C"/>
                </a:solidFill>
                <a:effectLst/>
                <a:latin typeface="PT Sans Narrow" panose="020F0502020204030204" pitchFamily="34" charset="-18"/>
              </a:rPr>
              <a:t>Pan </a:t>
            </a:r>
            <a:r>
              <a:rPr lang="en-US" sz="2400" b="0" i="0" dirty="0">
                <a:solidFill>
                  <a:srgbClr val="3C3C3C"/>
                </a:solidFill>
                <a:effectLst/>
                <a:latin typeface="PT Sans Narrow" panose="020F0502020204030204" pitchFamily="34" charset="-18"/>
              </a:rPr>
              <a:t>from 1893 it appears to be well hidden. With its dream-like glorification of nature, the story of Lieutenant </a:t>
            </a:r>
            <a:r>
              <a:rPr lang="en-US" sz="2400" b="0" i="0" dirty="0" err="1">
                <a:solidFill>
                  <a:srgbClr val="3C3C3C"/>
                </a:solidFill>
                <a:effectLst/>
                <a:latin typeface="PT Sans Narrow" panose="020F0502020204030204" pitchFamily="34" charset="-18"/>
              </a:rPr>
              <a:t>Glahn’s</a:t>
            </a:r>
            <a:r>
              <a:rPr lang="en-US" sz="2400" b="0" i="0" dirty="0">
                <a:solidFill>
                  <a:srgbClr val="3C3C3C"/>
                </a:solidFill>
                <a:effectLst/>
                <a:latin typeface="PT Sans Narrow" panose="020F0502020204030204" pitchFamily="34" charset="-18"/>
              </a:rPr>
              <a:t> experiences in </a:t>
            </a:r>
            <a:r>
              <a:rPr lang="en-US" sz="2400" b="0" i="0" dirty="0" err="1">
                <a:solidFill>
                  <a:srgbClr val="3C3C3C"/>
                </a:solidFill>
                <a:effectLst/>
                <a:latin typeface="PT Sans Narrow" panose="020F0502020204030204" pitchFamily="34" charset="-18"/>
              </a:rPr>
              <a:t>Nordland</a:t>
            </a:r>
            <a:r>
              <a:rPr lang="en-US" sz="2400" b="0" i="0" dirty="0">
                <a:solidFill>
                  <a:srgbClr val="3C3C3C"/>
                </a:solidFill>
                <a:effectLst/>
                <a:latin typeface="PT Sans Narrow" panose="020F0502020204030204" pitchFamily="34" charset="-18"/>
              </a:rPr>
              <a:t> one summer can easily be interpreted as typical neo-romantic writing. However, the attentive reader will soon </a:t>
            </a:r>
            <a:r>
              <a:rPr lang="en-US" sz="2400" b="0" i="0" dirty="0" err="1">
                <a:solidFill>
                  <a:srgbClr val="3C3C3C"/>
                </a:solidFill>
                <a:effectLst/>
                <a:latin typeface="PT Sans Narrow" panose="020F0502020204030204" pitchFamily="34" charset="-18"/>
              </a:rPr>
              <a:t>realise</a:t>
            </a:r>
            <a:r>
              <a:rPr lang="en-US" sz="2400" b="0" i="0" dirty="0">
                <a:solidFill>
                  <a:srgbClr val="3C3C3C"/>
                </a:solidFill>
                <a:effectLst/>
                <a:latin typeface="PT Sans Narrow" panose="020F0502020204030204" pitchFamily="34" charset="-18"/>
              </a:rPr>
              <a:t> that Thomas </a:t>
            </a:r>
            <a:r>
              <a:rPr lang="en-US" sz="2400" b="0" i="0" dirty="0" err="1">
                <a:solidFill>
                  <a:srgbClr val="3C3C3C"/>
                </a:solidFill>
                <a:effectLst/>
                <a:latin typeface="PT Sans Narrow" panose="020F0502020204030204" pitchFamily="34" charset="-18"/>
              </a:rPr>
              <a:t>Glahn</a:t>
            </a:r>
            <a:r>
              <a:rPr lang="en-US" sz="2400" b="0" i="0" dirty="0">
                <a:solidFill>
                  <a:srgbClr val="3C3C3C"/>
                </a:solidFill>
                <a:effectLst/>
                <a:latin typeface="PT Sans Narrow" panose="020F0502020204030204" pitchFamily="34" charset="-18"/>
              </a:rPr>
              <a:t> is </a:t>
            </a:r>
            <a:r>
              <a:rPr lang="en-US" sz="2400" b="1" i="0" dirty="0">
                <a:solidFill>
                  <a:srgbClr val="3C3C3C"/>
                </a:solidFill>
                <a:effectLst/>
                <a:latin typeface="PT Sans Narrow" panose="020F0502020204030204" pitchFamily="34" charset="-18"/>
              </a:rPr>
              <a:t>no child of nature</a:t>
            </a:r>
            <a:r>
              <a:rPr lang="en-US" sz="2400" b="0" i="0" dirty="0">
                <a:solidFill>
                  <a:srgbClr val="3C3C3C"/>
                </a:solidFill>
                <a:effectLst/>
                <a:latin typeface="PT Sans Narrow" panose="020F0502020204030204" pitchFamily="34" charset="-18"/>
              </a:rPr>
              <a:t>: in a trembling moment in the forest he admits that there are three things he loves: “I cherish a dream of love I once had, I cherish you, and I cherish this plot of land.” But most of all he cherishes the dream. </a:t>
            </a:r>
            <a:r>
              <a:rPr lang="en-US" sz="2400" b="0" i="0" dirty="0" err="1">
                <a:solidFill>
                  <a:srgbClr val="3C3C3C"/>
                </a:solidFill>
                <a:effectLst/>
                <a:latin typeface="PT Sans Narrow" panose="020F0502020204030204" pitchFamily="34" charset="-18"/>
              </a:rPr>
              <a:t>Glahn</a:t>
            </a:r>
            <a:r>
              <a:rPr lang="en-US" sz="2400" b="0" i="0" dirty="0">
                <a:solidFill>
                  <a:srgbClr val="3C3C3C"/>
                </a:solidFill>
                <a:effectLst/>
                <a:latin typeface="PT Sans Narrow" panose="020F0502020204030204" pitchFamily="34" charset="-18"/>
              </a:rPr>
              <a:t> is no unreflecting nature lover: it is the </a:t>
            </a:r>
            <a:r>
              <a:rPr lang="en-US" sz="2400" b="1" i="0" dirty="0" err="1">
                <a:solidFill>
                  <a:srgbClr val="3C3C3C"/>
                </a:solidFill>
                <a:effectLst/>
                <a:latin typeface="PT Sans Narrow" panose="020F0502020204030204" pitchFamily="34" charset="-18"/>
              </a:rPr>
              <a:t>civilised</a:t>
            </a:r>
            <a:r>
              <a:rPr lang="en-US" sz="2400" b="1" i="0" dirty="0">
                <a:solidFill>
                  <a:srgbClr val="3C3C3C"/>
                </a:solidFill>
                <a:effectLst/>
                <a:latin typeface="PT Sans Narrow" panose="020F0502020204030204" pitchFamily="34" charset="-18"/>
              </a:rPr>
              <a:t> and urban individual’s view </a:t>
            </a:r>
            <a:r>
              <a:rPr lang="en-US" sz="2400" b="0" i="0" dirty="0">
                <a:solidFill>
                  <a:srgbClr val="3C3C3C"/>
                </a:solidFill>
                <a:effectLst/>
                <a:latin typeface="PT Sans Narrow" panose="020F0502020204030204" pitchFamily="34" charset="-18"/>
              </a:rPr>
              <a:t>of “the </a:t>
            </a:r>
            <a:r>
              <a:rPr lang="en-US" sz="2400" b="0" i="0" dirty="0" err="1">
                <a:solidFill>
                  <a:srgbClr val="3C3C3C"/>
                </a:solidFill>
                <a:effectLst/>
                <a:latin typeface="PT Sans Narrow" panose="020F0502020204030204" pitchFamily="34" charset="-18"/>
              </a:rPr>
              <a:t>Nordland</a:t>
            </a:r>
            <a:r>
              <a:rPr lang="en-US" sz="2400" b="0" i="0" dirty="0">
                <a:solidFill>
                  <a:srgbClr val="3C3C3C"/>
                </a:solidFill>
                <a:effectLst/>
                <a:latin typeface="PT Sans Narrow" panose="020F0502020204030204" pitchFamily="34" charset="-18"/>
              </a:rPr>
              <a:t> summer with its endless day” that is depicted in </a:t>
            </a:r>
            <a:r>
              <a:rPr lang="en-US" sz="2400" b="0" i="1" dirty="0">
                <a:solidFill>
                  <a:srgbClr val="3C3C3C"/>
                </a:solidFill>
                <a:effectLst/>
                <a:latin typeface="PT Sans Narrow" panose="020F0502020204030204" pitchFamily="34" charset="-18"/>
              </a:rPr>
              <a:t>Pan</a:t>
            </a:r>
            <a:r>
              <a:rPr lang="en-US" sz="2400" b="0" i="0" dirty="0">
                <a:solidFill>
                  <a:srgbClr val="3C3C3C"/>
                </a:solidFill>
                <a:effectLst/>
                <a:latin typeface="PT Sans Narrow" panose="020F0502020204030204" pitchFamily="34" charset="-18"/>
              </a:rPr>
              <a:t>.</a:t>
            </a:r>
            <a:endParaRPr lang="cs-CZ" sz="2400" dirty="0"/>
          </a:p>
        </p:txBody>
      </p:sp>
    </p:spTree>
    <p:extLst>
      <p:ext uri="{BB962C8B-B14F-4D97-AF65-F5344CB8AC3E}">
        <p14:creationId xmlns:p14="http://schemas.microsoft.com/office/powerpoint/2010/main" val="3118405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CAF81D-B538-ECDB-4907-C8FC6E13D021}"/>
              </a:ext>
            </a:extLst>
          </p:cNvPr>
          <p:cNvSpPr>
            <a:spLocks noGrp="1"/>
          </p:cNvSpPr>
          <p:nvPr>
            <p:ph type="title"/>
          </p:nvPr>
        </p:nvSpPr>
        <p:spPr/>
        <p:txBody>
          <a:bodyPr/>
          <a:lstStyle/>
          <a:p>
            <a:r>
              <a:rPr lang="nb-NO" dirty="0"/>
              <a:t>Ordet </a:t>
            </a:r>
            <a:r>
              <a:rPr lang="cs-CZ" dirty="0"/>
              <a:t>„</a:t>
            </a:r>
            <a:r>
              <a:rPr lang="nb-NO" dirty="0"/>
              <a:t>nervøs</a:t>
            </a:r>
            <a:r>
              <a:rPr lang="cs-CZ" dirty="0"/>
              <a:t>“</a:t>
            </a:r>
          </a:p>
        </p:txBody>
      </p:sp>
      <p:sp>
        <p:nvSpPr>
          <p:cNvPr id="3" name="Zástupný obsah 2">
            <a:extLst>
              <a:ext uri="{FF2B5EF4-FFF2-40B4-BE49-F238E27FC236}">
                <a16:creationId xmlns:a16="http://schemas.microsoft.com/office/drawing/2014/main" id="{CCF1BE08-1973-25BC-5E1D-8D3B8663111B}"/>
              </a:ext>
            </a:extLst>
          </p:cNvPr>
          <p:cNvSpPr>
            <a:spLocks noGrp="1"/>
          </p:cNvSpPr>
          <p:nvPr>
            <p:ph idx="1"/>
          </p:nvPr>
        </p:nvSpPr>
        <p:spPr/>
        <p:txBody>
          <a:bodyPr>
            <a:normAutofit lnSpcReduction="10000"/>
          </a:bodyPr>
          <a:lstStyle/>
          <a:p>
            <a:r>
              <a:rPr lang="cs-CZ" sz="2400" i="1" dirty="0"/>
              <a:t>„</a:t>
            </a:r>
            <a:r>
              <a:rPr lang="nb-NO" sz="2400" i="1" dirty="0"/>
              <a:t>Hvad der interesserer mig er nervernes poesi, tankernes brøk, følelsernes vage mimoser – i et ord; sindsbevægelserne</a:t>
            </a:r>
            <a:r>
              <a:rPr lang="nb-NO" sz="2400" dirty="0"/>
              <a:t>.</a:t>
            </a:r>
            <a:r>
              <a:rPr lang="cs-CZ" sz="2400" dirty="0"/>
              <a:t>“</a:t>
            </a:r>
            <a:endParaRPr lang="nb-NO" sz="2400" dirty="0"/>
          </a:p>
          <a:p>
            <a:r>
              <a:rPr lang="nb-NO" sz="2400" dirty="0"/>
              <a:t>Om Sult: </a:t>
            </a:r>
            <a:r>
              <a:rPr lang="nb-NO" sz="2400" i="1" dirty="0"/>
              <a:t>Den mand som sulter i denne bog er jo ingen type, han er</a:t>
            </a:r>
            <a:r>
              <a:rPr lang="cs-CZ" sz="2400" i="1" dirty="0"/>
              <a:t> e</a:t>
            </a:r>
            <a:r>
              <a:rPr lang="nb-NO" sz="2400" i="1" dirty="0"/>
              <a:t>t individ , sammensatt af nervositet, af absurde bagateller. Han er ingen </a:t>
            </a:r>
            <a:r>
              <a:rPr lang="cs-CZ" sz="2400" i="1" dirty="0"/>
              <a:t>„</a:t>
            </a:r>
            <a:r>
              <a:rPr lang="nb-NO" sz="2400" i="1" dirty="0"/>
              <a:t>karakter</a:t>
            </a:r>
            <a:r>
              <a:rPr lang="cs-CZ" sz="2400" i="1" dirty="0"/>
              <a:t>“</a:t>
            </a:r>
            <a:r>
              <a:rPr lang="nb-NO" sz="2400" i="1" dirty="0"/>
              <a:t>, jeg gidder ikke søge at gøre </a:t>
            </a:r>
            <a:r>
              <a:rPr lang="cs-CZ" sz="2400" i="1" dirty="0"/>
              <a:t>„</a:t>
            </a:r>
            <a:r>
              <a:rPr lang="nb-NO" sz="2400" i="1" dirty="0"/>
              <a:t>karakterer</a:t>
            </a:r>
            <a:r>
              <a:rPr lang="cs-CZ" sz="2400" i="1" dirty="0"/>
              <a:t>“</a:t>
            </a:r>
            <a:r>
              <a:rPr lang="nb-NO" sz="2400" i="1" dirty="0"/>
              <a:t>.</a:t>
            </a:r>
            <a:endParaRPr lang="cs-CZ" sz="2400" i="1" dirty="0"/>
          </a:p>
          <a:p>
            <a:r>
              <a:rPr lang="cs-CZ" sz="2400" dirty="0" err="1"/>
              <a:t>Det</a:t>
            </a:r>
            <a:r>
              <a:rPr lang="cs-CZ" sz="2400" dirty="0"/>
              <a:t> var</a:t>
            </a:r>
            <a:r>
              <a:rPr lang="nb-NO" sz="2400" dirty="0"/>
              <a:t> nåets og øyeblikkets sjelstilstand Hamsun ville skildre, ikke personens fortidige forutsetninger og mulige framtidsutsikter</a:t>
            </a:r>
            <a:r>
              <a:rPr lang="nb-NO" sz="2000" dirty="0"/>
              <a:t>.</a:t>
            </a:r>
            <a:endParaRPr lang="cs-CZ" sz="2000" dirty="0"/>
          </a:p>
        </p:txBody>
      </p:sp>
    </p:spTree>
    <p:extLst>
      <p:ext uri="{BB962C8B-B14F-4D97-AF65-F5344CB8AC3E}">
        <p14:creationId xmlns:p14="http://schemas.microsoft.com/office/powerpoint/2010/main" val="222362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96B8B8-AF7A-4FA8-0DF5-9C63A700FADB}"/>
              </a:ext>
            </a:extLst>
          </p:cNvPr>
          <p:cNvSpPr>
            <a:spLocks noGrp="1"/>
          </p:cNvSpPr>
          <p:nvPr>
            <p:ph type="title"/>
          </p:nvPr>
        </p:nvSpPr>
        <p:spPr/>
        <p:txBody>
          <a:bodyPr/>
          <a:lstStyle/>
          <a:p>
            <a:r>
              <a:rPr lang="cs-CZ" dirty="0" err="1"/>
              <a:t>kvinner</a:t>
            </a:r>
            <a:endParaRPr lang="cs-CZ" dirty="0"/>
          </a:p>
        </p:txBody>
      </p:sp>
      <p:sp>
        <p:nvSpPr>
          <p:cNvPr id="3" name="Zástupný obsah 2">
            <a:extLst>
              <a:ext uri="{FF2B5EF4-FFF2-40B4-BE49-F238E27FC236}">
                <a16:creationId xmlns:a16="http://schemas.microsoft.com/office/drawing/2014/main" id="{06439ED4-9B6D-EDAC-35C8-165A00B27F80}"/>
              </a:ext>
            </a:extLst>
          </p:cNvPr>
          <p:cNvSpPr>
            <a:spLocks noGrp="1"/>
          </p:cNvSpPr>
          <p:nvPr>
            <p:ph idx="1"/>
          </p:nvPr>
        </p:nvSpPr>
        <p:spPr/>
        <p:txBody>
          <a:bodyPr/>
          <a:lstStyle/>
          <a:p>
            <a:r>
              <a:rPr lang="cs-CZ" sz="2000" b="0" i="0" dirty="0" err="1">
                <a:solidFill>
                  <a:srgbClr val="202122"/>
                </a:solidFill>
                <a:effectLst/>
                <a:latin typeface="Arial" panose="020B0604020202020204" pitchFamily="34" charset="0"/>
              </a:rPr>
              <a:t>Tre</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kvinneskikkelser</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står</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sentralt</a:t>
            </a:r>
            <a:r>
              <a:rPr lang="cs-CZ" sz="2000" b="0" i="0" dirty="0">
                <a:solidFill>
                  <a:srgbClr val="202122"/>
                </a:solidFill>
                <a:effectLst/>
                <a:latin typeface="Arial" panose="020B0604020202020204" pitchFamily="34" charset="0"/>
              </a:rPr>
              <a:t> i </a:t>
            </a:r>
            <a:r>
              <a:rPr lang="cs-CZ" sz="2000" b="0" i="0" dirty="0" err="1">
                <a:solidFill>
                  <a:srgbClr val="202122"/>
                </a:solidFill>
                <a:effectLst/>
                <a:latin typeface="Arial" panose="020B0604020202020204" pitchFamily="34" charset="0"/>
              </a:rPr>
              <a:t>handlingen</a:t>
            </a:r>
            <a:r>
              <a:rPr lang="cs-CZ" sz="2000" b="0" i="0" dirty="0">
                <a:solidFill>
                  <a:srgbClr val="202122"/>
                </a:solidFill>
                <a:effectLst/>
                <a:latin typeface="Arial" panose="020B0604020202020204" pitchFamily="34" charset="0"/>
              </a:rPr>
              <a:t>, den </a:t>
            </a:r>
            <a:r>
              <a:rPr lang="cs-CZ" sz="2000" b="0" i="0" dirty="0" err="1">
                <a:solidFill>
                  <a:srgbClr val="202122"/>
                </a:solidFill>
                <a:effectLst/>
                <a:latin typeface="Arial" panose="020B0604020202020204" pitchFamily="34" charset="0"/>
              </a:rPr>
              <a:t>uoppnåelige</a:t>
            </a:r>
            <a:r>
              <a:rPr lang="cs-CZ" sz="2000" b="0" i="0" dirty="0">
                <a:solidFill>
                  <a:srgbClr val="202122"/>
                </a:solidFill>
                <a:effectLst/>
                <a:latin typeface="Arial" panose="020B0604020202020204" pitchFamily="34" charset="0"/>
              </a:rPr>
              <a:t> Edvarda, </a:t>
            </a:r>
            <a:r>
              <a:rPr lang="cs-CZ" sz="2000" b="0" i="0" dirty="0" err="1">
                <a:solidFill>
                  <a:srgbClr val="202122"/>
                </a:solidFill>
                <a:effectLst/>
                <a:latin typeface="Arial" panose="020B0604020202020204" pitchFamily="34" charset="0"/>
              </a:rPr>
              <a:t>datter</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av</a:t>
            </a:r>
            <a:r>
              <a:rPr lang="cs-CZ" sz="2000" b="0" i="0" dirty="0">
                <a:solidFill>
                  <a:srgbClr val="202122"/>
                </a:solidFill>
                <a:effectLst/>
                <a:latin typeface="Arial" panose="020B0604020202020204" pitchFamily="34" charset="0"/>
              </a:rPr>
              <a:t> den </a:t>
            </a:r>
            <a:r>
              <a:rPr lang="cs-CZ" sz="2000" b="0" i="0" dirty="0" err="1">
                <a:solidFill>
                  <a:srgbClr val="202122"/>
                </a:solidFill>
                <a:effectLst/>
                <a:latin typeface="Arial" panose="020B0604020202020204" pitchFamily="34" charset="0"/>
              </a:rPr>
              <a:t>mektige</a:t>
            </a:r>
            <a:r>
              <a:rPr lang="cs-CZ" sz="2000" b="0" i="0" dirty="0">
                <a:solidFill>
                  <a:srgbClr val="202122"/>
                </a:solidFill>
                <a:effectLst/>
                <a:latin typeface="Arial" panose="020B0604020202020204" pitchFamily="34" charset="0"/>
              </a:rPr>
              <a:t> Hr. </a:t>
            </a:r>
            <a:r>
              <a:rPr lang="cs-CZ" sz="2000" b="0" i="0" dirty="0" err="1">
                <a:solidFill>
                  <a:srgbClr val="202122"/>
                </a:solidFill>
                <a:effectLst/>
                <a:latin typeface="Arial" panose="020B0604020202020204" pitchFamily="34" charset="0"/>
              </a:rPr>
              <a:t>Mack</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ved</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handelsstedet</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Sirilund</a:t>
            </a:r>
            <a:r>
              <a:rPr lang="cs-CZ" sz="2000" b="0" i="0" dirty="0">
                <a:solidFill>
                  <a:srgbClr val="202122"/>
                </a:solidFill>
                <a:effectLst/>
                <a:latin typeface="Arial" panose="020B0604020202020204" pitchFamily="34" charset="0"/>
              </a:rPr>
              <a:t>», Eva, </a:t>
            </a:r>
            <a:r>
              <a:rPr lang="cs-CZ" sz="2000" b="0" i="0" dirty="0" err="1">
                <a:solidFill>
                  <a:srgbClr val="202122"/>
                </a:solidFill>
                <a:effectLst/>
                <a:latin typeface="Arial" panose="020B0604020202020204" pitchFamily="34" charset="0"/>
              </a:rPr>
              <a:t>smedens</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ydmyke</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og</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misbrukte</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kone</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og</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gjeterpiken</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naturbarnet</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Henriette</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Glahn</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dyrker</a:t>
            </a:r>
            <a:r>
              <a:rPr lang="cs-CZ" sz="2000" b="0" i="0" dirty="0">
                <a:solidFill>
                  <a:srgbClr val="202122"/>
                </a:solidFill>
                <a:effectLst/>
                <a:latin typeface="Arial" panose="020B0604020202020204" pitchFamily="34" charset="0"/>
              </a:rPr>
              <a:t> den </a:t>
            </a:r>
            <a:r>
              <a:rPr lang="cs-CZ" sz="2000" b="0" i="0" dirty="0" err="1">
                <a:solidFill>
                  <a:srgbClr val="202122"/>
                </a:solidFill>
                <a:effectLst/>
                <a:latin typeface="Arial" panose="020B0604020202020204" pitchFamily="34" charset="0"/>
              </a:rPr>
              <a:t>første</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og</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søker</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tilfredsstillelse</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hos</a:t>
            </a:r>
            <a:r>
              <a:rPr lang="cs-CZ" sz="2000" b="0" i="0" dirty="0">
                <a:solidFill>
                  <a:srgbClr val="202122"/>
                </a:solidFill>
                <a:effectLst/>
                <a:latin typeface="Arial" panose="020B0604020202020204" pitchFamily="34" charset="0"/>
              </a:rPr>
              <a:t> de to </a:t>
            </a:r>
            <a:r>
              <a:rPr lang="cs-CZ" sz="2000" b="0" i="0" dirty="0" err="1">
                <a:solidFill>
                  <a:srgbClr val="202122"/>
                </a:solidFill>
                <a:effectLst/>
                <a:latin typeface="Arial" panose="020B0604020202020204" pitchFamily="34" charset="0"/>
              </a:rPr>
              <a:t>andre</a:t>
            </a:r>
            <a:r>
              <a:rPr lang="cs-CZ" sz="2000" b="0" i="0" dirty="0">
                <a:solidFill>
                  <a:srgbClr val="202122"/>
                </a:solidFill>
                <a:effectLst/>
                <a:latin typeface="Arial" panose="020B0604020202020204" pitchFamily="34" charset="0"/>
              </a:rPr>
              <a:t>.</a:t>
            </a:r>
            <a:endParaRPr lang="nb-NO" sz="2000" b="0" i="0" dirty="0">
              <a:solidFill>
                <a:srgbClr val="202122"/>
              </a:solidFill>
              <a:effectLst/>
              <a:latin typeface="Arial" panose="020B0604020202020204" pitchFamily="34" charset="0"/>
            </a:endParaRPr>
          </a:p>
          <a:p>
            <a:endParaRPr lang="nb-NO" dirty="0">
              <a:solidFill>
                <a:srgbClr val="202122"/>
              </a:solidFill>
              <a:latin typeface="Arial" panose="020B0604020202020204" pitchFamily="34" charset="0"/>
            </a:endParaRPr>
          </a:p>
          <a:p>
            <a:r>
              <a:rPr lang="nb-NO" dirty="0"/>
              <a:t>Motivet fattiggutt og prinsesse</a:t>
            </a:r>
            <a:endParaRPr lang="cs-CZ" dirty="0"/>
          </a:p>
          <a:p>
            <a:endParaRPr lang="cs-CZ" dirty="0"/>
          </a:p>
        </p:txBody>
      </p:sp>
    </p:spTree>
    <p:extLst>
      <p:ext uri="{BB962C8B-B14F-4D97-AF65-F5344CB8AC3E}">
        <p14:creationId xmlns:p14="http://schemas.microsoft.com/office/powerpoint/2010/main" val="229845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DFD373-015F-0771-C2B9-30B946EF1E03}"/>
              </a:ext>
            </a:extLst>
          </p:cNvPr>
          <p:cNvSpPr>
            <a:spLocks noGrp="1"/>
          </p:cNvSpPr>
          <p:nvPr>
            <p:ph type="title"/>
          </p:nvPr>
        </p:nvSpPr>
        <p:spPr/>
        <p:txBody>
          <a:bodyPr/>
          <a:lstStyle/>
          <a:p>
            <a:r>
              <a:rPr lang="cs-CZ" dirty="0" err="1"/>
              <a:t>Skogen</a:t>
            </a:r>
            <a:endParaRPr lang="cs-CZ" dirty="0"/>
          </a:p>
        </p:txBody>
      </p:sp>
      <p:sp>
        <p:nvSpPr>
          <p:cNvPr id="3" name="Zástupný obsah 2">
            <a:extLst>
              <a:ext uri="{FF2B5EF4-FFF2-40B4-BE49-F238E27FC236}">
                <a16:creationId xmlns:a16="http://schemas.microsoft.com/office/drawing/2014/main" id="{6E804CD7-5FB6-8105-BBE0-1E54D3D94F7B}"/>
              </a:ext>
            </a:extLst>
          </p:cNvPr>
          <p:cNvSpPr>
            <a:spLocks noGrp="1"/>
          </p:cNvSpPr>
          <p:nvPr>
            <p:ph idx="1"/>
          </p:nvPr>
        </p:nvSpPr>
        <p:spPr/>
        <p:txBody>
          <a:bodyPr>
            <a:normAutofit/>
          </a:bodyPr>
          <a:lstStyle/>
          <a:p>
            <a:r>
              <a:rPr lang="cs-CZ" sz="2000" dirty="0" err="1"/>
              <a:t>Skogen</a:t>
            </a:r>
            <a:r>
              <a:rPr lang="cs-CZ" sz="2000" dirty="0"/>
              <a:t> </a:t>
            </a:r>
            <a:r>
              <a:rPr lang="cs-CZ" sz="2000" dirty="0" err="1"/>
              <a:t>blir</a:t>
            </a:r>
            <a:r>
              <a:rPr lang="cs-CZ" sz="2000" dirty="0"/>
              <a:t> </a:t>
            </a:r>
            <a:r>
              <a:rPr lang="cs-CZ" sz="2000" dirty="0" err="1"/>
              <a:t>oppfattet</a:t>
            </a:r>
            <a:r>
              <a:rPr lang="cs-CZ" sz="2000" dirty="0"/>
              <a:t> </a:t>
            </a:r>
            <a:r>
              <a:rPr lang="cs-CZ" sz="2000" dirty="0" err="1"/>
              <a:t>som</a:t>
            </a:r>
            <a:r>
              <a:rPr lang="cs-CZ" sz="2000" dirty="0"/>
              <a:t> </a:t>
            </a:r>
            <a:r>
              <a:rPr lang="cs-CZ" sz="2000" dirty="0" err="1"/>
              <a:t>som</a:t>
            </a:r>
            <a:r>
              <a:rPr lang="cs-CZ" sz="2000" dirty="0"/>
              <a:t> </a:t>
            </a:r>
            <a:r>
              <a:rPr lang="cs-CZ" sz="2000" dirty="0" err="1"/>
              <a:t>naturens</a:t>
            </a:r>
            <a:r>
              <a:rPr lang="cs-CZ" sz="2000" dirty="0"/>
              <a:t> uber</a:t>
            </a:r>
            <a:r>
              <a:rPr lang="nb-NO" sz="2000" dirty="0"/>
              <a:t>ørte og uskjendede sted uten noen lammende sivilisasjonens hånd over seg.</a:t>
            </a:r>
          </a:p>
          <a:p>
            <a:r>
              <a:rPr lang="nb-NO" sz="2000" dirty="0"/>
              <a:t>Som en uhyre skog... med de endeløse skoger tar han avskjed da høsten er kommet, </a:t>
            </a:r>
            <a:r>
              <a:rPr lang="nb-NO" sz="2000" i="1" dirty="0"/>
              <a:t>jeg hører skogen og ensomheten til </a:t>
            </a:r>
            <a:r>
              <a:rPr lang="nb-NO" sz="2000" dirty="0"/>
              <a:t>er de siste ord i hans egenhendige livsskilfring.</a:t>
            </a:r>
          </a:p>
          <a:p>
            <a:r>
              <a:rPr lang="nb-NO" sz="2000" dirty="0"/>
              <a:t>Naturen: forplanting og undergang</a:t>
            </a:r>
          </a:p>
          <a:p>
            <a:r>
              <a:rPr lang="nb-NO" sz="2000" dirty="0"/>
              <a:t>Hamsun: I byerne bare lever jeg et kunstig liv med kafeer og åndrigheter og alskens hjørnetull. Men jeg er fra jorden. Og man skulde ikke uten videre gå ut fra at jeg bare er dikter når jeg skriver om den.</a:t>
            </a:r>
            <a:endParaRPr lang="cs-CZ" sz="2000" dirty="0"/>
          </a:p>
        </p:txBody>
      </p:sp>
    </p:spTree>
    <p:extLst>
      <p:ext uri="{BB962C8B-B14F-4D97-AF65-F5344CB8AC3E}">
        <p14:creationId xmlns:p14="http://schemas.microsoft.com/office/powerpoint/2010/main" val="2737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65862B-0F5D-2707-BEA7-9420AE47055B}"/>
              </a:ext>
            </a:extLst>
          </p:cNvPr>
          <p:cNvSpPr>
            <a:spLocks noGrp="1"/>
          </p:cNvSpPr>
          <p:nvPr>
            <p:ph type="title"/>
          </p:nvPr>
        </p:nvSpPr>
        <p:spPr/>
        <p:txBody>
          <a:bodyPr/>
          <a:lstStyle/>
          <a:p>
            <a:r>
              <a:rPr lang="nb-NO" dirty="0"/>
              <a:t>Sjangeren og språket</a:t>
            </a:r>
            <a:endParaRPr lang="cs-CZ" dirty="0"/>
          </a:p>
        </p:txBody>
      </p:sp>
      <p:sp>
        <p:nvSpPr>
          <p:cNvPr id="3" name="Zástupný obsah 2">
            <a:extLst>
              <a:ext uri="{FF2B5EF4-FFF2-40B4-BE49-F238E27FC236}">
                <a16:creationId xmlns:a16="http://schemas.microsoft.com/office/drawing/2014/main" id="{D32B554B-F313-C9BD-9FA7-95937F5B5846}"/>
              </a:ext>
            </a:extLst>
          </p:cNvPr>
          <p:cNvSpPr>
            <a:spLocks noGrp="1"/>
          </p:cNvSpPr>
          <p:nvPr>
            <p:ph idx="1"/>
          </p:nvPr>
        </p:nvSpPr>
        <p:spPr/>
        <p:txBody>
          <a:bodyPr>
            <a:normAutofit/>
          </a:bodyPr>
          <a:lstStyle/>
          <a:p>
            <a:r>
              <a:rPr lang="nb-NO" sz="2000" i="1" dirty="0"/>
              <a:t>Sult, Mysterier og Pan  </a:t>
            </a:r>
            <a:r>
              <a:rPr lang="nb-NO" sz="2000" dirty="0"/>
              <a:t>operer med to tidsplan, nemlig skrivende øyeblikk og hendelsenes tid et par år i forveien.</a:t>
            </a:r>
          </a:p>
          <a:p>
            <a:r>
              <a:rPr lang="nb-NO" sz="2000" dirty="0"/>
              <a:t>Til stadighet skifter tempus mellom presens- og preteritumsformer, iblant helt på tvers av vanlig tradisjon for såkalt historisk presens</a:t>
            </a:r>
          </a:p>
          <a:p>
            <a:r>
              <a:rPr lang="nb-NO" sz="2000" dirty="0"/>
              <a:t>Gjentakelse, modalitet</a:t>
            </a:r>
            <a:r>
              <a:rPr lang="cs-CZ" sz="2000" dirty="0" err="1"/>
              <a:t>suttrykk</a:t>
            </a:r>
            <a:r>
              <a:rPr lang="nb-NO" sz="2000" dirty="0"/>
              <a:t>, talespråklige trekk</a:t>
            </a:r>
            <a:endParaRPr lang="cs-CZ" sz="2000" dirty="0"/>
          </a:p>
        </p:txBody>
      </p:sp>
    </p:spTree>
    <p:extLst>
      <p:ext uri="{BB962C8B-B14F-4D97-AF65-F5344CB8AC3E}">
        <p14:creationId xmlns:p14="http://schemas.microsoft.com/office/powerpoint/2010/main" val="3643785806"/>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163</TotalTime>
  <Words>629</Words>
  <Application>Microsoft Office PowerPoint</Application>
  <PresentationFormat>Širokoúhlá obrazovka</PresentationFormat>
  <Paragraphs>39</Paragraphs>
  <Slides>10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Arial</vt:lpstr>
      <vt:lpstr>PT Sans Narrow</vt:lpstr>
      <vt:lpstr>Trebuchet MS</vt:lpstr>
      <vt:lpstr>Wingdings 3</vt:lpstr>
      <vt:lpstr>Fazeta</vt:lpstr>
      <vt:lpstr>Hamsuns PAN</vt:lpstr>
      <vt:lpstr>Knut HAMSUN (1859 – 1952)</vt:lpstr>
      <vt:lpstr>Gjennombrudd (jeg-romaner)</vt:lpstr>
      <vt:lpstr>Olaf Øyslebø: Hamsun gjennom stilen (1964)</vt:lpstr>
      <vt:lpstr>John Brumo på Hamsun-senterets websider</vt:lpstr>
      <vt:lpstr>Ordet „nervøs“</vt:lpstr>
      <vt:lpstr>kvinner</vt:lpstr>
      <vt:lpstr>Skogen</vt:lpstr>
      <vt:lpstr>Sjangeren og språket</vt:lpstr>
      <vt:lpstr>Video med lyd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Miluše Juříčková</dc:creator>
  <cp:lastModifiedBy>Miluše Juříčková</cp:lastModifiedBy>
  <cp:revision>5</cp:revision>
  <dcterms:created xsi:type="dcterms:W3CDTF">2024-09-15T15:05:43Z</dcterms:created>
  <dcterms:modified xsi:type="dcterms:W3CDTF">2024-10-17T06:55:22Z</dcterms:modified>
</cp:coreProperties>
</file>