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0" r:id="rId4"/>
    <p:sldId id="277" r:id="rId5"/>
    <p:sldId id="315" r:id="rId6"/>
    <p:sldId id="316" r:id="rId7"/>
    <p:sldId id="317" r:id="rId8"/>
    <p:sldId id="314" r:id="rId9"/>
    <p:sldId id="295" r:id="rId10"/>
    <p:sldId id="297" r:id="rId11"/>
    <p:sldId id="318" r:id="rId12"/>
    <p:sldId id="299" r:id="rId13"/>
    <p:sldId id="302" r:id="rId14"/>
    <p:sldId id="303" r:id="rId15"/>
    <p:sldId id="310" r:id="rId16"/>
    <p:sldId id="262" r:id="rId17"/>
    <p:sldId id="306" r:id="rId18"/>
    <p:sldId id="308" r:id="rId19"/>
    <p:sldId id="309" r:id="rId20"/>
    <p:sldId id="321" r:id="rId21"/>
    <p:sldId id="266" r:id="rId22"/>
    <p:sldId id="293" r:id="rId23"/>
    <p:sldId id="271" r:id="rId24"/>
    <p:sldId id="311" r:id="rId25"/>
    <p:sldId id="313" r:id="rId26"/>
    <p:sldId id="285" r:id="rId27"/>
    <p:sldId id="305" r:id="rId28"/>
    <p:sldId id="265" r:id="rId29"/>
    <p:sldId id="267" r:id="rId30"/>
    <p:sldId id="258" r:id="rId31"/>
    <p:sldId id="319" r:id="rId32"/>
    <p:sldId id="296" r:id="rId33"/>
    <p:sldId id="260" r:id="rId34"/>
    <p:sldId id="263" r:id="rId35"/>
    <p:sldId id="257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30D94D-D062-4BE1-BF36-2E34DA2F3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3A6417-5D54-4603-8E33-9568F4791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8C75E8-1CDF-4852-B1BF-1E933C928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4D450-B604-4D4F-92F4-049816DCA101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E7CFED-8BC5-4E75-9B54-823DBD8AC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5912BE-0993-495E-9D2C-33B8AC1E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F9D8E-1AD8-4C23-8FAE-98C16F3AC2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6323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A08B0D-0751-47D4-BEE7-EB8D79775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2BD6D73-4EFD-4CD8-9F54-6FB70555D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EA92B5-B14A-42EC-B2DA-D50E49B36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4D450-B604-4D4F-92F4-049816DCA101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66E507-BA30-4F0C-A646-B798D85F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67D019-6B72-41DF-8288-CE54409EA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F9D8E-1AD8-4C23-8FAE-98C16F3AC2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0643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F0B254F-1F3D-41A3-9FBA-5D42765CB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34ADB6F-3BDB-4245-B70F-368A6A41A4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5C01F1-02A4-4E85-A01B-742D034BF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4D450-B604-4D4F-92F4-049816DCA101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9985AD-7D74-4CCF-9A4E-72727405A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1DDB80-4AE6-406E-9360-B86F4ADB0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F9D8E-1AD8-4C23-8FAE-98C16F3AC2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681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6113-859F-4E44-939F-A46278D5AD3B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D476F-B503-4D1F-A798-680DC3F80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6690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6113-859F-4E44-939F-A46278D5AD3B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D476F-B503-4D1F-A798-680DC3F80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1920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6113-859F-4E44-939F-A46278D5AD3B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D476F-B503-4D1F-A798-680DC3F80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2045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6113-859F-4E44-939F-A46278D5AD3B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D476F-B503-4D1F-A798-680DC3F80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6920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6113-859F-4E44-939F-A46278D5AD3B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D476F-B503-4D1F-A798-680DC3F80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6697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6113-859F-4E44-939F-A46278D5AD3B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D476F-B503-4D1F-A798-680DC3F80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9841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6113-859F-4E44-939F-A46278D5AD3B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D476F-B503-4D1F-A798-680DC3F80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559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6113-859F-4E44-939F-A46278D5AD3B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D476F-B503-4D1F-A798-680DC3F80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0077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27FEEE-B23B-42AF-89F0-939917CAC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8EBE8D-1F48-49B3-83C9-D4F95CE38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5A8938-B006-46A7-87E1-EC1C3E53A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4D450-B604-4D4F-92F4-049816DCA101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7ACE47-73EF-46BA-9471-C293E10B6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87922A-D4A9-4013-9E01-13ECF8B97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F9D8E-1AD8-4C23-8FAE-98C16F3AC2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735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6113-859F-4E44-939F-A46278D5AD3B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D476F-B503-4D1F-A798-680DC3F80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7941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6113-859F-4E44-939F-A46278D5AD3B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D476F-B503-4D1F-A798-680DC3F80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434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D6113-859F-4E44-939F-A46278D5AD3B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D476F-B503-4D1F-A798-680DC3F80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614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275845-8526-47C5-9189-B6E87BBF9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B3E3C56-5698-45C5-A85A-63A114A49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74BE4D-F4DF-47FD-B775-4B5B0111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4D450-B604-4D4F-92F4-049816DCA101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ADCDDE-B1B5-41C8-9E15-CF590CFEB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625449-E640-4520-A66E-A2DDADF4A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F9D8E-1AD8-4C23-8FAE-98C16F3AC2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4269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5B99B1-BC00-45BA-B9EC-094BD4A77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D60C46-DF59-4401-83A3-223211F892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80DF00-6054-48C0-A8E4-57F16EEC7C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C51FD84-C87E-4BED-B2DF-E2BF80E92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4D450-B604-4D4F-92F4-049816DCA101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F5F124A-756A-484B-B9BD-0A55BEC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504DF37-2E77-4782-B97B-A0AADEA9A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F9D8E-1AD8-4C23-8FAE-98C16F3AC2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6782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BA2D8B-920A-47C3-AB2F-AC1F332B5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AB6CBCF-F2D9-4A06-A47A-FF93FA54C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DA35F9E-B72A-4673-B3D7-19F22300B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14ACC48-D679-4059-8B4C-493C398231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8550622-E75B-45A6-A59D-127AC3D7BB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CDE1720-9856-4E97-ABF9-C57FAFC91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4D450-B604-4D4F-92F4-049816DCA101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494520E-21B4-47D1-812D-8F50AB55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AF28D6C-D882-4AEA-AACE-6164C8CCE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F9D8E-1AD8-4C23-8FAE-98C16F3AC2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6063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371FC1-C91A-4226-83E9-B60A85A66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DAF0942-8BB6-4C6E-B0C8-59DABE01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4D450-B604-4D4F-92F4-049816DCA101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24E363C-FC22-4112-AB0D-A1C13A87B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802B88D-6902-4209-849F-570464EAB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F9D8E-1AD8-4C23-8FAE-98C16F3AC2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2002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8895C10-5F81-4AEE-B49C-67F2FB0AA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4D450-B604-4D4F-92F4-049816DCA101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7721E57-4BCB-470A-8E05-9A24A4D6A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5F906AD-64B2-4392-BDAB-8A6E8BC75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F9D8E-1AD8-4C23-8FAE-98C16F3AC2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4730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6442F3-24C5-4378-81DD-C42CF49FA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30DB05-5679-44A3-83CD-00A74033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A64CE36-1633-4CB7-A3BA-1CA0B634B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4C5517E-E8BD-4609-8880-BBA6A772F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4D450-B604-4D4F-92F4-049816DCA101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7D648AE-CFE7-4C59-985F-40126ECBD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27D21BF-42E0-4CE3-AFB6-72FAAA206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F9D8E-1AD8-4C23-8FAE-98C16F3AC2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444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19C6FA-D04D-4B2B-BF4C-526E28B9C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DFCEC29-2836-44BA-BD2A-CBFD5E56B7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3AA90F1-2B22-43CA-B1F5-F7CDB8B27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68FA700-A20F-4E9F-B170-87B0C215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4D450-B604-4D4F-92F4-049816DCA101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1B29628-AED2-4AA6-AF08-3B38C2A28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BABE61-4D5D-4004-B030-A107B5685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F9D8E-1AD8-4C23-8FAE-98C16F3AC2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8993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64CF592-AFAF-42D9-85BE-4C9DA2B2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5347DF3-8A2A-4EC1-8BA4-1505A54AA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C5954A-96C4-4A94-91C6-981E1F856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4D450-B604-4D4F-92F4-049816DCA101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87AB69-7360-4517-8C9A-DC0318E98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A17F67-819E-43E7-806F-3B17F1EA9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F9D8E-1AD8-4C23-8FAE-98C16F3AC2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4649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D6113-859F-4E44-939F-A46278D5AD3B}" type="datetimeFigureOut">
              <a:rPr lang="cs-CZ" smtClean="0"/>
              <a:t>03.10.2024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D476F-B503-4D1F-A798-680DC3F803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36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orden.org/en/nordic-council/nordic-council-prizes" TargetMode="Externa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edx.phil.muni.cz/courses/course-v1:FFMU+MK07+2017_1/about" TargetMode="External"/><Relationship Id="rId2" Type="http://schemas.openxmlformats.org/officeDocument/2006/relationships/hyperlink" Target="https://openedx.phil.muni.cz/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6BE9BA-B960-4FB8-9F78-A33235AB7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CCFFCC"/>
          </a:solidFill>
          <a:ln w="57150">
            <a:solidFill>
              <a:schemeClr val="accent6"/>
            </a:solidFill>
          </a:ln>
        </p:spPr>
        <p:txBody>
          <a:bodyPr/>
          <a:lstStyle/>
          <a:p>
            <a:r>
              <a:rPr lang="cs-CZ" dirty="0"/>
              <a:t>Český čtenář </a:t>
            </a:r>
            <a:br>
              <a:rPr lang="cs-CZ" dirty="0"/>
            </a:br>
            <a:r>
              <a:rPr lang="cs-CZ" dirty="0"/>
              <a:t>v norské (literární) krajině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A058B7E-5C0E-4720-B9FE-48C792454B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cs-CZ" dirty="0"/>
              <a:t>Doc. PhDr. Miluše Juříčková, CSc.</a:t>
            </a:r>
          </a:p>
          <a:p>
            <a:pPr>
              <a:lnSpc>
                <a:spcPct val="110000"/>
              </a:lnSpc>
            </a:pPr>
            <a:r>
              <a:rPr lang="cs-CZ" dirty="0"/>
              <a:t>Ústav germanistiky, nordistiky a </a:t>
            </a:r>
            <a:r>
              <a:rPr lang="cs-CZ" dirty="0" err="1"/>
              <a:t>nederlandistiky</a:t>
            </a:r>
            <a:endParaRPr lang="cs-CZ" dirty="0"/>
          </a:p>
          <a:p>
            <a:pPr>
              <a:lnSpc>
                <a:spcPct val="110000"/>
              </a:lnSpc>
            </a:pPr>
            <a:r>
              <a:rPr lang="cs-CZ" dirty="0"/>
              <a:t>Filozofická fakulta</a:t>
            </a:r>
          </a:p>
          <a:p>
            <a:pPr>
              <a:lnSpc>
                <a:spcPct val="110000"/>
              </a:lnSpc>
            </a:pPr>
            <a:r>
              <a:rPr lang="cs-CZ" dirty="0"/>
              <a:t>Masarykova univerzita</a:t>
            </a:r>
          </a:p>
        </p:txBody>
      </p:sp>
    </p:spTree>
    <p:extLst>
      <p:ext uri="{BB962C8B-B14F-4D97-AF65-F5344CB8AC3E}">
        <p14:creationId xmlns:p14="http://schemas.microsoft.com/office/powerpoint/2010/main" val="2773089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 zarostlých stezkách - obálka knihy">
            <a:extLst>
              <a:ext uri="{FF2B5EF4-FFF2-40B4-BE49-F238E27FC236}">
                <a16:creationId xmlns:a16="http://schemas.microsoft.com/office/drawing/2014/main" id="{B958E438-B68E-442D-B7F9-6860BD3BA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000" y="1699444"/>
            <a:ext cx="2381250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lad - obálka knihy">
            <a:extLst>
              <a:ext uri="{FF2B5EF4-FFF2-40B4-BE49-F238E27FC236}">
                <a16:creationId xmlns:a16="http://schemas.microsoft.com/office/drawing/2014/main" id="{AE964EFB-882E-479C-A80F-A29A857D5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776" y="1333345"/>
            <a:ext cx="2486025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781153D-10B3-4DBD-9BBD-976683D9B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1699444"/>
            <a:ext cx="2790825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120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85E13B-E147-44E6-BF45-F603FBC40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Sigrid </a:t>
            </a:r>
            <a:r>
              <a:rPr lang="cs-CZ" dirty="0" err="1"/>
              <a:t>Undsetová</a:t>
            </a:r>
            <a:r>
              <a:rPr lang="cs-CZ" dirty="0"/>
              <a:t> (1882 – 1949)</a:t>
            </a:r>
          </a:p>
        </p:txBody>
      </p:sp>
      <p:pic>
        <p:nvPicPr>
          <p:cNvPr id="4" name="Picture 7" descr="G:\etter krigen.jpg">
            <a:extLst>
              <a:ext uri="{FF2B5EF4-FFF2-40B4-BE49-F238E27FC236}">
                <a16:creationId xmlns:a16="http://schemas.microsoft.com/office/drawing/2014/main" id="{91549EE7-7FE9-4539-A589-BB50F7BAD8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756" y="1599483"/>
            <a:ext cx="7119592" cy="51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29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Sigrid Unds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06" y="286821"/>
            <a:ext cx="3866000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Sigrid Und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144" y="488541"/>
            <a:ext cx="306705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ek obrÃ¡zku pro Sigrid Unds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835" y="3269163"/>
            <a:ext cx="1872000" cy="245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Ã½sledek obrÃ¡zku pro Sigrid Undset">
            <a:extLst>
              <a:ext uri="{FF2B5EF4-FFF2-40B4-BE49-F238E27FC236}">
                <a16:creationId xmlns:a16="http://schemas.microsoft.com/office/drawing/2014/main" id="{F31A728A-9A68-4F84-AFA6-8A59E81F3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144" y="2888842"/>
            <a:ext cx="26670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063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260648"/>
            <a:ext cx="4354622" cy="39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0" y="2492896"/>
            <a:ext cx="4825394" cy="44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06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i="1" dirty="0"/>
              <a:t>Katalogov</a:t>
            </a:r>
            <a:r>
              <a:rPr lang="cs-CZ" sz="3600" i="1" dirty="0"/>
              <a:t>ý lístek z Moravské zemské knihovny</a:t>
            </a:r>
          </a:p>
        </p:txBody>
      </p:sp>
      <p:pic>
        <p:nvPicPr>
          <p:cNvPr id="5" name="Zástupný symbol pro obsah 4" descr="gesperrt_0.t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39617" y="1556792"/>
            <a:ext cx="6917291" cy="4525962"/>
          </a:xfrm>
        </p:spPr>
      </p:pic>
    </p:spTree>
    <p:extLst>
      <p:ext uri="{BB962C8B-B14F-4D97-AF65-F5344CB8AC3E}">
        <p14:creationId xmlns:p14="http://schemas.microsoft.com/office/powerpoint/2010/main" val="953091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6F1C39-FC94-4CC3-987E-12C944611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Sigrid </a:t>
            </a:r>
            <a:r>
              <a:rPr lang="cs-CZ" sz="4000" dirty="0" err="1"/>
              <a:t>Undsetová</a:t>
            </a:r>
            <a:r>
              <a:rPr lang="cs-CZ" sz="4000" dirty="0"/>
              <a:t>: </a:t>
            </a:r>
            <a:r>
              <a:rPr lang="cs-CZ" sz="4000" i="1" dirty="0"/>
              <a:t>Olav </a:t>
            </a:r>
            <a:r>
              <a:rPr lang="cs-CZ" sz="4000" i="1" dirty="0" err="1"/>
              <a:t>Audunss</a:t>
            </a:r>
            <a:r>
              <a:rPr lang="nb-NO" sz="4000" i="1" dirty="0"/>
              <a:t>ø</a:t>
            </a:r>
            <a:r>
              <a:rPr lang="cs-CZ" sz="4000" i="1" dirty="0"/>
              <a:t>n</a:t>
            </a:r>
            <a:r>
              <a:rPr lang="cs-CZ" sz="4000" dirty="0"/>
              <a:t>, č. 1982, grafická úprava Miroslav Fulín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2E149B8-B309-4593-9E75-800E36743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5023" y="1781236"/>
            <a:ext cx="3076289" cy="478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7C9025A-143F-47AB-929A-C51A6FE68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535" y="1307691"/>
            <a:ext cx="3312000" cy="5396329"/>
          </a:xfrm>
          <a:prstGeom prst="rect">
            <a:avLst/>
          </a:prstGeom>
        </p:spPr>
      </p:pic>
      <p:pic>
        <p:nvPicPr>
          <p:cNvPr id="1026" name="Picture 2" descr="Alfa y omega - Iconos gratis de formas">
            <a:extLst>
              <a:ext uri="{FF2B5EF4-FFF2-40B4-BE49-F238E27FC236}">
                <a16:creationId xmlns:a16="http://schemas.microsoft.com/office/drawing/2014/main" id="{4507D447-0C0C-4A13-B8C6-CE50BB0D9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923" y="3596240"/>
            <a:ext cx="2844000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090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2AE6A-23C8-490E-B62E-E5019C25E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Jostein</a:t>
            </a:r>
            <a:r>
              <a:rPr lang="cs-CZ" dirty="0"/>
              <a:t> </a:t>
            </a:r>
            <a:r>
              <a:rPr lang="cs-CZ" dirty="0" err="1"/>
              <a:t>Gaarder</a:t>
            </a:r>
            <a:r>
              <a:rPr lang="cs-CZ" dirty="0"/>
              <a:t>, nar. 1952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5FB0B74-06A9-4261-A935-F3984F473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17422" y="614951"/>
            <a:ext cx="3187113" cy="4351338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E99BA1F1-EA81-4E25-9217-006154C2F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823" y="2930781"/>
            <a:ext cx="2466975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8481E1-4C8C-4B52-A60A-2B2DE964F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57197"/>
            <a:ext cx="3429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929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niha: Anton a Jonatán – Jostein Gaarder | Knihy.ABZ.cz">
            <a:extLst>
              <a:ext uri="{FF2B5EF4-FFF2-40B4-BE49-F238E27FC236}">
                <a16:creationId xmlns:a16="http://schemas.microsoft.com/office/drawing/2014/main" id="{AD3A7701-99D5-4506-8205-152514FA0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690" y="172826"/>
            <a:ext cx="5436000" cy="651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9074358-5062-42FA-B27F-3C1324B47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88491"/>
            <a:ext cx="571500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25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FC93A5-A11C-41F3-BFE4-8D100872C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Roy </a:t>
            </a:r>
            <a:r>
              <a:rPr lang="cs-CZ" dirty="0" err="1"/>
              <a:t>Jacobsen</a:t>
            </a:r>
            <a:r>
              <a:rPr lang="cs-CZ" dirty="0"/>
              <a:t>, nar. 1954</a:t>
            </a:r>
          </a:p>
        </p:txBody>
      </p:sp>
      <p:pic>
        <p:nvPicPr>
          <p:cNvPr id="4" name="Picture 2" descr="Obalka Jenom matka">
            <a:extLst>
              <a:ext uri="{FF2B5EF4-FFF2-40B4-BE49-F238E27FC236}">
                <a16:creationId xmlns:a16="http://schemas.microsoft.com/office/drawing/2014/main" id="{C99B1DFC-6906-4503-87A5-196D74F1AF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49336"/>
            <a:ext cx="281822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Obalka Ostrov">
            <a:extLst>
              <a:ext uri="{FF2B5EF4-FFF2-40B4-BE49-F238E27FC236}">
                <a16:creationId xmlns:a16="http://schemas.microsoft.com/office/drawing/2014/main" id="{C38EFD21-C249-4E47-A259-3145E61B7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984" y="442452"/>
            <a:ext cx="4140000" cy="629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balka Oči nemlčí">
            <a:extLst>
              <a:ext uri="{FF2B5EF4-FFF2-40B4-BE49-F238E27FC236}">
                <a16:creationId xmlns:a16="http://schemas.microsoft.com/office/drawing/2014/main" id="{D3D80539-F04B-4F6C-BE5E-913280EE2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608" y="2797175"/>
            <a:ext cx="238125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734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Ib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562" y="661690"/>
            <a:ext cx="2859526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Ibs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605" y="2634449"/>
            <a:ext cx="219075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534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D7D03AD-8BB9-4DB8-80FA-91ACED242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61" y="2347329"/>
            <a:ext cx="5904000" cy="3936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F00778D-4808-4467-841D-206171643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62" y="194063"/>
            <a:ext cx="702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70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7D3EA17-6ADC-44F0-A739-088821E4F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338" y="0"/>
            <a:ext cx="9775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2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ostein Gaarder – Wikipedie">
            <a:extLst>
              <a:ext uri="{FF2B5EF4-FFF2-40B4-BE49-F238E27FC236}">
                <a16:creationId xmlns:a16="http://schemas.microsoft.com/office/drawing/2014/main" id="{31D981B9-AD27-46E3-9FED-BA71DA65A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32000" cy="452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o Nesbo citáty (23 citátů) | Citáty slavných osobností">
            <a:extLst>
              <a:ext uri="{FF2B5EF4-FFF2-40B4-BE49-F238E27FC236}">
                <a16:creationId xmlns:a16="http://schemas.microsoft.com/office/drawing/2014/main" id="{7C1C8773-9BD4-4DD4-8CD0-BD0845954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92" y="1445342"/>
            <a:ext cx="3528000" cy="52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A031398-298C-4811-98A9-69951CB71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785" y="0"/>
            <a:ext cx="5463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51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21F7BA-19F3-4747-AA11-AFBD7393E70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cs-CZ" sz="6000" dirty="0"/>
              <a:t>Stavitelky mostů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BC437F-1D5C-49FA-BA88-C98F13AB9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 1948 – </a:t>
            </a:r>
            <a:r>
              <a:rPr lang="cs-CZ" dirty="0">
                <a:solidFill>
                  <a:srgbClr val="FF0000"/>
                </a:solidFill>
              </a:rPr>
              <a:t>Anna Kvapilová</a:t>
            </a:r>
            <a:r>
              <a:rPr lang="cs-CZ" dirty="0"/>
              <a:t>, Norsko-československý pomocný spolek/</a:t>
            </a:r>
            <a:r>
              <a:rPr lang="cs-CZ" dirty="0" err="1"/>
              <a:t>Norsk</a:t>
            </a:r>
            <a:r>
              <a:rPr lang="cs-CZ" dirty="0"/>
              <a:t> </a:t>
            </a:r>
            <a:r>
              <a:rPr lang="cs-CZ" dirty="0" err="1"/>
              <a:t>tsjekkoslovakisk</a:t>
            </a:r>
            <a:r>
              <a:rPr lang="cs-CZ" dirty="0"/>
              <a:t> </a:t>
            </a:r>
            <a:r>
              <a:rPr lang="cs-CZ" dirty="0" err="1"/>
              <a:t>Hjelpeforening</a:t>
            </a:r>
            <a:endParaRPr lang="cs-CZ" dirty="0"/>
          </a:p>
          <a:p>
            <a:endParaRPr lang="cs-CZ" dirty="0"/>
          </a:p>
          <a:p>
            <a:r>
              <a:rPr lang="cs-CZ" dirty="0"/>
              <a:t>Po 1968 – </a:t>
            </a:r>
            <a:r>
              <a:rPr lang="cs-CZ" dirty="0">
                <a:solidFill>
                  <a:srgbClr val="FF0000"/>
                </a:solidFill>
              </a:rPr>
              <a:t>Milada </a:t>
            </a:r>
            <a:r>
              <a:rPr lang="cs-CZ" dirty="0" err="1">
                <a:solidFill>
                  <a:srgbClr val="FF0000"/>
                </a:solidFill>
              </a:rPr>
              <a:t>Blekastadová</a:t>
            </a:r>
            <a:r>
              <a:rPr lang="cs-CZ" dirty="0"/>
              <a:t>, komenioložka, propagátorka </a:t>
            </a:r>
            <a:r>
              <a:rPr lang="cs-CZ"/>
              <a:t>české kultury, překladatelka </a:t>
            </a:r>
            <a:r>
              <a:rPr lang="cs-CZ" dirty="0"/>
              <a:t>Ludvíka Vaculíka, Václava Havla, Pavla Kohouta, Karla Čapka, Jana Patočky…</a:t>
            </a:r>
          </a:p>
        </p:txBody>
      </p:sp>
    </p:spTree>
    <p:extLst>
      <p:ext uri="{BB962C8B-B14F-4D97-AF65-F5344CB8AC3E}">
        <p14:creationId xmlns:p14="http://schemas.microsoft.com/office/powerpoint/2010/main" val="1804497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D1AF8E-C5C6-462C-9842-66A9D0E2E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Anna Kvapilová (1905 – 1992</a:t>
            </a:r>
            <a:r>
              <a:rPr lang="cs-CZ" dirty="0"/>
              <a:t>), </a:t>
            </a:r>
            <a:r>
              <a:rPr lang="cs-CZ" sz="3200" dirty="0"/>
              <a:t>přítelkyně Milady Horákové</a:t>
            </a:r>
            <a:endParaRPr lang="cs-CZ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F6654EC-D6DE-4AAA-85BE-E78983D05E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1442"/>
            <a:ext cx="2295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Anna Kvapilová.jpg">
            <a:extLst>
              <a:ext uri="{FF2B5EF4-FFF2-40B4-BE49-F238E27FC236}">
                <a16:creationId xmlns:a16="http://schemas.microsoft.com/office/drawing/2014/main" id="{E7F28794-6C38-4A63-BFF0-CA5299312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3" b="20963"/>
          <a:stretch>
            <a:fillRect/>
          </a:stretch>
        </p:blipFill>
        <p:spPr bwMode="auto">
          <a:xfrm>
            <a:off x="2295000" y="2195910"/>
            <a:ext cx="4356000" cy="32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479221A-0FB0-418A-93D1-F41DDB7EF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000" y="2009097"/>
            <a:ext cx="5328000" cy="463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84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MILADA BLEKASTAD</a:t>
            </a:r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" r="563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1917 – 2003</a:t>
            </a:r>
          </a:p>
          <a:p>
            <a:r>
              <a:rPr lang="cs-CZ" sz="2800" dirty="0"/>
              <a:t>vnučka nakladatele Františka Topiče,</a:t>
            </a:r>
          </a:p>
          <a:p>
            <a:r>
              <a:rPr lang="cs-CZ" sz="2800" dirty="0"/>
              <a:t>provdána v Norsku 1934</a:t>
            </a:r>
          </a:p>
          <a:p>
            <a:endParaRPr lang="cs-CZ" sz="2800" dirty="0"/>
          </a:p>
          <a:p>
            <a:r>
              <a:rPr lang="cs-CZ" sz="2400" dirty="0"/>
              <a:t>(</a:t>
            </a:r>
            <a:r>
              <a:rPr lang="cs-CZ" sz="2400" dirty="0" err="1"/>
              <a:t>Vold</a:t>
            </a:r>
            <a:r>
              <a:rPr lang="cs-CZ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4125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33" y="164324"/>
            <a:ext cx="4644000" cy="652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Most z Prahy do Osla. Milada Blekastadová naučila norsky Broučky i  Komenského — ČT24 — Česká televize">
            <a:extLst>
              <a:ext uri="{FF2B5EF4-FFF2-40B4-BE49-F238E27FC236}">
                <a16:creationId xmlns:a16="http://schemas.microsoft.com/office/drawing/2014/main" id="{F5801AC1-81D7-4D95-97FB-6AD4AF4E4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832" y="2684053"/>
            <a:ext cx="6984000" cy="392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439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77DC969-EC6C-4171-8232-BF0CD166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275" y="341540"/>
            <a:ext cx="7324725" cy="5715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FDF5CCD-2DC9-4C05-A1C2-635FAA00F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3" y="0"/>
            <a:ext cx="2897370" cy="4536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633236D-7F82-4D8A-9C6E-0837F1BD4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1" y="3734213"/>
            <a:ext cx="443078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38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EC4D174-88EF-42FA-B766-92CB10DEE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54" y="163773"/>
            <a:ext cx="8640000" cy="653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79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96A4DA0-D586-40DA-A341-AF6F95D34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244" y="883371"/>
            <a:ext cx="2790825" cy="4276725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43B6E9EE-720B-48F7-84DA-876169A24F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77A7083-0051-441C-8817-F6AFFEE24C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F786BA-0EE7-43C4-A297-D19C00DEC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269" y="1305000"/>
            <a:ext cx="2633760" cy="42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85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F16007E-23B9-49A4-8E15-F425C510A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754" y="1267545"/>
            <a:ext cx="2950001" cy="450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0E8897D-DD5D-49BD-B506-14A4537A9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605" y="1302662"/>
            <a:ext cx="2844000" cy="446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81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.</a:t>
            </a:r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r="6556"/>
          <a:stretch>
            <a:fillRect/>
          </a:stretch>
        </p:blipFill>
        <p:spPr>
          <a:xfrm>
            <a:off x="961736" y="399338"/>
            <a:ext cx="6624000" cy="496800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50742" y="5367338"/>
            <a:ext cx="7212874" cy="804862"/>
          </a:xfrm>
        </p:spPr>
        <p:txBody>
          <a:bodyPr>
            <a:noAutofit/>
          </a:bodyPr>
          <a:lstStyle/>
          <a:p>
            <a:r>
              <a:rPr lang="cs-CZ" sz="2400" dirty="0"/>
              <a:t>Theodor KITTELSEN:  </a:t>
            </a:r>
            <a:r>
              <a:rPr lang="cs-CZ" sz="2400" dirty="0" err="1"/>
              <a:t>Soria</a:t>
            </a:r>
            <a:r>
              <a:rPr lang="cs-CZ" sz="2400" dirty="0"/>
              <a:t> </a:t>
            </a:r>
            <a:r>
              <a:rPr lang="cs-CZ" sz="2400" dirty="0" err="1"/>
              <a:t>Moria</a:t>
            </a:r>
            <a:r>
              <a:rPr lang="cs-CZ" sz="2400" dirty="0"/>
              <a:t> </a:t>
            </a:r>
            <a:r>
              <a:rPr lang="cs-CZ" sz="2400" dirty="0" err="1"/>
              <a:t>Slott</a:t>
            </a:r>
            <a:r>
              <a:rPr lang="cs-CZ" sz="2400" dirty="0"/>
              <a:t>, norské pohádky</a:t>
            </a:r>
          </a:p>
        </p:txBody>
      </p:sp>
    </p:spTree>
    <p:extLst>
      <p:ext uri="{BB962C8B-B14F-4D97-AF65-F5344CB8AC3E}">
        <p14:creationId xmlns:p14="http://schemas.microsoft.com/office/powerpoint/2010/main" val="3038659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1EB0F0-A273-44FA-B8B2-151086DF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Thomas </a:t>
            </a:r>
            <a:r>
              <a:rPr lang="cs-CZ" dirty="0" err="1"/>
              <a:t>Hylland</a:t>
            </a:r>
            <a:r>
              <a:rPr lang="cs-CZ" dirty="0"/>
              <a:t> </a:t>
            </a:r>
            <a:r>
              <a:rPr lang="cs-CZ" dirty="0" err="1"/>
              <a:t>Eriksen</a:t>
            </a:r>
            <a:r>
              <a:rPr lang="cs-CZ" dirty="0"/>
              <a:t> (nar. 1962)</a:t>
            </a:r>
          </a:p>
        </p:txBody>
      </p:sp>
      <p:pic>
        <p:nvPicPr>
          <p:cNvPr id="1028" name="Picture 4" descr="Thomas Hylland Eriksen">
            <a:extLst>
              <a:ext uri="{FF2B5EF4-FFF2-40B4-BE49-F238E27FC236}">
                <a16:creationId xmlns:a16="http://schemas.microsoft.com/office/drawing/2014/main" id="{0FE2E51A-ED7C-44A0-AA1F-3610610F4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317" y="1179871"/>
            <a:ext cx="3204000" cy="338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9F6136B-4AE0-4CFB-B546-9A92A7B01C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342" y="3134573"/>
            <a:ext cx="2628000" cy="36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7F8B523-B8A6-4DAE-80B7-82877607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07" y="1596973"/>
            <a:ext cx="2297644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315A38F-CD17-415D-B763-AD3D19DBA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279" y="2686570"/>
            <a:ext cx="2484000" cy="350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366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A779D66-953C-4C4F-B149-F0E9ADC67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33" y="148500"/>
            <a:ext cx="8748000" cy="65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13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bálka titulu Moderní skandinávské literatury 1870-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1700808"/>
            <a:ext cx="273630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456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Ceny severské rady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tx1"/>
                </a:solidFill>
                <a:hlinkClick r:id="rId2"/>
              </a:rPr>
              <a:t>http://www.norden.org/en/nordic-council/nordic-council-prizes</a:t>
            </a:r>
            <a:endParaRPr lang="cs-CZ" sz="3200" dirty="0">
              <a:solidFill>
                <a:schemeClr val="tx1"/>
              </a:solidFill>
            </a:endParaRPr>
          </a:p>
          <a:p>
            <a:endParaRPr lang="cs-CZ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373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74E3BD-4EA9-7833-898B-2A00BFF42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dirty="0"/>
              <a:t>Masarykova univerzita</a:t>
            </a:r>
          </a:p>
        </p:txBody>
      </p:sp>
      <p:sp>
        <p:nvSpPr>
          <p:cNvPr id="3075" name="Zástupný symbol pro obsah 2">
            <a:extLst>
              <a:ext uri="{FF2B5EF4-FFF2-40B4-BE49-F238E27FC236}">
                <a16:creationId xmlns:a16="http://schemas.microsoft.com/office/drawing/2014/main" id="{EEDDFF4C-D0F4-5EB0-9AB9-1BEB40321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altLang="cs-CZ" sz="1800" dirty="0">
                <a:ea typeface="Calibri" panose="020F0502020204030204" pitchFamily="34" charset="0"/>
                <a:cs typeface="Times New Roman" panose="02020603050405020304" pitchFamily="18" charset="0"/>
              </a:rPr>
              <a:t>MIKROKURZY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altLang="cs-CZ" sz="1800" dirty="0">
                <a:ea typeface="Calibri" panose="020F0502020204030204" pitchFamily="34" charset="0"/>
                <a:cs typeface="Times New Roman" panose="02020603050405020304" pitchFamily="18" charset="0"/>
              </a:rPr>
              <a:t>Humanitní vědy dokořán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altLang="cs-CZ" sz="1800" u="sng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https://openedx.phil.muni.cz/</a:t>
            </a:r>
            <a:endParaRPr lang="cs-CZ" altLang="cs-CZ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altLang="cs-CZ" sz="1800" u="sng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https://openedx.phil.muni.cz/courses/course-v1:FFMU+MK07+2017_1/about</a:t>
            </a:r>
            <a:endParaRPr lang="cs-CZ" altLang="cs-CZ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altLang="cs-CZ" sz="1800" dirty="0">
                <a:ea typeface="Calibri" panose="020F0502020204030204" pitchFamily="34" charset="0"/>
                <a:cs typeface="Times New Roman" panose="02020603050405020304" pitchFamily="18" charset="0"/>
              </a:rPr>
              <a:t>KNUT HAMSUN A SIGRID UNDSETOVÁ – KONTRASTY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altLang="cs-CZ" sz="1800" dirty="0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https://openedx.phil.muni.cz/</a:t>
            </a:r>
            <a:endParaRPr lang="cs-CZ" altLang="cs-CZ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cs-CZ" altLang="cs-CZ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cs-CZ" altLang="cs-CZ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cs-CZ" altLang="cs-CZ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avné obrazy XIV-371 Kitty Kielland - Letní noc - Obrazy-nábytek.cz">
            <a:extLst>
              <a:ext uri="{FF2B5EF4-FFF2-40B4-BE49-F238E27FC236}">
                <a16:creationId xmlns:a16="http://schemas.microsoft.com/office/drawing/2014/main" id="{AB2A181A-580B-4195-B015-E138DCD6D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428625"/>
            <a:ext cx="85725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864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298BCD-1259-4006-B6E1-1A77AC88618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 i="1" dirty="0"/>
              <a:t>JAN ERIK VOLD</a:t>
            </a:r>
            <a:r>
              <a:rPr lang="cs-CZ" dirty="0"/>
              <a:t>, </a:t>
            </a:r>
            <a:r>
              <a:rPr lang="cs-CZ" sz="3600" dirty="0"/>
              <a:t>překlad Ondřej </a:t>
            </a:r>
            <a:r>
              <a:rPr lang="cs-CZ" sz="3600" dirty="0" err="1"/>
              <a:t>Buddeus</a:t>
            </a:r>
            <a:r>
              <a:rPr lang="cs-CZ" sz="3600" dirty="0"/>
              <a:t>, č. 2012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9199B2-F2C1-4899-B006-3CC4B4C3D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1511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Ptačí stopy                                                            </a:t>
            </a:r>
          </a:p>
          <a:p>
            <a:pPr marL="0" indent="0">
              <a:buNone/>
            </a:pPr>
            <a:r>
              <a:rPr lang="cs-CZ" dirty="0"/>
              <a:t>na kře</a:t>
            </a:r>
          </a:p>
          <a:p>
            <a:pPr marL="0" indent="0">
              <a:buNone/>
            </a:pPr>
            <a:r>
              <a:rPr lang="cs-CZ" dirty="0"/>
              <a:t>jež taje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*</a:t>
            </a:r>
          </a:p>
          <a:p>
            <a:pPr marL="0" indent="0">
              <a:buNone/>
            </a:pPr>
            <a:r>
              <a:rPr lang="cs-CZ" dirty="0"/>
              <a:t>Je trefa</a:t>
            </a:r>
          </a:p>
          <a:p>
            <a:pPr marL="0" indent="0">
              <a:buNone/>
            </a:pPr>
            <a:r>
              <a:rPr lang="cs-CZ" dirty="0"/>
              <a:t>do černého. Ale ne vždycky tam,</a:t>
            </a:r>
          </a:p>
          <a:p>
            <a:pPr marL="0" indent="0">
              <a:buNone/>
            </a:pPr>
            <a:r>
              <a:rPr lang="cs-CZ" dirty="0"/>
              <a:t>kde bys </a:t>
            </a:r>
          </a:p>
          <a:p>
            <a:pPr marL="0" indent="0">
              <a:buNone/>
            </a:pPr>
            <a:r>
              <a:rPr lang="cs-CZ" dirty="0"/>
              <a:t>řekl.</a:t>
            </a:r>
          </a:p>
        </p:txBody>
      </p:sp>
    </p:spTree>
    <p:extLst>
      <p:ext uri="{BB962C8B-B14F-4D97-AF65-F5344CB8AC3E}">
        <p14:creationId xmlns:p14="http://schemas.microsoft.com/office/powerpoint/2010/main" val="1031152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9E21ED7-A4C6-45FF-AB64-684E18E1E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85825"/>
            <a:ext cx="7620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791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3E8C1FD-023E-4DE2-9EAB-824DD1D0E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24" y="31058"/>
            <a:ext cx="4609729" cy="6444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C907D7C-3B96-4B6D-A024-66E9169AF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54" y="79901"/>
            <a:ext cx="4464000" cy="634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17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E43ABB-86E2-4C1A-971D-76DA5C11F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2"/>
                </a:solidFill>
              </a:rPr>
              <a:t>Thor </a:t>
            </a:r>
            <a:r>
              <a:rPr lang="cs-CZ" b="1" dirty="0" err="1">
                <a:solidFill>
                  <a:schemeClr val="accent2"/>
                </a:solidFill>
              </a:rPr>
              <a:t>Heyerdahl</a:t>
            </a:r>
            <a:r>
              <a:rPr lang="cs-CZ" dirty="0"/>
              <a:t>: </a:t>
            </a:r>
            <a:r>
              <a:rPr lang="cs-CZ" sz="4000" i="1" dirty="0"/>
              <a:t>Ve znamení </a:t>
            </a:r>
            <a:r>
              <a:rPr lang="cs-CZ" sz="4000" i="1" dirty="0" err="1"/>
              <a:t>Kon-tiki</a:t>
            </a:r>
            <a:r>
              <a:rPr lang="cs-CZ" sz="4000" dirty="0"/>
              <a:t>, č. 1957</a:t>
            </a:r>
            <a:endParaRPr lang="cs-CZ" dirty="0"/>
          </a:p>
        </p:txBody>
      </p:sp>
      <p:pic>
        <p:nvPicPr>
          <p:cNvPr id="3074" name="Picture 2" descr="Ve znamení Kon-Tiki - obálka knihy">
            <a:extLst>
              <a:ext uri="{FF2B5EF4-FFF2-40B4-BE49-F238E27FC236}">
                <a16:creationId xmlns:a16="http://schemas.microsoft.com/office/drawing/2014/main" id="{9FC4F254-4441-4518-BB9A-CF949F5C83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45" y="1524875"/>
            <a:ext cx="4042793" cy="49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niha Tigris, Smena 1984">
            <a:extLst>
              <a:ext uri="{FF2B5EF4-FFF2-40B4-BE49-F238E27FC236}">
                <a16:creationId xmlns:a16="http://schemas.microsoft.com/office/drawing/2014/main" id="{E6FC9280-B84D-4ECB-BF1D-7EF828D50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443163"/>
            <a:ext cx="13335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niha Výpravy Ra, Mladá fronta 1974">
            <a:extLst>
              <a:ext uri="{FF2B5EF4-FFF2-40B4-BE49-F238E27FC236}">
                <a16:creationId xmlns:a16="http://schemas.microsoft.com/office/drawing/2014/main" id="{7A6E8DC0-76EC-4672-819A-B15688580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744" y="2300287"/>
            <a:ext cx="161925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on-Tiki (Thor Heyerdahl) | Detail knihy | ČBDB.cz">
            <a:extLst>
              <a:ext uri="{FF2B5EF4-FFF2-40B4-BE49-F238E27FC236}">
                <a16:creationId xmlns:a16="http://schemas.microsoft.com/office/drawing/2014/main" id="{A98EF7C2-0DC1-4CEC-B434-39309086E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191" y="2300287"/>
            <a:ext cx="1905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477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77950D-FAE9-4A6C-94AD-F463198E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Knut</a:t>
            </a:r>
            <a:r>
              <a:rPr lang="cs-CZ" dirty="0"/>
              <a:t> HAMSUN (1859 – 1952)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DA538ED-1782-4172-A311-98E9A2CC4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230" y="1562869"/>
            <a:ext cx="7869540" cy="5148000"/>
          </a:xfrm>
        </p:spPr>
      </p:pic>
    </p:spTree>
    <p:extLst>
      <p:ext uri="{BB962C8B-B14F-4D97-AF65-F5344CB8AC3E}">
        <p14:creationId xmlns:p14="http://schemas.microsoft.com/office/powerpoint/2010/main" val="28944254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275</Words>
  <Application>Microsoft Office PowerPoint</Application>
  <PresentationFormat>Širokoúhlá obrazovka</PresentationFormat>
  <Paragraphs>46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Century Schoolbook</vt:lpstr>
      <vt:lpstr>Motiv Office</vt:lpstr>
      <vt:lpstr>Motiv systému Office</vt:lpstr>
      <vt:lpstr>Český čtenář  v norské (literární) krajině</vt:lpstr>
      <vt:lpstr>Prezentace aplikace PowerPoint</vt:lpstr>
      <vt:lpstr>.</vt:lpstr>
      <vt:lpstr>Prezentace aplikace PowerPoint</vt:lpstr>
      <vt:lpstr>JAN ERIK VOLD, překlad Ondřej Buddeus, č. 2012</vt:lpstr>
      <vt:lpstr>Prezentace aplikace PowerPoint</vt:lpstr>
      <vt:lpstr>Prezentace aplikace PowerPoint</vt:lpstr>
      <vt:lpstr>Thor Heyerdahl: Ve znamení Kon-tiki, č. 1957</vt:lpstr>
      <vt:lpstr>Knut HAMSUN (1859 – 1952)</vt:lpstr>
      <vt:lpstr>Prezentace aplikace PowerPoint</vt:lpstr>
      <vt:lpstr>Sigrid Undsetová (1882 – 1949)</vt:lpstr>
      <vt:lpstr>Prezentace aplikace PowerPoint</vt:lpstr>
      <vt:lpstr>Prezentace aplikace PowerPoint</vt:lpstr>
      <vt:lpstr>Katalogový lístek z Moravské zemské knihovny</vt:lpstr>
      <vt:lpstr>Sigrid Undsetová: Olav Audunssøn, č. 1982, grafická úprava Miroslav Fulín</vt:lpstr>
      <vt:lpstr>Jostein Gaarder, nar. 1952 </vt:lpstr>
      <vt:lpstr>Prezentace aplikace PowerPoint</vt:lpstr>
      <vt:lpstr>Roy Jacobsen, nar. 1954</vt:lpstr>
      <vt:lpstr>Prezentace aplikace PowerPoint</vt:lpstr>
      <vt:lpstr>Prezentace aplikace PowerPoint</vt:lpstr>
      <vt:lpstr>Prezentace aplikace PowerPoint</vt:lpstr>
      <vt:lpstr>Stavitelky mostů</vt:lpstr>
      <vt:lpstr>Anna Kvapilová (1905 – 1992), přítelkyně Milady Horákové</vt:lpstr>
      <vt:lpstr>MILADA BLEKASTAD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Thomas Hylland Eriksen (nar. 1962)</vt:lpstr>
      <vt:lpstr>Prezentace aplikace PowerPoint</vt:lpstr>
      <vt:lpstr>Prezentace aplikace PowerPoint</vt:lpstr>
      <vt:lpstr>Ceny severské rady</vt:lpstr>
      <vt:lpstr>Masarykova univerzita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 let</dc:title>
  <dc:creator>Miluše Juříčková</dc:creator>
  <cp:lastModifiedBy>Miluše Juříčková</cp:lastModifiedBy>
  <cp:revision>19</cp:revision>
  <dcterms:created xsi:type="dcterms:W3CDTF">2021-12-09T10:36:33Z</dcterms:created>
  <dcterms:modified xsi:type="dcterms:W3CDTF">2024-10-03T06:05:10Z</dcterms:modified>
</cp:coreProperties>
</file>