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sldIdLst>
    <p:sldId id="256" r:id="rId2"/>
    <p:sldId id="261" r:id="rId3"/>
    <p:sldId id="257" r:id="rId4"/>
    <p:sldId id="258"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7" autoAdjust="0"/>
    <p:restoredTop sz="94660"/>
  </p:normalViewPr>
  <p:slideViewPr>
    <p:cSldViewPr snapToGrid="0">
      <p:cViewPr varScale="1">
        <p:scale>
          <a:sx n="89" d="100"/>
          <a:sy n="89" d="100"/>
        </p:scale>
        <p:origin x="46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a:t>Kliknutím lze upravit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151FFC6A-EDC4-4501-9A04-0D52A6FBA375}" type="datetimeFigureOut">
              <a:rPr lang="cs-CZ" smtClean="0"/>
              <a:t>14.10.2024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DCCE905-5226-4E6B-9DF9-4924BEED8C17}"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4085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51FFC6A-EDC4-4501-9A04-0D52A6FBA375}" type="datetimeFigureOut">
              <a:rPr lang="cs-CZ" smtClean="0"/>
              <a:t>14.10.2024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DCCE905-5226-4E6B-9DF9-4924BEED8C17}" type="slidenum">
              <a:rPr lang="cs-CZ" smtClean="0"/>
              <a:t>‹#›</a:t>
            </a:fld>
            <a:endParaRPr lang="cs-CZ"/>
          </a:p>
        </p:txBody>
      </p:sp>
    </p:spTree>
    <p:extLst>
      <p:ext uri="{BB962C8B-B14F-4D97-AF65-F5344CB8AC3E}">
        <p14:creationId xmlns:p14="http://schemas.microsoft.com/office/powerpoint/2010/main" val="1044630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51FFC6A-EDC4-4501-9A04-0D52A6FBA375}" type="datetimeFigureOut">
              <a:rPr lang="cs-CZ" smtClean="0"/>
              <a:t>14.10.2024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DCCE905-5226-4E6B-9DF9-4924BEED8C17}" type="slidenum">
              <a:rPr lang="cs-CZ" smtClean="0"/>
              <a:t>‹#›</a:t>
            </a:fld>
            <a:endParaRPr lang="cs-CZ"/>
          </a:p>
        </p:txBody>
      </p:sp>
    </p:spTree>
    <p:extLst>
      <p:ext uri="{BB962C8B-B14F-4D97-AF65-F5344CB8AC3E}">
        <p14:creationId xmlns:p14="http://schemas.microsoft.com/office/powerpoint/2010/main" val="2162239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51FFC6A-EDC4-4501-9A04-0D52A6FBA375}" type="datetimeFigureOut">
              <a:rPr lang="cs-CZ" smtClean="0"/>
              <a:t>14.10.2024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DCCE905-5226-4E6B-9DF9-4924BEED8C17}" type="slidenum">
              <a:rPr lang="cs-CZ" smtClean="0"/>
              <a:t>‹#›</a:t>
            </a:fld>
            <a:endParaRPr lang="cs-CZ"/>
          </a:p>
        </p:txBody>
      </p:sp>
    </p:spTree>
    <p:extLst>
      <p:ext uri="{BB962C8B-B14F-4D97-AF65-F5344CB8AC3E}">
        <p14:creationId xmlns:p14="http://schemas.microsoft.com/office/powerpoint/2010/main" val="3572305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151FFC6A-EDC4-4501-9A04-0D52A6FBA375}" type="datetimeFigureOut">
              <a:rPr lang="cs-CZ" smtClean="0"/>
              <a:t>14.10.2024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DCCE905-5226-4E6B-9DF9-4924BEED8C17}"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8088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151FFC6A-EDC4-4501-9A04-0D52A6FBA375}" type="datetimeFigureOut">
              <a:rPr lang="cs-CZ" smtClean="0"/>
              <a:t>14.10.2024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DCCE905-5226-4E6B-9DF9-4924BEED8C17}" type="slidenum">
              <a:rPr lang="cs-CZ" smtClean="0"/>
              <a:t>‹#›</a:t>
            </a:fld>
            <a:endParaRPr lang="cs-CZ"/>
          </a:p>
        </p:txBody>
      </p:sp>
    </p:spTree>
    <p:extLst>
      <p:ext uri="{BB962C8B-B14F-4D97-AF65-F5344CB8AC3E}">
        <p14:creationId xmlns:p14="http://schemas.microsoft.com/office/powerpoint/2010/main" val="2277550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97280" y="2582334"/>
            <a:ext cx="4937760" cy="33782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217920" y="2582334"/>
            <a:ext cx="4937760" cy="33782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151FFC6A-EDC4-4501-9A04-0D52A6FBA375}" type="datetimeFigureOut">
              <a:rPr lang="cs-CZ" smtClean="0"/>
              <a:t>14.10.2024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BDCCE905-5226-4E6B-9DF9-4924BEED8C17}" type="slidenum">
              <a:rPr lang="cs-CZ" smtClean="0"/>
              <a:t>‹#›</a:t>
            </a:fld>
            <a:endParaRPr lang="cs-CZ"/>
          </a:p>
        </p:txBody>
      </p:sp>
    </p:spTree>
    <p:extLst>
      <p:ext uri="{BB962C8B-B14F-4D97-AF65-F5344CB8AC3E}">
        <p14:creationId xmlns:p14="http://schemas.microsoft.com/office/powerpoint/2010/main" val="1206688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151FFC6A-EDC4-4501-9A04-0D52A6FBA375}" type="datetimeFigureOut">
              <a:rPr lang="cs-CZ" smtClean="0"/>
              <a:t>14.10.2024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DCCE905-5226-4E6B-9DF9-4924BEED8C17}" type="slidenum">
              <a:rPr lang="cs-CZ" smtClean="0"/>
              <a:t>‹#›</a:t>
            </a:fld>
            <a:endParaRPr lang="cs-CZ"/>
          </a:p>
        </p:txBody>
      </p:sp>
    </p:spTree>
    <p:extLst>
      <p:ext uri="{BB962C8B-B14F-4D97-AF65-F5344CB8AC3E}">
        <p14:creationId xmlns:p14="http://schemas.microsoft.com/office/powerpoint/2010/main" val="1195134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51FFC6A-EDC4-4501-9A04-0D52A6FBA375}" type="datetimeFigureOut">
              <a:rPr lang="cs-CZ" smtClean="0"/>
              <a:t>14.10.2024</a:t>
            </a:fld>
            <a:endParaRPr lang="cs-CZ"/>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cs-CZ"/>
          </a:p>
        </p:txBody>
      </p:sp>
      <p:sp>
        <p:nvSpPr>
          <p:cNvPr id="9" name="Slide Number Placeholder 8"/>
          <p:cNvSpPr>
            <a:spLocks noGrp="1"/>
          </p:cNvSpPr>
          <p:nvPr>
            <p:ph type="sldNum" sz="quarter" idx="12"/>
          </p:nvPr>
        </p:nvSpPr>
        <p:spPr/>
        <p:txBody>
          <a:bodyPr/>
          <a:lstStyle/>
          <a:p>
            <a:fld id="{BDCCE905-5226-4E6B-9DF9-4924BEED8C17}" type="slidenum">
              <a:rPr lang="cs-CZ" smtClean="0"/>
              <a:t>‹#›</a:t>
            </a:fld>
            <a:endParaRPr lang="cs-CZ"/>
          </a:p>
        </p:txBody>
      </p:sp>
    </p:spTree>
    <p:extLst>
      <p:ext uri="{BB962C8B-B14F-4D97-AF65-F5344CB8AC3E}">
        <p14:creationId xmlns:p14="http://schemas.microsoft.com/office/powerpoint/2010/main" val="3121223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51FFC6A-EDC4-4501-9A04-0D52A6FBA375}" type="datetimeFigureOut">
              <a:rPr lang="cs-CZ" smtClean="0"/>
              <a:t>14.10.2024</a:t>
            </a:fld>
            <a:endParaRPr lang="cs-CZ"/>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DCCE905-5226-4E6B-9DF9-4924BEED8C17}" type="slidenum">
              <a:rPr lang="cs-CZ" smtClean="0"/>
              <a:t>‹#›</a:t>
            </a:fld>
            <a:endParaRPr lang="cs-CZ"/>
          </a:p>
        </p:txBody>
      </p:sp>
    </p:spTree>
    <p:extLst>
      <p:ext uri="{BB962C8B-B14F-4D97-AF65-F5344CB8AC3E}">
        <p14:creationId xmlns:p14="http://schemas.microsoft.com/office/powerpoint/2010/main" val="3837941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151FFC6A-EDC4-4501-9A04-0D52A6FBA375}" type="datetimeFigureOut">
              <a:rPr lang="cs-CZ" smtClean="0"/>
              <a:t>14.10.2024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DCCE905-5226-4E6B-9DF9-4924BEED8C17}" type="slidenum">
              <a:rPr lang="cs-CZ" smtClean="0"/>
              <a:t>‹#›</a:t>
            </a:fld>
            <a:endParaRPr lang="cs-CZ"/>
          </a:p>
        </p:txBody>
      </p:sp>
    </p:spTree>
    <p:extLst>
      <p:ext uri="{BB962C8B-B14F-4D97-AF65-F5344CB8AC3E}">
        <p14:creationId xmlns:p14="http://schemas.microsoft.com/office/powerpoint/2010/main" val="2343531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51FFC6A-EDC4-4501-9A04-0D52A6FBA375}" type="datetimeFigureOut">
              <a:rPr lang="cs-CZ" smtClean="0"/>
              <a:t>14.10.2024</a:t>
            </a:fld>
            <a:endParaRPr lang="cs-CZ"/>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cs-CZ"/>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DCCE905-5226-4E6B-9DF9-4924BEED8C17}" type="slidenum">
              <a:rPr lang="cs-CZ" smtClean="0"/>
              <a:t>‹#›</a:t>
            </a:fld>
            <a:endParaRPr lang="cs-CZ"/>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6749682"/>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snl.no/Jeppe_p%C3%A5_Bjerge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ndla.no/subject:1:50dfc86d-6566-4a45-a531-d32b82e8bfa1/topic:3:b34684b3-3e91-44ee-88b4-1c3e588586dc/topic:1:67a76db2-578b-4543-812b-4270e1ffd137/resource:f52395cf-1e77-4c69-afd5-3f89eb799191" TargetMode="External"/><Relationship Id="rId2" Type="http://schemas.openxmlformats.org/officeDocument/2006/relationships/hyperlink" Target="https://intertekst.fagbokforlaget.no/read/28a9d869-30b9-481b-bf18-d84f462727f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A59E8D-F62A-4A43-D370-66624E0A749B}"/>
              </a:ext>
            </a:extLst>
          </p:cNvPr>
          <p:cNvSpPr>
            <a:spLocks noGrp="1"/>
          </p:cNvSpPr>
          <p:nvPr>
            <p:ph type="ctrTitle"/>
          </p:nvPr>
        </p:nvSpPr>
        <p:spPr/>
        <p:txBody>
          <a:bodyPr>
            <a:normAutofit/>
          </a:bodyPr>
          <a:lstStyle/>
          <a:p>
            <a:r>
              <a:rPr lang="cs-CZ" sz="4400" dirty="0" err="1"/>
              <a:t>Reformasjon</a:t>
            </a:r>
            <a:r>
              <a:rPr lang="cs-CZ" sz="4400" dirty="0"/>
              <a:t>, humanisme, </a:t>
            </a:r>
            <a:r>
              <a:rPr lang="cs-CZ" sz="4400" dirty="0" err="1"/>
              <a:t>barokk</a:t>
            </a:r>
            <a:endParaRPr lang="cs-CZ" sz="4400" dirty="0"/>
          </a:p>
        </p:txBody>
      </p:sp>
      <p:sp>
        <p:nvSpPr>
          <p:cNvPr id="3" name="Podnadpis 2">
            <a:extLst>
              <a:ext uri="{FF2B5EF4-FFF2-40B4-BE49-F238E27FC236}">
                <a16:creationId xmlns:a16="http://schemas.microsoft.com/office/drawing/2014/main" id="{4724540F-9F7A-AD02-2822-6EEFF92498AF}"/>
              </a:ext>
            </a:extLst>
          </p:cNvPr>
          <p:cNvSpPr>
            <a:spLocks noGrp="1"/>
          </p:cNvSpPr>
          <p:nvPr>
            <p:ph type="subTitle" idx="1"/>
          </p:nvPr>
        </p:nvSpPr>
        <p:spPr/>
        <p:txBody>
          <a:bodyPr/>
          <a:lstStyle/>
          <a:p>
            <a:r>
              <a:rPr lang="cs-CZ" dirty="0"/>
              <a:t>14/10 2024</a:t>
            </a:r>
          </a:p>
        </p:txBody>
      </p:sp>
    </p:spTree>
    <p:extLst>
      <p:ext uri="{BB962C8B-B14F-4D97-AF65-F5344CB8AC3E}">
        <p14:creationId xmlns:p14="http://schemas.microsoft.com/office/powerpoint/2010/main" val="3760399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3BA052-6F84-84A8-8A84-2C41FB8DAEC0}"/>
              </a:ext>
            </a:extLst>
          </p:cNvPr>
          <p:cNvSpPr>
            <a:spLocks noGrp="1"/>
          </p:cNvSpPr>
          <p:nvPr>
            <p:ph type="title"/>
          </p:nvPr>
        </p:nvSpPr>
        <p:spPr>
          <a:solidFill>
            <a:schemeClr val="accent4">
              <a:lumMod val="20000"/>
              <a:lumOff val="80000"/>
            </a:schemeClr>
          </a:solidFill>
        </p:spPr>
        <p:txBody>
          <a:bodyPr/>
          <a:lstStyle/>
          <a:p>
            <a:r>
              <a:rPr lang="cs-CZ" dirty="0" err="1"/>
              <a:t>Norsk</a:t>
            </a:r>
            <a:r>
              <a:rPr lang="cs-CZ" dirty="0"/>
              <a:t> </a:t>
            </a:r>
            <a:r>
              <a:rPr lang="cs-CZ" dirty="0" err="1"/>
              <a:t>og</a:t>
            </a:r>
            <a:r>
              <a:rPr lang="cs-CZ" dirty="0"/>
              <a:t> </a:t>
            </a:r>
            <a:r>
              <a:rPr lang="cs-CZ" dirty="0" err="1"/>
              <a:t>dansk</a:t>
            </a:r>
            <a:endParaRPr lang="cs-CZ" dirty="0"/>
          </a:p>
        </p:txBody>
      </p:sp>
      <p:sp>
        <p:nvSpPr>
          <p:cNvPr id="3" name="Zástupný obsah 2">
            <a:extLst>
              <a:ext uri="{FF2B5EF4-FFF2-40B4-BE49-F238E27FC236}">
                <a16:creationId xmlns:a16="http://schemas.microsoft.com/office/drawing/2014/main" id="{E5EC7555-2B54-201F-1B7A-583F852ED5C9}"/>
              </a:ext>
            </a:extLst>
          </p:cNvPr>
          <p:cNvSpPr>
            <a:spLocks noGrp="1"/>
          </p:cNvSpPr>
          <p:nvPr>
            <p:ph idx="1"/>
          </p:nvPr>
        </p:nvSpPr>
        <p:spPr/>
        <p:txBody>
          <a:bodyPr>
            <a:normAutofit/>
          </a:bodyPr>
          <a:lstStyle/>
          <a:p>
            <a:r>
              <a:rPr lang="cs-CZ" sz="2800" dirty="0" err="1"/>
              <a:t>Petter</a:t>
            </a:r>
            <a:r>
              <a:rPr lang="cs-CZ" sz="2800" dirty="0"/>
              <a:t> </a:t>
            </a:r>
            <a:r>
              <a:rPr lang="cs-CZ" sz="2800" dirty="0" err="1"/>
              <a:t>Dass</a:t>
            </a:r>
            <a:r>
              <a:rPr lang="cs-CZ" sz="2800" dirty="0"/>
              <a:t> (1647 – 1707)</a:t>
            </a:r>
          </a:p>
          <a:p>
            <a:r>
              <a:rPr lang="cs-CZ" sz="2800" dirty="0"/>
              <a:t>Thomas </a:t>
            </a:r>
            <a:r>
              <a:rPr lang="cs-CZ" sz="2800" dirty="0" err="1"/>
              <a:t>Kingo</a:t>
            </a:r>
            <a:r>
              <a:rPr lang="cs-CZ" sz="2800" dirty="0"/>
              <a:t> (1634 – 1703)</a:t>
            </a:r>
          </a:p>
        </p:txBody>
      </p:sp>
    </p:spTree>
    <p:extLst>
      <p:ext uri="{BB962C8B-B14F-4D97-AF65-F5344CB8AC3E}">
        <p14:creationId xmlns:p14="http://schemas.microsoft.com/office/powerpoint/2010/main" val="3720217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864F6E-BB80-E12C-5D9C-166CE2782B01}"/>
              </a:ext>
            </a:extLst>
          </p:cNvPr>
          <p:cNvSpPr>
            <a:spLocks noGrp="1"/>
          </p:cNvSpPr>
          <p:nvPr>
            <p:ph type="title"/>
          </p:nvPr>
        </p:nvSpPr>
        <p:spPr/>
        <p:txBody>
          <a:bodyPr>
            <a:normAutofit/>
          </a:bodyPr>
          <a:lstStyle/>
          <a:p>
            <a:r>
              <a:rPr lang="cs-CZ" dirty="0">
                <a:highlight>
                  <a:srgbClr val="FFFF00"/>
                </a:highlight>
              </a:rPr>
              <a:t>Ludvig </a:t>
            </a:r>
            <a:r>
              <a:rPr lang="cs-CZ" dirty="0" err="1">
                <a:highlight>
                  <a:srgbClr val="FFFF00"/>
                </a:highlight>
              </a:rPr>
              <a:t>Holberg</a:t>
            </a:r>
            <a:br>
              <a:rPr lang="cs-CZ" dirty="0">
                <a:highlight>
                  <a:srgbClr val="FFFF00"/>
                </a:highlight>
              </a:rPr>
            </a:br>
            <a:endParaRPr lang="cs-CZ" dirty="0"/>
          </a:p>
        </p:txBody>
      </p:sp>
      <p:sp>
        <p:nvSpPr>
          <p:cNvPr id="3" name="Zástupný obsah 2">
            <a:extLst>
              <a:ext uri="{FF2B5EF4-FFF2-40B4-BE49-F238E27FC236}">
                <a16:creationId xmlns:a16="http://schemas.microsoft.com/office/drawing/2014/main" id="{867A171D-40FE-2E01-F6A5-BFF74AF05EC1}"/>
              </a:ext>
            </a:extLst>
          </p:cNvPr>
          <p:cNvSpPr>
            <a:spLocks noGrp="1"/>
          </p:cNvSpPr>
          <p:nvPr>
            <p:ph idx="1"/>
          </p:nvPr>
        </p:nvSpPr>
        <p:spPr/>
        <p:txBody>
          <a:bodyPr>
            <a:normAutofit/>
          </a:bodyPr>
          <a:lstStyle/>
          <a:p>
            <a:r>
              <a:rPr lang="cs-CZ" b="0" i="1" dirty="0" err="1">
                <a:solidFill>
                  <a:srgbClr val="203E51"/>
                </a:solidFill>
                <a:effectLst/>
                <a:latin typeface="Publico text"/>
              </a:rPr>
              <a:t>Peder</a:t>
            </a:r>
            <a:r>
              <a:rPr lang="cs-CZ" b="0" i="1" dirty="0">
                <a:solidFill>
                  <a:srgbClr val="203E51"/>
                </a:solidFill>
                <a:effectLst/>
                <a:latin typeface="Publico text"/>
              </a:rPr>
              <a:t> </a:t>
            </a:r>
            <a:r>
              <a:rPr lang="cs-CZ" b="0" i="1" dirty="0" err="1">
                <a:solidFill>
                  <a:srgbClr val="203E51"/>
                </a:solidFill>
                <a:effectLst/>
                <a:latin typeface="Publico text"/>
              </a:rPr>
              <a:t>Paars</a:t>
            </a:r>
            <a:r>
              <a:rPr lang="nb-NO" b="0" i="1" dirty="0">
                <a:solidFill>
                  <a:srgbClr val="203E51"/>
                </a:solidFill>
                <a:effectLst/>
                <a:latin typeface="Publico text"/>
              </a:rPr>
              <a:t>,</a:t>
            </a:r>
            <a:r>
              <a:rPr lang="cs-CZ" b="0" i="1" dirty="0">
                <a:solidFill>
                  <a:srgbClr val="203E51"/>
                </a:solidFill>
                <a:effectLst/>
                <a:latin typeface="Publico text"/>
              </a:rPr>
              <a:t> </a:t>
            </a:r>
            <a:r>
              <a:rPr lang="cs-CZ" b="0" i="0" dirty="0" err="1">
                <a:solidFill>
                  <a:srgbClr val="203E51"/>
                </a:solidFill>
                <a:effectLst/>
                <a:latin typeface="Publico text"/>
              </a:rPr>
              <a:t>det</a:t>
            </a:r>
            <a:r>
              <a:rPr lang="cs-CZ" b="0" i="0" dirty="0">
                <a:solidFill>
                  <a:srgbClr val="203E51"/>
                </a:solidFill>
                <a:effectLst/>
                <a:latin typeface="Publico text"/>
              </a:rPr>
              <a:t> </a:t>
            </a:r>
            <a:r>
              <a:rPr lang="cs-CZ" b="0" i="0" dirty="0" err="1">
                <a:solidFill>
                  <a:srgbClr val="203E51"/>
                </a:solidFill>
                <a:effectLst/>
                <a:latin typeface="Publico text"/>
              </a:rPr>
              <a:t>satiriske</a:t>
            </a:r>
            <a:r>
              <a:rPr lang="cs-CZ" b="0" i="0" dirty="0">
                <a:solidFill>
                  <a:srgbClr val="203E51"/>
                </a:solidFill>
                <a:effectLst/>
                <a:latin typeface="Publico text"/>
              </a:rPr>
              <a:t> </a:t>
            </a:r>
            <a:r>
              <a:rPr lang="cs-CZ" b="0" i="0" dirty="0" err="1">
                <a:solidFill>
                  <a:srgbClr val="203E51"/>
                </a:solidFill>
                <a:effectLst/>
                <a:latin typeface="Publico text"/>
              </a:rPr>
              <a:t>verseposet</a:t>
            </a:r>
            <a:r>
              <a:rPr lang="cs-CZ" b="0" i="0" dirty="0">
                <a:solidFill>
                  <a:srgbClr val="203E51"/>
                </a:solidFill>
                <a:effectLst/>
                <a:latin typeface="Publico text"/>
              </a:rPr>
              <a:t> (</a:t>
            </a:r>
            <a:r>
              <a:rPr lang="cs-CZ" b="0" i="0" dirty="0" err="1">
                <a:solidFill>
                  <a:srgbClr val="203E51"/>
                </a:solidFill>
                <a:effectLst/>
                <a:latin typeface="Publico text"/>
              </a:rPr>
              <a:t>Vergils</a:t>
            </a:r>
            <a:r>
              <a:rPr lang="cs-CZ" b="0" i="0" dirty="0">
                <a:solidFill>
                  <a:srgbClr val="203E51"/>
                </a:solidFill>
                <a:effectLst/>
                <a:latin typeface="Publico text"/>
              </a:rPr>
              <a:t> Aeneida), Ody</a:t>
            </a:r>
            <a:r>
              <a:rPr lang="cs-CZ" dirty="0">
                <a:solidFill>
                  <a:srgbClr val="203E51"/>
                </a:solidFill>
                <a:latin typeface="Publico text"/>
              </a:rPr>
              <a:t>ssea</a:t>
            </a:r>
          </a:p>
          <a:p>
            <a:r>
              <a:rPr lang="cs-CZ" b="0" i="1" dirty="0">
                <a:solidFill>
                  <a:srgbClr val="203E51"/>
                </a:solidFill>
                <a:effectLst/>
                <a:latin typeface="Publico text"/>
              </a:rPr>
              <a:t>Den </a:t>
            </a:r>
            <a:r>
              <a:rPr lang="cs-CZ" b="0" i="1" dirty="0" err="1">
                <a:solidFill>
                  <a:srgbClr val="203E51"/>
                </a:solidFill>
                <a:effectLst/>
                <a:latin typeface="Publico text"/>
              </a:rPr>
              <a:t>politiske</a:t>
            </a:r>
            <a:r>
              <a:rPr lang="cs-CZ" b="0" i="1" dirty="0">
                <a:solidFill>
                  <a:srgbClr val="203E51"/>
                </a:solidFill>
                <a:effectLst/>
                <a:latin typeface="Publico text"/>
              </a:rPr>
              <a:t> </a:t>
            </a:r>
            <a:r>
              <a:rPr lang="cs-CZ" b="0" i="1" dirty="0" err="1">
                <a:solidFill>
                  <a:srgbClr val="203E51"/>
                </a:solidFill>
                <a:effectLst/>
                <a:latin typeface="Publico text"/>
              </a:rPr>
              <a:t>Kandstøber</a:t>
            </a:r>
            <a:r>
              <a:rPr lang="cs-CZ" b="0" i="0" dirty="0">
                <a:solidFill>
                  <a:srgbClr val="203E51"/>
                </a:solidFill>
                <a:effectLst/>
                <a:latin typeface="Publico text"/>
              </a:rPr>
              <a:t> </a:t>
            </a:r>
          </a:p>
          <a:p>
            <a:r>
              <a:rPr lang="cs-CZ" b="0" i="1" u="none" strike="noStrike" dirty="0" err="1">
                <a:effectLst/>
                <a:latin typeface="Publico text"/>
                <a:hlinkClick r:id="rId2">
                  <a:extLst>
                    <a:ext uri="{A12FA001-AC4F-418D-AE19-62706E023703}">
                      <ahyp:hlinkClr xmlns:ahyp="http://schemas.microsoft.com/office/drawing/2018/hyperlinkcolor" val="tx"/>
                    </a:ext>
                  </a:extLst>
                </a:hlinkClick>
              </a:rPr>
              <a:t>Jeppe</a:t>
            </a:r>
            <a:r>
              <a:rPr lang="cs-CZ" b="0" i="1" u="none" strike="noStrike" dirty="0">
                <a:effectLst/>
                <a:latin typeface="Publico text"/>
                <a:hlinkClick r:id="rId2">
                  <a:extLst>
                    <a:ext uri="{A12FA001-AC4F-418D-AE19-62706E023703}">
                      <ahyp:hlinkClr xmlns:ahyp="http://schemas.microsoft.com/office/drawing/2018/hyperlinkcolor" val="tx"/>
                    </a:ext>
                  </a:extLst>
                </a:hlinkClick>
              </a:rPr>
              <a:t> </a:t>
            </a:r>
            <a:r>
              <a:rPr lang="cs-CZ" b="0" i="1" u="none" strike="noStrike" dirty="0" err="1">
                <a:effectLst/>
                <a:latin typeface="Publico text"/>
                <a:hlinkClick r:id="rId2">
                  <a:extLst>
                    <a:ext uri="{A12FA001-AC4F-418D-AE19-62706E023703}">
                      <ahyp:hlinkClr xmlns:ahyp="http://schemas.microsoft.com/office/drawing/2018/hyperlinkcolor" val="tx"/>
                    </a:ext>
                  </a:extLst>
                </a:hlinkClick>
              </a:rPr>
              <a:t>paa</a:t>
            </a:r>
            <a:r>
              <a:rPr lang="cs-CZ" b="0" i="1" u="none" strike="noStrike" dirty="0">
                <a:effectLst/>
                <a:latin typeface="Publico text"/>
                <a:hlinkClick r:id="rId2">
                  <a:extLst>
                    <a:ext uri="{A12FA001-AC4F-418D-AE19-62706E023703}">
                      <ahyp:hlinkClr xmlns:ahyp="http://schemas.microsoft.com/office/drawing/2018/hyperlinkcolor" val="tx"/>
                    </a:ext>
                  </a:extLst>
                </a:hlinkClick>
              </a:rPr>
              <a:t> </a:t>
            </a:r>
            <a:r>
              <a:rPr lang="cs-CZ" b="0" i="1" u="none" strike="noStrike" dirty="0" err="1">
                <a:effectLst/>
                <a:latin typeface="Publico text"/>
                <a:hlinkClick r:id="rId2">
                  <a:extLst>
                    <a:ext uri="{A12FA001-AC4F-418D-AE19-62706E023703}">
                      <ahyp:hlinkClr xmlns:ahyp="http://schemas.microsoft.com/office/drawing/2018/hyperlinkcolor" val="tx"/>
                    </a:ext>
                  </a:extLst>
                </a:hlinkClick>
              </a:rPr>
              <a:t>Bierget</a:t>
            </a:r>
            <a:endParaRPr lang="cs-CZ" u="none" strike="noStrike" dirty="0">
              <a:latin typeface="Publico text"/>
            </a:endParaRPr>
          </a:p>
          <a:p>
            <a:r>
              <a:rPr lang="cs-CZ" dirty="0">
                <a:solidFill>
                  <a:srgbClr val="203E51"/>
                </a:solidFill>
                <a:latin typeface="Publico text"/>
              </a:rPr>
              <a:t>Erasmus </a:t>
            </a:r>
            <a:r>
              <a:rPr lang="cs-CZ" dirty="0" err="1">
                <a:solidFill>
                  <a:srgbClr val="203E51"/>
                </a:solidFill>
                <a:latin typeface="Publico text"/>
              </a:rPr>
              <a:t>Montanus</a:t>
            </a:r>
            <a:r>
              <a:rPr lang="cs-CZ" dirty="0">
                <a:solidFill>
                  <a:srgbClr val="203E51"/>
                </a:solidFill>
                <a:latin typeface="Publico text"/>
              </a:rPr>
              <a:t> </a:t>
            </a:r>
          </a:p>
          <a:p>
            <a:r>
              <a:rPr lang="cs-CZ" dirty="0">
                <a:solidFill>
                  <a:srgbClr val="203E51"/>
                </a:solidFill>
                <a:latin typeface="Publico text"/>
              </a:rPr>
              <a:t>Jean de France</a:t>
            </a:r>
          </a:p>
          <a:p>
            <a:r>
              <a:rPr lang="cs-CZ" dirty="0">
                <a:solidFill>
                  <a:srgbClr val="203E51"/>
                </a:solidFill>
                <a:latin typeface="Publico text"/>
              </a:rPr>
              <a:t>Den </a:t>
            </a:r>
            <a:r>
              <a:rPr lang="cs-CZ" dirty="0" err="1">
                <a:solidFill>
                  <a:srgbClr val="203E51"/>
                </a:solidFill>
                <a:latin typeface="Publico text"/>
              </a:rPr>
              <a:t>stundesl</a:t>
            </a:r>
            <a:r>
              <a:rPr lang="nb-NO" dirty="0">
                <a:solidFill>
                  <a:srgbClr val="203E51"/>
                </a:solidFill>
                <a:latin typeface="Publico text"/>
              </a:rPr>
              <a:t>øse</a:t>
            </a:r>
          </a:p>
          <a:p>
            <a:r>
              <a:rPr lang="cs-CZ" b="0" i="1" dirty="0">
                <a:solidFill>
                  <a:srgbClr val="203E51"/>
                </a:solidFill>
                <a:effectLst/>
                <a:latin typeface="Publico text"/>
              </a:rPr>
              <a:t>Niels </a:t>
            </a:r>
            <a:r>
              <a:rPr lang="cs-CZ" b="0" i="1" dirty="0" err="1">
                <a:solidFill>
                  <a:srgbClr val="203E51"/>
                </a:solidFill>
                <a:effectLst/>
                <a:latin typeface="Publico text"/>
              </a:rPr>
              <a:t>Klims</a:t>
            </a:r>
            <a:r>
              <a:rPr lang="cs-CZ" b="0" i="1" dirty="0">
                <a:solidFill>
                  <a:srgbClr val="203E51"/>
                </a:solidFill>
                <a:effectLst/>
                <a:latin typeface="Publico text"/>
              </a:rPr>
              <a:t> </a:t>
            </a:r>
            <a:r>
              <a:rPr lang="cs-CZ" b="0" i="1" dirty="0" err="1">
                <a:solidFill>
                  <a:srgbClr val="203E51"/>
                </a:solidFill>
                <a:effectLst/>
                <a:latin typeface="Publico text"/>
              </a:rPr>
              <a:t>reise</a:t>
            </a:r>
            <a:r>
              <a:rPr lang="cs-CZ" b="0" i="1" dirty="0">
                <a:solidFill>
                  <a:srgbClr val="203E51"/>
                </a:solidFill>
                <a:effectLst/>
                <a:latin typeface="Publico text"/>
              </a:rPr>
              <a:t> til den </a:t>
            </a:r>
            <a:r>
              <a:rPr lang="cs-CZ" b="0" i="1" dirty="0" err="1">
                <a:solidFill>
                  <a:srgbClr val="203E51"/>
                </a:solidFill>
                <a:effectLst/>
                <a:latin typeface="Publico text"/>
              </a:rPr>
              <a:t>underjordiske</a:t>
            </a:r>
            <a:r>
              <a:rPr lang="cs-CZ" b="0" i="1" dirty="0">
                <a:solidFill>
                  <a:srgbClr val="203E51"/>
                </a:solidFill>
                <a:effectLst/>
                <a:latin typeface="Publico text"/>
              </a:rPr>
              <a:t> </a:t>
            </a:r>
            <a:r>
              <a:rPr lang="cs-CZ" b="0" i="1" dirty="0" err="1">
                <a:solidFill>
                  <a:srgbClr val="203E51"/>
                </a:solidFill>
                <a:effectLst/>
                <a:latin typeface="Publico text"/>
              </a:rPr>
              <a:t>verden</a:t>
            </a:r>
            <a:endParaRPr lang="nb-NO" b="0" i="1" dirty="0">
              <a:solidFill>
                <a:srgbClr val="203E51"/>
              </a:solidFill>
              <a:effectLst/>
              <a:latin typeface="Publico text"/>
            </a:endParaRPr>
          </a:p>
          <a:p>
            <a:r>
              <a:rPr lang="da-DK" b="0" i="1" dirty="0">
                <a:solidFill>
                  <a:srgbClr val="203E51"/>
                </a:solidFill>
                <a:effectLst/>
                <a:latin typeface="Publico text"/>
              </a:rPr>
              <a:t>Dannemarks Riges Historie</a:t>
            </a:r>
            <a:r>
              <a:rPr lang="da-DK" b="0" i="0" dirty="0">
                <a:solidFill>
                  <a:srgbClr val="203E51"/>
                </a:solidFill>
                <a:effectLst/>
                <a:latin typeface="Publico text"/>
              </a:rPr>
              <a:t> I–III fra 1732–1735</a:t>
            </a:r>
            <a:endParaRPr lang="cs-CZ" dirty="0"/>
          </a:p>
        </p:txBody>
      </p:sp>
    </p:spTree>
    <p:extLst>
      <p:ext uri="{BB962C8B-B14F-4D97-AF65-F5344CB8AC3E}">
        <p14:creationId xmlns:p14="http://schemas.microsoft.com/office/powerpoint/2010/main" val="512290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F12DBA-B781-C760-8E12-278F6E3FB53E}"/>
              </a:ext>
            </a:extLst>
          </p:cNvPr>
          <p:cNvSpPr>
            <a:spLocks noGrp="1"/>
          </p:cNvSpPr>
          <p:nvPr>
            <p:ph type="title"/>
          </p:nvPr>
        </p:nvSpPr>
        <p:spPr>
          <a:solidFill>
            <a:schemeClr val="accent5">
              <a:lumMod val="20000"/>
              <a:lumOff val="80000"/>
            </a:schemeClr>
          </a:solidFill>
        </p:spPr>
        <p:txBody>
          <a:bodyPr/>
          <a:lstStyle/>
          <a:p>
            <a:r>
              <a:rPr lang="nb-NO" dirty="0"/>
              <a:t>Sverige</a:t>
            </a:r>
            <a:endParaRPr lang="cs-CZ" dirty="0"/>
          </a:p>
        </p:txBody>
      </p:sp>
      <p:sp>
        <p:nvSpPr>
          <p:cNvPr id="3" name="Zástupný obsah 2">
            <a:extLst>
              <a:ext uri="{FF2B5EF4-FFF2-40B4-BE49-F238E27FC236}">
                <a16:creationId xmlns:a16="http://schemas.microsoft.com/office/drawing/2014/main" id="{9F0C5A47-83F4-7291-7B8B-6EA78796FA21}"/>
              </a:ext>
            </a:extLst>
          </p:cNvPr>
          <p:cNvSpPr>
            <a:spLocks noGrp="1"/>
          </p:cNvSpPr>
          <p:nvPr>
            <p:ph idx="1"/>
          </p:nvPr>
        </p:nvSpPr>
        <p:spPr/>
        <p:txBody>
          <a:bodyPr>
            <a:normAutofit/>
          </a:bodyPr>
          <a:lstStyle/>
          <a:p>
            <a:r>
              <a:rPr lang="nb-NO" sz="2800" dirty="0"/>
              <a:t>Johannes og Olaus Magnus</a:t>
            </a:r>
          </a:p>
          <a:p>
            <a:r>
              <a:rPr lang="nb-NO" sz="2800" dirty="0"/>
              <a:t>Olaus og Laurentius Petri</a:t>
            </a:r>
          </a:p>
          <a:p>
            <a:r>
              <a:rPr lang="nb-NO" sz="2800" dirty="0"/>
              <a:t>Olof Rudbeck</a:t>
            </a:r>
          </a:p>
          <a:p>
            <a:r>
              <a:rPr lang="nb-NO" sz="2800" dirty="0"/>
              <a:t>Lars Wivalius</a:t>
            </a:r>
          </a:p>
          <a:p>
            <a:r>
              <a:rPr lang="nb-NO" sz="2800" dirty="0"/>
              <a:t>Georg Stiernhielm</a:t>
            </a:r>
          </a:p>
          <a:p>
            <a:r>
              <a:rPr lang="nb-NO" sz="2800" dirty="0"/>
              <a:t>Olof von Dalin</a:t>
            </a:r>
            <a:endParaRPr lang="cs-CZ" dirty="0"/>
          </a:p>
        </p:txBody>
      </p:sp>
    </p:spTree>
    <p:extLst>
      <p:ext uri="{BB962C8B-B14F-4D97-AF65-F5344CB8AC3E}">
        <p14:creationId xmlns:p14="http://schemas.microsoft.com/office/powerpoint/2010/main" val="3583492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B278F1-BAAA-310F-97A3-63D4F10EE3D9}"/>
              </a:ext>
            </a:extLst>
          </p:cNvPr>
          <p:cNvSpPr>
            <a:spLocks noGrp="1"/>
          </p:cNvSpPr>
          <p:nvPr>
            <p:ph type="title"/>
          </p:nvPr>
        </p:nvSpPr>
        <p:spPr/>
        <p:txBody>
          <a:bodyPr>
            <a:normAutofit/>
          </a:bodyPr>
          <a:lstStyle/>
          <a:p>
            <a:r>
              <a:rPr lang="nb-NO" b="1" dirty="0">
                <a:effectLst/>
              </a:rPr>
              <a:t>Dorothe Engelbretsdotter (1634-1716)</a:t>
            </a:r>
            <a:br>
              <a:rPr lang="nb-NO" b="1" dirty="0">
                <a:effectLst/>
              </a:rPr>
            </a:br>
            <a:endParaRPr lang="cs-CZ" dirty="0"/>
          </a:p>
        </p:txBody>
      </p:sp>
      <p:sp>
        <p:nvSpPr>
          <p:cNvPr id="3" name="Zástupný obsah 2">
            <a:extLst>
              <a:ext uri="{FF2B5EF4-FFF2-40B4-BE49-F238E27FC236}">
                <a16:creationId xmlns:a16="http://schemas.microsoft.com/office/drawing/2014/main" id="{91B522C0-A5CE-6B28-4CF9-37ACA5A52BA8}"/>
              </a:ext>
            </a:extLst>
          </p:cNvPr>
          <p:cNvSpPr>
            <a:spLocks noGrp="1"/>
          </p:cNvSpPr>
          <p:nvPr>
            <p:ph idx="1"/>
          </p:nvPr>
        </p:nvSpPr>
        <p:spPr/>
        <p:txBody>
          <a:bodyPr>
            <a:normAutofit/>
          </a:bodyPr>
          <a:lstStyle/>
          <a:p>
            <a:pPr algn="l"/>
            <a:r>
              <a:rPr lang="nb-NO" b="0" i="0" dirty="0">
                <a:solidFill>
                  <a:srgbClr val="1A242E"/>
                </a:solidFill>
                <a:effectLst/>
                <a:latin typeface="Georgia" panose="02040502050405020303" pitchFamily="18" charset="0"/>
              </a:rPr>
              <a:t>født i Bergen og var en av de mest populære dikterne i sin samtid. Trolig hadde kvinner også før henne diktet, men det var Engelbretsdotters tekster som først ble populære.</a:t>
            </a:r>
          </a:p>
          <a:p>
            <a:pPr algn="l"/>
            <a:r>
              <a:rPr lang="nb-NO" b="0" i="0" dirty="0">
                <a:solidFill>
                  <a:srgbClr val="1A242E"/>
                </a:solidFill>
                <a:effectLst/>
                <a:latin typeface="Georgia" panose="02040502050405020303" pitchFamily="18" charset="0"/>
              </a:rPr>
              <a:t>Første gang Dorothe Engelbretsdotter fikk sine verk på trykk, tok trykkeren alle inntektene fra salget av skriftene. Det endte med at Engelbretsdotter kontaktet kongen som ga henne enerett til hennes egne tekster i ti år. På den måten ble Engelbrettsdotter den første som hadde store inntekter av sine egne dikt som hun selv hadde rettighetene til, trykte og ga ut.</a:t>
            </a:r>
          </a:p>
          <a:p>
            <a:pPr algn="l"/>
            <a:r>
              <a:rPr lang="nb-NO" b="0" i="0" dirty="0">
                <a:solidFill>
                  <a:srgbClr val="1A242E"/>
                </a:solidFill>
                <a:effectLst/>
                <a:latin typeface="Georgia" panose="02040502050405020303" pitchFamily="18" charset="0"/>
              </a:rPr>
              <a:t>I løpet av livet ga hun ut to samlinger</a:t>
            </a:r>
            <a:r>
              <a:rPr lang="cs-CZ" b="0" i="0" dirty="0">
                <a:solidFill>
                  <a:srgbClr val="1A242E"/>
                </a:solidFill>
                <a:effectLst/>
                <a:latin typeface="Georgia" panose="02040502050405020303" pitchFamily="18" charset="0"/>
              </a:rPr>
              <a:t>.</a:t>
            </a:r>
          </a:p>
          <a:p>
            <a:pPr algn="l"/>
            <a:r>
              <a:rPr lang="cs-CZ" b="0" i="1" dirty="0" err="1">
                <a:solidFill>
                  <a:srgbClr val="203E51"/>
                </a:solidFill>
                <a:effectLst/>
                <a:latin typeface="Publico text"/>
              </a:rPr>
              <a:t>Siælens</a:t>
            </a:r>
            <a:r>
              <a:rPr lang="cs-CZ" b="0" i="1" dirty="0">
                <a:solidFill>
                  <a:srgbClr val="203E51"/>
                </a:solidFill>
                <a:effectLst/>
                <a:latin typeface="Publico text"/>
              </a:rPr>
              <a:t> </a:t>
            </a:r>
            <a:r>
              <a:rPr lang="cs-CZ" b="0" i="1" dirty="0" err="1">
                <a:solidFill>
                  <a:srgbClr val="203E51"/>
                </a:solidFill>
                <a:effectLst/>
                <a:latin typeface="Publico text"/>
              </a:rPr>
              <a:t>Sang-Offer</a:t>
            </a:r>
            <a:endParaRPr lang="nb-NO" b="0" i="0" dirty="0">
              <a:solidFill>
                <a:srgbClr val="1A242E"/>
              </a:solidFill>
              <a:effectLst/>
              <a:latin typeface="Georgia" panose="02040502050405020303" pitchFamily="18" charset="0"/>
            </a:endParaRPr>
          </a:p>
          <a:p>
            <a:endParaRPr lang="cs-CZ" dirty="0"/>
          </a:p>
        </p:txBody>
      </p:sp>
    </p:spTree>
    <p:extLst>
      <p:ext uri="{BB962C8B-B14F-4D97-AF65-F5344CB8AC3E}">
        <p14:creationId xmlns:p14="http://schemas.microsoft.com/office/powerpoint/2010/main" val="1457787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91B42D-63A7-B567-136D-11C94FB14C15}"/>
              </a:ext>
            </a:extLst>
          </p:cNvPr>
          <p:cNvSpPr>
            <a:spLocks noGrp="1"/>
          </p:cNvSpPr>
          <p:nvPr>
            <p:ph type="title"/>
          </p:nvPr>
        </p:nvSpPr>
        <p:spPr/>
        <p:txBody>
          <a:bodyPr/>
          <a:lstStyle/>
          <a:p>
            <a:r>
              <a:rPr lang="cs-CZ" dirty="0" err="1"/>
              <a:t>Aftensalme</a:t>
            </a:r>
            <a:endParaRPr lang="cs-CZ" dirty="0"/>
          </a:p>
        </p:txBody>
      </p:sp>
      <p:sp>
        <p:nvSpPr>
          <p:cNvPr id="3" name="Zástupný obsah 2">
            <a:extLst>
              <a:ext uri="{FF2B5EF4-FFF2-40B4-BE49-F238E27FC236}">
                <a16:creationId xmlns:a16="http://schemas.microsoft.com/office/drawing/2014/main" id="{1CBD8471-09E8-B2D0-FCA4-71208CFD178E}"/>
              </a:ext>
            </a:extLst>
          </p:cNvPr>
          <p:cNvSpPr>
            <a:spLocks noGrp="1"/>
          </p:cNvSpPr>
          <p:nvPr>
            <p:ph idx="1"/>
          </p:nvPr>
        </p:nvSpPr>
        <p:spPr/>
        <p:txBody>
          <a:bodyPr/>
          <a:lstStyle/>
          <a:p>
            <a:r>
              <a:rPr lang="cs-CZ" dirty="0">
                <a:hlinkClick r:id="rId2"/>
              </a:rPr>
              <a:t>https://intertekst.fagbokforlaget.no/read/28a9d869-30b9-481b-bf18-d84f462727f1</a:t>
            </a:r>
            <a:endParaRPr lang="cs-CZ" dirty="0"/>
          </a:p>
          <a:p>
            <a:endParaRPr lang="cs-CZ" dirty="0"/>
          </a:p>
          <a:p>
            <a:r>
              <a:rPr lang="cs-CZ" dirty="0"/>
              <a:t>Lest:</a:t>
            </a:r>
          </a:p>
          <a:p>
            <a:r>
              <a:rPr lang="cs-CZ" dirty="0">
                <a:hlinkClick r:id="rId3"/>
              </a:rPr>
              <a:t>https://ndla.no/subject:1:50dfc86d-6566-4a45-a531-d32b82e8bfa1/topic:3:b34684b3-3e91-44ee-88b4-1c3e588586dc/topic:1:67a76db2-578b-4543-812b-4270e1ffd137/resource:f52395cf-1e77-4c69-afd5-3f89eb799191</a:t>
            </a:r>
            <a:endParaRPr lang="cs-CZ" dirty="0"/>
          </a:p>
          <a:p>
            <a:endParaRPr lang="cs-CZ" dirty="0"/>
          </a:p>
        </p:txBody>
      </p:sp>
    </p:spTree>
    <p:extLst>
      <p:ext uri="{BB962C8B-B14F-4D97-AF65-F5344CB8AC3E}">
        <p14:creationId xmlns:p14="http://schemas.microsoft.com/office/powerpoint/2010/main" val="4147948595"/>
      </p:ext>
    </p:extLst>
  </p:cSld>
  <p:clrMapOvr>
    <a:masterClrMapping/>
  </p:clrMapOvr>
</p:sld>
</file>

<file path=ppt/theme/theme1.xml><?xml version="1.0" encoding="utf-8"?>
<a:theme xmlns:a="http://schemas.openxmlformats.org/drawingml/2006/main" name="Retrospektiva">
  <a:themeElements>
    <a:clrScheme name="Retrospek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28</TotalTime>
  <Words>238</Words>
  <Application>Microsoft Office PowerPoint</Application>
  <PresentationFormat>Širokoúhlá obrazovka</PresentationFormat>
  <Paragraphs>31</Paragraphs>
  <Slides>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vt:i4>
      </vt:variant>
    </vt:vector>
  </HeadingPairs>
  <TitlesOfParts>
    <vt:vector size="11" baseType="lpstr">
      <vt:lpstr>Calibri</vt:lpstr>
      <vt:lpstr>Calibri Light</vt:lpstr>
      <vt:lpstr>Georgia</vt:lpstr>
      <vt:lpstr>Publico text</vt:lpstr>
      <vt:lpstr>Retrospektiva</vt:lpstr>
      <vt:lpstr>Reformasjon, humanisme, barokk</vt:lpstr>
      <vt:lpstr>Norsk og dansk</vt:lpstr>
      <vt:lpstr>Ludvig Holberg </vt:lpstr>
      <vt:lpstr>Sverige</vt:lpstr>
      <vt:lpstr>Dorothe Engelbretsdotter (1634-1716) </vt:lpstr>
      <vt:lpstr>Aftensalme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Miluše Juříčková</dc:creator>
  <cp:lastModifiedBy>Miluše Juříčková</cp:lastModifiedBy>
  <cp:revision>3</cp:revision>
  <dcterms:created xsi:type="dcterms:W3CDTF">2024-10-14T11:24:50Z</dcterms:created>
  <dcterms:modified xsi:type="dcterms:W3CDTF">2024-10-14T12:00:23Z</dcterms:modified>
</cp:coreProperties>
</file>