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13" r:id="rId2"/>
  </p:sldMasterIdLst>
  <p:sldIdLst>
    <p:sldId id="256" r:id="rId3"/>
    <p:sldId id="257" r:id="rId4"/>
    <p:sldId id="262" r:id="rId5"/>
    <p:sldId id="263" r:id="rId6"/>
    <p:sldId id="264" r:id="rId7"/>
    <p:sldId id="265" r:id="rId8"/>
    <p:sldId id="266" r:id="rId9"/>
    <p:sldId id="267" r:id="rId10"/>
    <p:sldId id="268" r:id="rId11"/>
    <p:sldId id="259" r:id="rId12"/>
    <p:sldId id="260" r:id="rId13"/>
    <p:sldId id="261" r:id="rId14"/>
    <p:sldId id="269" r:id="rId15"/>
    <p:sldId id="270" r:id="rId16"/>
    <p:sldId id="271" r:id="rId17"/>
    <p:sldId id="272" r:id="rId18"/>
    <p:sldId id="273" r:id="rId19"/>
    <p:sldId id="258" r:id="rId20"/>
    <p:sldId id="274" r:id="rId21"/>
    <p:sldId id="275" r:id="rId22"/>
    <p:sldId id="276" r:id="rId23"/>
    <p:sldId id="277" r:id="rId24"/>
    <p:sldId id="278" r:id="rId25"/>
    <p:sldId id="279" r:id="rId26"/>
    <p:sldId id="280" r:id="rId27"/>
    <p:sldId id="281" r:id="rId28"/>
    <p:sldId id="282" r:id="rId29"/>
    <p:sldId id="283" r:id="rId30"/>
    <p:sldId id="284" r:id="rId31"/>
    <p:sldId id="298" r:id="rId3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D370C-05DD-4801-8B0C-90E4B844EC99}" v="4" dt="2024-12-10T19:47:34.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8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vel Přibáň" userId="072b247a92f8c739" providerId="LiveId" clId="{0DDD370C-05DD-4801-8B0C-90E4B844EC99}"/>
    <pc:docChg chg="custSel addSld delSld modSld">
      <pc:chgData name="Pavel Přibáň" userId="072b247a92f8c739" providerId="LiveId" clId="{0DDD370C-05DD-4801-8B0C-90E4B844EC99}" dt="2024-12-10T20:43:54.288" v="58" actId="20577"/>
      <pc:docMkLst>
        <pc:docMk/>
      </pc:docMkLst>
      <pc:sldChg chg="modSp mod">
        <pc:chgData name="Pavel Přibáň" userId="072b247a92f8c739" providerId="LiveId" clId="{0DDD370C-05DD-4801-8B0C-90E4B844EC99}" dt="2024-12-10T19:50:49.288" v="54" actId="20577"/>
        <pc:sldMkLst>
          <pc:docMk/>
          <pc:sldMk cId="2276845833" sldId="256"/>
        </pc:sldMkLst>
        <pc:spChg chg="mod">
          <ac:chgData name="Pavel Přibáň" userId="072b247a92f8c739" providerId="LiveId" clId="{0DDD370C-05DD-4801-8B0C-90E4B844EC99}" dt="2024-12-10T19:50:49.288" v="54" actId="20577"/>
          <ac:spMkLst>
            <pc:docMk/>
            <pc:sldMk cId="2276845833" sldId="256"/>
            <ac:spMk id="2" creationId="{0A1FE373-15E4-4A65-B642-BD9EA8392B63}"/>
          </ac:spMkLst>
        </pc:spChg>
      </pc:sldChg>
      <pc:sldChg chg="delDesignElem">
        <pc:chgData name="Pavel Přibáň" userId="072b247a92f8c739" providerId="LiveId" clId="{0DDD370C-05DD-4801-8B0C-90E4B844EC99}" dt="2024-12-10T19:44:16.659" v="9"/>
        <pc:sldMkLst>
          <pc:docMk/>
          <pc:sldMk cId="1117064782" sldId="258"/>
        </pc:sldMkLst>
      </pc:sldChg>
      <pc:sldChg chg="del">
        <pc:chgData name="Pavel Přibáň" userId="072b247a92f8c739" providerId="LiveId" clId="{0DDD370C-05DD-4801-8B0C-90E4B844EC99}" dt="2024-12-10T19:39:20.669" v="0" actId="47"/>
        <pc:sldMkLst>
          <pc:docMk/>
          <pc:sldMk cId="1822927353" sldId="258"/>
        </pc:sldMkLst>
      </pc:sldChg>
      <pc:sldChg chg="del">
        <pc:chgData name="Pavel Přibáň" userId="072b247a92f8c739" providerId="LiveId" clId="{0DDD370C-05DD-4801-8B0C-90E4B844EC99}" dt="2024-12-10T19:39:20.669" v="0" actId="47"/>
        <pc:sldMkLst>
          <pc:docMk/>
          <pc:sldMk cId="2380128399" sldId="259"/>
        </pc:sldMkLst>
      </pc:sldChg>
      <pc:sldChg chg="del">
        <pc:chgData name="Pavel Přibáň" userId="072b247a92f8c739" providerId="LiveId" clId="{0DDD370C-05DD-4801-8B0C-90E4B844EC99}" dt="2024-12-10T19:39:20.669" v="0" actId="47"/>
        <pc:sldMkLst>
          <pc:docMk/>
          <pc:sldMk cId="872682371" sldId="260"/>
        </pc:sldMkLst>
      </pc:sldChg>
      <pc:sldChg chg="delDesignElem">
        <pc:chgData name="Pavel Přibáň" userId="072b247a92f8c739" providerId="LiveId" clId="{0DDD370C-05DD-4801-8B0C-90E4B844EC99}" dt="2024-12-10T19:43:25.294" v="2"/>
        <pc:sldMkLst>
          <pc:docMk/>
          <pc:sldMk cId="1163402618" sldId="260"/>
        </pc:sldMkLst>
      </pc:sldChg>
      <pc:sldChg chg="delDesignElem">
        <pc:chgData name="Pavel Přibáň" userId="072b247a92f8c739" providerId="LiveId" clId="{0DDD370C-05DD-4801-8B0C-90E4B844EC99}" dt="2024-12-10T19:43:25.298" v="3"/>
        <pc:sldMkLst>
          <pc:docMk/>
          <pc:sldMk cId="3322040592" sldId="261"/>
        </pc:sldMkLst>
      </pc:sldChg>
      <pc:sldChg chg="del">
        <pc:chgData name="Pavel Přibáň" userId="072b247a92f8c739" providerId="LiveId" clId="{0DDD370C-05DD-4801-8B0C-90E4B844EC99}" dt="2024-12-10T19:39:20.669" v="0" actId="47"/>
        <pc:sldMkLst>
          <pc:docMk/>
          <pc:sldMk cId="3377832671" sldId="261"/>
        </pc:sldMkLst>
      </pc:sldChg>
      <pc:sldChg chg="modSp mod">
        <pc:chgData name="Pavel Přibáň" userId="072b247a92f8c739" providerId="LiveId" clId="{0DDD370C-05DD-4801-8B0C-90E4B844EC99}" dt="2024-12-10T19:59:59.133" v="55" actId="20577"/>
        <pc:sldMkLst>
          <pc:docMk/>
          <pc:sldMk cId="2718557537" sldId="264"/>
        </pc:sldMkLst>
        <pc:spChg chg="mod">
          <ac:chgData name="Pavel Přibáň" userId="072b247a92f8c739" providerId="LiveId" clId="{0DDD370C-05DD-4801-8B0C-90E4B844EC99}" dt="2024-12-10T19:59:59.133" v="55" actId="20577"/>
          <ac:spMkLst>
            <pc:docMk/>
            <pc:sldMk cId="2718557537" sldId="264"/>
            <ac:spMk id="3" creationId="{86A55675-2F94-4A3F-8635-D4071D4FCB2D}"/>
          </ac:spMkLst>
        </pc:spChg>
      </pc:sldChg>
      <pc:sldChg chg="delDesignElem">
        <pc:chgData name="Pavel Přibáň" userId="072b247a92f8c739" providerId="LiveId" clId="{0DDD370C-05DD-4801-8B0C-90E4B844EC99}" dt="2024-12-10T19:43:03.017" v="1"/>
        <pc:sldMkLst>
          <pc:docMk/>
          <pc:sldMk cId="4157152646" sldId="268"/>
        </pc:sldMkLst>
      </pc:sldChg>
      <pc:sldChg chg="delDesignElem">
        <pc:chgData name="Pavel Přibáň" userId="072b247a92f8c739" providerId="LiveId" clId="{0DDD370C-05DD-4801-8B0C-90E4B844EC99}" dt="2024-12-10T19:43:25.301" v="4"/>
        <pc:sldMkLst>
          <pc:docMk/>
          <pc:sldMk cId="814308802" sldId="269"/>
        </pc:sldMkLst>
      </pc:sldChg>
      <pc:sldChg chg="delDesignElem">
        <pc:chgData name="Pavel Přibáň" userId="072b247a92f8c739" providerId="LiveId" clId="{0DDD370C-05DD-4801-8B0C-90E4B844EC99}" dt="2024-12-10T19:43:25.304" v="5"/>
        <pc:sldMkLst>
          <pc:docMk/>
          <pc:sldMk cId="3743759423" sldId="270"/>
        </pc:sldMkLst>
      </pc:sldChg>
      <pc:sldChg chg="delDesignElem">
        <pc:chgData name="Pavel Přibáň" userId="072b247a92f8c739" providerId="LiveId" clId="{0DDD370C-05DD-4801-8B0C-90E4B844EC99}" dt="2024-12-10T19:43:25.308" v="6"/>
        <pc:sldMkLst>
          <pc:docMk/>
          <pc:sldMk cId="2644829559" sldId="271"/>
        </pc:sldMkLst>
      </pc:sldChg>
      <pc:sldChg chg="modSp mod">
        <pc:chgData name="Pavel Přibáň" userId="072b247a92f8c739" providerId="LiveId" clId="{0DDD370C-05DD-4801-8B0C-90E4B844EC99}" dt="2024-12-10T19:43:25.417" v="8" actId="27636"/>
        <pc:sldMkLst>
          <pc:docMk/>
          <pc:sldMk cId="2186904575" sldId="272"/>
        </pc:sldMkLst>
        <pc:spChg chg="mod">
          <ac:chgData name="Pavel Přibáň" userId="072b247a92f8c739" providerId="LiveId" clId="{0DDD370C-05DD-4801-8B0C-90E4B844EC99}" dt="2024-12-10T19:43:25.417" v="8" actId="27636"/>
          <ac:spMkLst>
            <pc:docMk/>
            <pc:sldMk cId="2186904575" sldId="272"/>
            <ac:spMk id="3" creationId="{98FF805F-10E2-4A97-A5CE-A07EF2A603A9}"/>
          </ac:spMkLst>
        </pc:spChg>
      </pc:sldChg>
      <pc:sldChg chg="delDesignElem">
        <pc:chgData name="Pavel Přibáň" userId="072b247a92f8c739" providerId="LiveId" clId="{0DDD370C-05DD-4801-8B0C-90E4B844EC99}" dt="2024-12-10T19:43:25.313" v="7"/>
        <pc:sldMkLst>
          <pc:docMk/>
          <pc:sldMk cId="3166112936" sldId="273"/>
        </pc:sldMkLst>
      </pc:sldChg>
      <pc:sldChg chg="delDesignElem">
        <pc:chgData name="Pavel Přibáň" userId="072b247a92f8c739" providerId="LiveId" clId="{0DDD370C-05DD-4801-8B0C-90E4B844EC99}" dt="2024-12-10T19:44:16.663" v="10"/>
        <pc:sldMkLst>
          <pc:docMk/>
          <pc:sldMk cId="2323719595" sldId="274"/>
        </pc:sldMkLst>
      </pc:sldChg>
      <pc:sldChg chg="delDesignElem">
        <pc:chgData name="Pavel Přibáň" userId="072b247a92f8c739" providerId="LiveId" clId="{0DDD370C-05DD-4801-8B0C-90E4B844EC99}" dt="2024-12-10T19:44:16.671" v="11"/>
        <pc:sldMkLst>
          <pc:docMk/>
          <pc:sldMk cId="4223074650" sldId="276"/>
        </pc:sldMkLst>
      </pc:sldChg>
      <pc:sldChg chg="delDesignElem">
        <pc:chgData name="Pavel Přibáň" userId="072b247a92f8c739" providerId="LiveId" clId="{0DDD370C-05DD-4801-8B0C-90E4B844EC99}" dt="2024-12-10T19:44:16.675" v="12"/>
        <pc:sldMkLst>
          <pc:docMk/>
          <pc:sldMk cId="2795774194" sldId="277"/>
        </pc:sldMkLst>
      </pc:sldChg>
      <pc:sldChg chg="delDesignElem">
        <pc:chgData name="Pavel Přibáň" userId="072b247a92f8c739" providerId="LiveId" clId="{0DDD370C-05DD-4801-8B0C-90E4B844EC99}" dt="2024-12-10T19:44:16.680" v="13"/>
        <pc:sldMkLst>
          <pc:docMk/>
          <pc:sldMk cId="1543687746" sldId="278"/>
        </pc:sldMkLst>
      </pc:sldChg>
      <pc:sldChg chg="delDesignElem">
        <pc:chgData name="Pavel Přibáň" userId="072b247a92f8c739" providerId="LiveId" clId="{0DDD370C-05DD-4801-8B0C-90E4B844EC99}" dt="2024-12-10T19:44:16.685" v="14"/>
        <pc:sldMkLst>
          <pc:docMk/>
          <pc:sldMk cId="2574677482" sldId="279"/>
        </pc:sldMkLst>
      </pc:sldChg>
      <pc:sldChg chg="delDesignElem">
        <pc:chgData name="Pavel Přibáň" userId="072b247a92f8c739" providerId="LiveId" clId="{0DDD370C-05DD-4801-8B0C-90E4B844EC99}" dt="2024-12-10T19:44:16.689" v="15"/>
        <pc:sldMkLst>
          <pc:docMk/>
          <pc:sldMk cId="4175692196" sldId="280"/>
        </pc:sldMkLst>
      </pc:sldChg>
      <pc:sldChg chg="modSp mod delDesignElem">
        <pc:chgData name="Pavel Přibáň" userId="072b247a92f8c739" providerId="LiveId" clId="{0DDD370C-05DD-4801-8B0C-90E4B844EC99}" dt="2024-12-10T20:40:48.709" v="57" actId="20577"/>
        <pc:sldMkLst>
          <pc:docMk/>
          <pc:sldMk cId="1370140423" sldId="281"/>
        </pc:sldMkLst>
        <pc:spChg chg="mod">
          <ac:chgData name="Pavel Přibáň" userId="072b247a92f8c739" providerId="LiveId" clId="{0DDD370C-05DD-4801-8B0C-90E4B844EC99}" dt="2024-12-10T19:45:33.793" v="22" actId="207"/>
          <ac:spMkLst>
            <pc:docMk/>
            <pc:sldMk cId="1370140423" sldId="281"/>
            <ac:spMk id="2" creationId="{71EEAC98-D44F-4D40-B90E-66143F209EB0}"/>
          </ac:spMkLst>
        </pc:spChg>
        <pc:spChg chg="mod">
          <ac:chgData name="Pavel Přibáň" userId="072b247a92f8c739" providerId="LiveId" clId="{0DDD370C-05DD-4801-8B0C-90E4B844EC99}" dt="2024-12-10T20:40:48.709" v="57" actId="20577"/>
          <ac:spMkLst>
            <pc:docMk/>
            <pc:sldMk cId="1370140423" sldId="281"/>
            <ac:spMk id="3" creationId="{0043EFB1-E9B2-4C6A-9768-FEEF19250A07}"/>
          </ac:spMkLst>
        </pc:spChg>
      </pc:sldChg>
      <pc:sldChg chg="modSp mod delDesignElem">
        <pc:chgData name="Pavel Přibáň" userId="072b247a92f8c739" providerId="LiveId" clId="{0DDD370C-05DD-4801-8B0C-90E4B844EC99}" dt="2024-12-10T20:43:54.288" v="58" actId="20577"/>
        <pc:sldMkLst>
          <pc:docMk/>
          <pc:sldMk cId="2544082471" sldId="282"/>
        </pc:sldMkLst>
        <pc:spChg chg="mod">
          <ac:chgData name="Pavel Přibáň" userId="072b247a92f8c739" providerId="LiveId" clId="{0DDD370C-05DD-4801-8B0C-90E4B844EC99}" dt="2024-12-10T19:45:46.875" v="23" actId="207"/>
          <ac:spMkLst>
            <pc:docMk/>
            <pc:sldMk cId="2544082471" sldId="282"/>
            <ac:spMk id="2" creationId="{CD5DBF7D-715F-4B87-B24A-B75E60A3F224}"/>
          </ac:spMkLst>
        </pc:spChg>
        <pc:spChg chg="mod">
          <ac:chgData name="Pavel Přibáň" userId="072b247a92f8c739" providerId="LiveId" clId="{0DDD370C-05DD-4801-8B0C-90E4B844EC99}" dt="2024-12-10T20:43:54.288" v="58" actId="20577"/>
          <ac:spMkLst>
            <pc:docMk/>
            <pc:sldMk cId="2544082471" sldId="282"/>
            <ac:spMk id="3" creationId="{68AAC79F-FBBD-4B86-B0DC-286120C30474}"/>
          </ac:spMkLst>
        </pc:spChg>
      </pc:sldChg>
      <pc:sldChg chg="delDesignElem">
        <pc:chgData name="Pavel Přibáň" userId="072b247a92f8c739" providerId="LiveId" clId="{0DDD370C-05DD-4801-8B0C-90E4B844EC99}" dt="2024-12-10T19:44:16.703" v="18"/>
        <pc:sldMkLst>
          <pc:docMk/>
          <pc:sldMk cId="4092860098" sldId="283"/>
        </pc:sldMkLst>
      </pc:sldChg>
      <pc:sldChg chg="modSp mod delDesignElem">
        <pc:chgData name="Pavel Přibáň" userId="072b247a92f8c739" providerId="LiveId" clId="{0DDD370C-05DD-4801-8B0C-90E4B844EC99}" dt="2024-12-10T19:46:46.990" v="26" actId="207"/>
        <pc:sldMkLst>
          <pc:docMk/>
          <pc:sldMk cId="3513267561" sldId="284"/>
        </pc:sldMkLst>
        <pc:spChg chg="mod">
          <ac:chgData name="Pavel Přibáň" userId="072b247a92f8c739" providerId="LiveId" clId="{0DDD370C-05DD-4801-8B0C-90E4B844EC99}" dt="2024-12-10T19:46:40.840" v="25" actId="207"/>
          <ac:spMkLst>
            <pc:docMk/>
            <pc:sldMk cId="3513267561" sldId="284"/>
            <ac:spMk id="2" creationId="{77AE0BE0-B00D-4F27-BC46-3839F412F33D}"/>
          </ac:spMkLst>
        </pc:spChg>
        <pc:spChg chg="mod">
          <ac:chgData name="Pavel Přibáň" userId="072b247a92f8c739" providerId="LiveId" clId="{0DDD370C-05DD-4801-8B0C-90E4B844EC99}" dt="2024-12-10T19:46:46.990" v="26" actId="207"/>
          <ac:spMkLst>
            <pc:docMk/>
            <pc:sldMk cId="3513267561" sldId="284"/>
            <ac:spMk id="3" creationId="{64FC3A74-F5A6-4DA5-B04F-22D25F1038B9}"/>
          </ac:spMkLst>
        </pc:spChg>
      </pc:sldChg>
      <pc:sldChg chg="del">
        <pc:chgData name="Pavel Přibáň" userId="072b247a92f8c739" providerId="LiveId" clId="{0DDD370C-05DD-4801-8B0C-90E4B844EC99}" dt="2024-12-10T19:47:56.513" v="29" actId="47"/>
        <pc:sldMkLst>
          <pc:docMk/>
          <pc:sldMk cId="2807034018" sldId="285"/>
        </pc:sldMkLst>
      </pc:sldChg>
      <pc:sldChg chg="add del">
        <pc:chgData name="Pavel Přibáň" userId="072b247a92f8c739" providerId="LiveId" clId="{0DDD370C-05DD-4801-8B0C-90E4B844EC99}" dt="2024-12-10T19:47:53.280" v="28" actId="47"/>
        <pc:sldMkLst>
          <pc:docMk/>
          <pc:sldMk cId="4109888633" sldId="286"/>
        </pc:sldMkLst>
      </pc:sldChg>
      <pc:sldChg chg="add del">
        <pc:chgData name="Pavel Přibáň" userId="072b247a92f8c739" providerId="LiveId" clId="{0DDD370C-05DD-4801-8B0C-90E4B844EC99}" dt="2024-12-10T19:47:53.280" v="28" actId="47"/>
        <pc:sldMkLst>
          <pc:docMk/>
          <pc:sldMk cId="62936808" sldId="287"/>
        </pc:sldMkLst>
      </pc:sldChg>
      <pc:sldChg chg="add del">
        <pc:chgData name="Pavel Přibáň" userId="072b247a92f8c739" providerId="LiveId" clId="{0DDD370C-05DD-4801-8B0C-90E4B844EC99}" dt="2024-12-10T19:47:53.280" v="28" actId="47"/>
        <pc:sldMkLst>
          <pc:docMk/>
          <pc:sldMk cId="2033378898" sldId="288"/>
        </pc:sldMkLst>
      </pc:sldChg>
      <pc:sldChg chg="add del">
        <pc:chgData name="Pavel Přibáň" userId="072b247a92f8c739" providerId="LiveId" clId="{0DDD370C-05DD-4801-8B0C-90E4B844EC99}" dt="2024-12-10T19:47:53.280" v="28" actId="47"/>
        <pc:sldMkLst>
          <pc:docMk/>
          <pc:sldMk cId="2589708534" sldId="289"/>
        </pc:sldMkLst>
      </pc:sldChg>
      <pc:sldChg chg="add del">
        <pc:chgData name="Pavel Přibáň" userId="072b247a92f8c739" providerId="LiveId" clId="{0DDD370C-05DD-4801-8B0C-90E4B844EC99}" dt="2024-12-10T19:47:53.280" v="28" actId="47"/>
        <pc:sldMkLst>
          <pc:docMk/>
          <pc:sldMk cId="141250042" sldId="290"/>
        </pc:sldMkLst>
      </pc:sldChg>
      <pc:sldChg chg="add del">
        <pc:chgData name="Pavel Přibáň" userId="072b247a92f8c739" providerId="LiveId" clId="{0DDD370C-05DD-4801-8B0C-90E4B844EC99}" dt="2024-12-10T19:47:53.280" v="28" actId="47"/>
        <pc:sldMkLst>
          <pc:docMk/>
          <pc:sldMk cId="2890431813" sldId="291"/>
        </pc:sldMkLst>
      </pc:sldChg>
      <pc:sldChg chg="add del">
        <pc:chgData name="Pavel Přibáň" userId="072b247a92f8c739" providerId="LiveId" clId="{0DDD370C-05DD-4801-8B0C-90E4B844EC99}" dt="2024-12-10T19:47:53.280" v="28" actId="47"/>
        <pc:sldMkLst>
          <pc:docMk/>
          <pc:sldMk cId="708332170" sldId="292"/>
        </pc:sldMkLst>
      </pc:sldChg>
      <pc:sldChg chg="add del">
        <pc:chgData name="Pavel Přibáň" userId="072b247a92f8c739" providerId="LiveId" clId="{0DDD370C-05DD-4801-8B0C-90E4B844EC99}" dt="2024-12-10T19:47:53.280" v="28" actId="47"/>
        <pc:sldMkLst>
          <pc:docMk/>
          <pc:sldMk cId="3731291470" sldId="293"/>
        </pc:sldMkLst>
      </pc:sldChg>
      <pc:sldChg chg="add del">
        <pc:chgData name="Pavel Přibáň" userId="072b247a92f8c739" providerId="LiveId" clId="{0DDD370C-05DD-4801-8B0C-90E4B844EC99}" dt="2024-12-10T19:47:53.280" v="28" actId="47"/>
        <pc:sldMkLst>
          <pc:docMk/>
          <pc:sldMk cId="2278569594" sldId="294"/>
        </pc:sldMkLst>
      </pc:sldChg>
      <pc:sldChg chg="add del">
        <pc:chgData name="Pavel Přibáň" userId="072b247a92f8c739" providerId="LiveId" clId="{0DDD370C-05DD-4801-8B0C-90E4B844EC99}" dt="2024-12-10T19:47:53.280" v="28" actId="47"/>
        <pc:sldMkLst>
          <pc:docMk/>
          <pc:sldMk cId="1235480253" sldId="295"/>
        </pc:sldMkLst>
      </pc:sldChg>
      <pc:sldChg chg="add del">
        <pc:chgData name="Pavel Přibáň" userId="072b247a92f8c739" providerId="LiveId" clId="{0DDD370C-05DD-4801-8B0C-90E4B844EC99}" dt="2024-12-10T19:47:53.280" v="28" actId="47"/>
        <pc:sldMkLst>
          <pc:docMk/>
          <pc:sldMk cId="1316264433" sldId="296"/>
        </pc:sldMkLst>
      </pc:sldChg>
      <pc:sldChg chg="add del">
        <pc:chgData name="Pavel Přibáň" userId="072b247a92f8c739" providerId="LiveId" clId="{0DDD370C-05DD-4801-8B0C-90E4B844EC99}" dt="2024-12-10T19:47:53.280" v="28" actId="47"/>
        <pc:sldMkLst>
          <pc:docMk/>
          <pc:sldMk cId="2553248013" sldId="297"/>
        </pc:sldMkLst>
      </pc:sldChg>
      <pc:sldChg chg="add">
        <pc:chgData name="Pavel Přibáň" userId="072b247a92f8c739" providerId="LiveId" clId="{0DDD370C-05DD-4801-8B0C-90E4B844EC99}" dt="2024-12-10T19:47:34.034" v="27"/>
        <pc:sldMkLst>
          <pc:docMk/>
          <pc:sldMk cId="2984283239" sldId="298"/>
        </pc:sldMkLst>
      </pc:sldChg>
    </pc:docChg>
  </pc:docChgLst>
  <pc:docChgLst>
    <pc:chgData name="Pavel Přibáň" userId="072b247a92f8c739" providerId="LiveId" clId="{32D78192-2158-4ED8-99F3-CB7617E3B926}"/>
    <pc:docChg chg="modSld">
      <pc:chgData name="Pavel Přibáň" userId="072b247a92f8c739" providerId="LiveId" clId="{32D78192-2158-4ED8-99F3-CB7617E3B926}" dt="2020-12-14T13:09:48.792" v="0" actId="20577"/>
      <pc:docMkLst>
        <pc:docMk/>
      </pc:docMkLst>
      <pc:sldChg chg="modSp mod">
        <pc:chgData name="Pavel Přibáň" userId="072b247a92f8c739" providerId="LiveId" clId="{32D78192-2158-4ED8-99F3-CB7617E3B926}" dt="2020-12-14T13:09:48.792" v="0" actId="20577"/>
        <pc:sldMkLst>
          <pc:docMk/>
          <pc:sldMk cId="340862435"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12/10/2024</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39198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12/10/2024</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73923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12/10/2024</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463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543C9E-7B86-49DD-BA5E-80A5A1C01A9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9CA325F-1DA9-48E5-ACE4-06A2B1F259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3BB23ED-DF65-4F8F-9CF2-0AB3885B0C1E}"/>
              </a:ext>
            </a:extLst>
          </p:cNvPr>
          <p:cNvSpPr>
            <a:spLocks noGrp="1"/>
          </p:cNvSpPr>
          <p:nvPr>
            <p:ph type="dt" sz="half" idx="10"/>
          </p:nvPr>
        </p:nvSpPr>
        <p:spPr/>
        <p:txBody>
          <a:bodyPr/>
          <a:lstStyle/>
          <a:p>
            <a:fld id="{F276ECCB-50C2-4B26-9FF2-97C8D9A9948E}" type="datetimeFigureOut">
              <a:rPr lang="cs-CZ" smtClean="0"/>
              <a:t>10.12.2024</a:t>
            </a:fld>
            <a:endParaRPr lang="cs-CZ"/>
          </a:p>
        </p:txBody>
      </p:sp>
      <p:sp>
        <p:nvSpPr>
          <p:cNvPr id="5" name="Zástupný symbol pro zápatí 4">
            <a:extLst>
              <a:ext uri="{FF2B5EF4-FFF2-40B4-BE49-F238E27FC236}">
                <a16:creationId xmlns:a16="http://schemas.microsoft.com/office/drawing/2014/main" id="{E9CBF084-9859-429C-AE47-D702CBF5E9F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38DA26B-276A-4D3E-86F0-6340E3F4A7EC}"/>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1454409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D3FF64-59C1-4E0F-9F4A-2B781F43D7A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762906E-471F-4F92-B803-950BED90B01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99C5A6C-02DB-4A62-8F11-83E205CE10DB}"/>
              </a:ext>
            </a:extLst>
          </p:cNvPr>
          <p:cNvSpPr>
            <a:spLocks noGrp="1"/>
          </p:cNvSpPr>
          <p:nvPr>
            <p:ph type="dt" sz="half" idx="10"/>
          </p:nvPr>
        </p:nvSpPr>
        <p:spPr/>
        <p:txBody>
          <a:bodyPr/>
          <a:lstStyle/>
          <a:p>
            <a:fld id="{F276ECCB-50C2-4B26-9FF2-97C8D9A9948E}" type="datetimeFigureOut">
              <a:rPr lang="cs-CZ" smtClean="0"/>
              <a:t>10.12.2024</a:t>
            </a:fld>
            <a:endParaRPr lang="cs-CZ"/>
          </a:p>
        </p:txBody>
      </p:sp>
      <p:sp>
        <p:nvSpPr>
          <p:cNvPr id="5" name="Zástupný symbol pro zápatí 4">
            <a:extLst>
              <a:ext uri="{FF2B5EF4-FFF2-40B4-BE49-F238E27FC236}">
                <a16:creationId xmlns:a16="http://schemas.microsoft.com/office/drawing/2014/main" id="{23273CBB-6863-40D1-8C9A-A800F5FBD37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371C0B1-0B74-45E8-BB4D-BBF301766342}"/>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138190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C8EAD1-A3B1-4920-BE7C-CBBBA9D93BA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8341948-3531-41AD-AADE-B14F792DD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484DBA6-9907-4F24-9EC4-053AE39080B6}"/>
              </a:ext>
            </a:extLst>
          </p:cNvPr>
          <p:cNvSpPr>
            <a:spLocks noGrp="1"/>
          </p:cNvSpPr>
          <p:nvPr>
            <p:ph type="dt" sz="half" idx="10"/>
          </p:nvPr>
        </p:nvSpPr>
        <p:spPr/>
        <p:txBody>
          <a:bodyPr/>
          <a:lstStyle/>
          <a:p>
            <a:fld id="{F276ECCB-50C2-4B26-9FF2-97C8D9A9948E}" type="datetimeFigureOut">
              <a:rPr lang="cs-CZ" smtClean="0"/>
              <a:t>10.12.2024</a:t>
            </a:fld>
            <a:endParaRPr lang="cs-CZ"/>
          </a:p>
        </p:txBody>
      </p:sp>
      <p:sp>
        <p:nvSpPr>
          <p:cNvPr id="5" name="Zástupný symbol pro zápatí 4">
            <a:extLst>
              <a:ext uri="{FF2B5EF4-FFF2-40B4-BE49-F238E27FC236}">
                <a16:creationId xmlns:a16="http://schemas.microsoft.com/office/drawing/2014/main" id="{D46A3EB5-AF63-46D5-BAE2-8A56E2B7E11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59C0DC5-BC09-4867-9E3A-9F241B07508D}"/>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2089873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320666-6691-4CA4-92C6-C0DB0720E5F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36E26D5-5C41-4020-BFA1-1628ED4F973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5D23CF3-9182-4423-A202-473508D574F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7E62A9A-A739-45EE-A40A-3A24A021B06E}"/>
              </a:ext>
            </a:extLst>
          </p:cNvPr>
          <p:cNvSpPr>
            <a:spLocks noGrp="1"/>
          </p:cNvSpPr>
          <p:nvPr>
            <p:ph type="dt" sz="half" idx="10"/>
          </p:nvPr>
        </p:nvSpPr>
        <p:spPr/>
        <p:txBody>
          <a:bodyPr/>
          <a:lstStyle/>
          <a:p>
            <a:fld id="{F276ECCB-50C2-4B26-9FF2-97C8D9A9948E}" type="datetimeFigureOut">
              <a:rPr lang="cs-CZ" smtClean="0"/>
              <a:t>10.12.2024</a:t>
            </a:fld>
            <a:endParaRPr lang="cs-CZ"/>
          </a:p>
        </p:txBody>
      </p:sp>
      <p:sp>
        <p:nvSpPr>
          <p:cNvPr id="6" name="Zástupný symbol pro zápatí 5">
            <a:extLst>
              <a:ext uri="{FF2B5EF4-FFF2-40B4-BE49-F238E27FC236}">
                <a16:creationId xmlns:a16="http://schemas.microsoft.com/office/drawing/2014/main" id="{A06BA90A-B2E8-4606-962E-9D403D27310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130FCB1-7266-4DBF-9B09-6DCD52FB157A}"/>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3155693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8816CB-3C8A-4E24-9598-6BEC95447E6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FDD00AC-5831-4BDA-96E2-A3FFB8A9F8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7DA0FA3-183D-4B98-84E2-6FAFF302F6C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8831E43-8F7D-4F80-99B2-AC8AD9EA15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F23935C-8965-4CA1-8D68-4F62C2B38F4B}"/>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3BCAF66-C2BB-47C6-89AB-843559E8BEFE}"/>
              </a:ext>
            </a:extLst>
          </p:cNvPr>
          <p:cNvSpPr>
            <a:spLocks noGrp="1"/>
          </p:cNvSpPr>
          <p:nvPr>
            <p:ph type="dt" sz="half" idx="10"/>
          </p:nvPr>
        </p:nvSpPr>
        <p:spPr/>
        <p:txBody>
          <a:bodyPr/>
          <a:lstStyle/>
          <a:p>
            <a:fld id="{F276ECCB-50C2-4B26-9FF2-97C8D9A9948E}" type="datetimeFigureOut">
              <a:rPr lang="cs-CZ" smtClean="0"/>
              <a:t>10.12.2024</a:t>
            </a:fld>
            <a:endParaRPr lang="cs-CZ"/>
          </a:p>
        </p:txBody>
      </p:sp>
      <p:sp>
        <p:nvSpPr>
          <p:cNvPr id="8" name="Zástupný symbol pro zápatí 7">
            <a:extLst>
              <a:ext uri="{FF2B5EF4-FFF2-40B4-BE49-F238E27FC236}">
                <a16:creationId xmlns:a16="http://schemas.microsoft.com/office/drawing/2014/main" id="{5235268D-A7B8-4075-9E2C-CE71281B96F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A28F0999-0116-4AC2-A331-ED20D60FDB5F}"/>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186181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F79FC0-F573-4D70-9052-53B8359F8D3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A774978-128C-43A1-970E-F682039E5C18}"/>
              </a:ext>
            </a:extLst>
          </p:cNvPr>
          <p:cNvSpPr>
            <a:spLocks noGrp="1"/>
          </p:cNvSpPr>
          <p:nvPr>
            <p:ph type="dt" sz="half" idx="10"/>
          </p:nvPr>
        </p:nvSpPr>
        <p:spPr/>
        <p:txBody>
          <a:bodyPr/>
          <a:lstStyle/>
          <a:p>
            <a:fld id="{F276ECCB-50C2-4B26-9FF2-97C8D9A9948E}" type="datetimeFigureOut">
              <a:rPr lang="cs-CZ" smtClean="0"/>
              <a:t>10.12.2024</a:t>
            </a:fld>
            <a:endParaRPr lang="cs-CZ"/>
          </a:p>
        </p:txBody>
      </p:sp>
      <p:sp>
        <p:nvSpPr>
          <p:cNvPr id="4" name="Zástupný symbol pro zápatí 3">
            <a:extLst>
              <a:ext uri="{FF2B5EF4-FFF2-40B4-BE49-F238E27FC236}">
                <a16:creationId xmlns:a16="http://schemas.microsoft.com/office/drawing/2014/main" id="{BF189D94-414B-4A0D-A39D-B2279A6DD01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26915B8-D21F-4F88-9396-86409B53BD3A}"/>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4158370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E0AF9D1-EF3B-4072-9E33-8EE07DC82219}"/>
              </a:ext>
            </a:extLst>
          </p:cNvPr>
          <p:cNvSpPr>
            <a:spLocks noGrp="1"/>
          </p:cNvSpPr>
          <p:nvPr>
            <p:ph type="dt" sz="half" idx="10"/>
          </p:nvPr>
        </p:nvSpPr>
        <p:spPr/>
        <p:txBody>
          <a:bodyPr/>
          <a:lstStyle/>
          <a:p>
            <a:fld id="{F276ECCB-50C2-4B26-9FF2-97C8D9A9948E}" type="datetimeFigureOut">
              <a:rPr lang="cs-CZ" smtClean="0"/>
              <a:t>10.12.2024</a:t>
            </a:fld>
            <a:endParaRPr lang="cs-CZ"/>
          </a:p>
        </p:txBody>
      </p:sp>
      <p:sp>
        <p:nvSpPr>
          <p:cNvPr id="3" name="Zástupný symbol pro zápatí 2">
            <a:extLst>
              <a:ext uri="{FF2B5EF4-FFF2-40B4-BE49-F238E27FC236}">
                <a16:creationId xmlns:a16="http://schemas.microsoft.com/office/drawing/2014/main" id="{9EC969F5-127F-4BDB-A74C-0F947F67C7BA}"/>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DC05AD5D-BC91-4224-856B-D2A31691C3DD}"/>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351063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BDD6D8-F5F5-4628-B15E-50F39C78BCA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F64DED6-9409-4731-94FC-B5F886D2E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EB3B4BA5-9C06-4DF0-9ACD-D2B621910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95A1EBB-2FDC-44C0-9E9C-0231BE1DE94A}"/>
              </a:ext>
            </a:extLst>
          </p:cNvPr>
          <p:cNvSpPr>
            <a:spLocks noGrp="1"/>
          </p:cNvSpPr>
          <p:nvPr>
            <p:ph type="dt" sz="half" idx="10"/>
          </p:nvPr>
        </p:nvSpPr>
        <p:spPr/>
        <p:txBody>
          <a:bodyPr/>
          <a:lstStyle/>
          <a:p>
            <a:fld id="{F276ECCB-50C2-4B26-9FF2-97C8D9A9948E}" type="datetimeFigureOut">
              <a:rPr lang="cs-CZ" smtClean="0"/>
              <a:t>10.12.2024</a:t>
            </a:fld>
            <a:endParaRPr lang="cs-CZ"/>
          </a:p>
        </p:txBody>
      </p:sp>
      <p:sp>
        <p:nvSpPr>
          <p:cNvPr id="6" name="Zástupný symbol pro zápatí 5">
            <a:extLst>
              <a:ext uri="{FF2B5EF4-FFF2-40B4-BE49-F238E27FC236}">
                <a16:creationId xmlns:a16="http://schemas.microsoft.com/office/drawing/2014/main" id="{561290F5-F044-4C08-8893-AF5DB412593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4BB41A4-7E5E-4E3D-BA67-46C7F6E3635C}"/>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106691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12/10/2024</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88474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2D109C-E758-44EE-AAFD-C34122FC7BA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8D62FAE-E455-47E8-B280-FC92C964BF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D853879-211F-452B-AA90-9FB1DC65D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AF5FE3B-9CFD-4345-B2C4-70375ED2F921}"/>
              </a:ext>
            </a:extLst>
          </p:cNvPr>
          <p:cNvSpPr>
            <a:spLocks noGrp="1"/>
          </p:cNvSpPr>
          <p:nvPr>
            <p:ph type="dt" sz="half" idx="10"/>
          </p:nvPr>
        </p:nvSpPr>
        <p:spPr/>
        <p:txBody>
          <a:bodyPr/>
          <a:lstStyle/>
          <a:p>
            <a:fld id="{F276ECCB-50C2-4B26-9FF2-97C8D9A9948E}" type="datetimeFigureOut">
              <a:rPr lang="cs-CZ" smtClean="0"/>
              <a:t>10.12.2024</a:t>
            </a:fld>
            <a:endParaRPr lang="cs-CZ"/>
          </a:p>
        </p:txBody>
      </p:sp>
      <p:sp>
        <p:nvSpPr>
          <p:cNvPr id="6" name="Zástupný symbol pro zápatí 5">
            <a:extLst>
              <a:ext uri="{FF2B5EF4-FFF2-40B4-BE49-F238E27FC236}">
                <a16:creationId xmlns:a16="http://schemas.microsoft.com/office/drawing/2014/main" id="{E0A46DCE-4E4C-48F3-AA97-D1BED3CFC9E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3B40B1B-AA73-49FD-93FD-B56C6010F8F5}"/>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2807131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9A672B-3D97-4342-BA36-888C318A966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525C238-0F32-40C1-BA2A-9FF81512A53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0AA74B2-9236-4868-899C-5774208110A9}"/>
              </a:ext>
            </a:extLst>
          </p:cNvPr>
          <p:cNvSpPr>
            <a:spLocks noGrp="1"/>
          </p:cNvSpPr>
          <p:nvPr>
            <p:ph type="dt" sz="half" idx="10"/>
          </p:nvPr>
        </p:nvSpPr>
        <p:spPr/>
        <p:txBody>
          <a:bodyPr/>
          <a:lstStyle/>
          <a:p>
            <a:fld id="{F276ECCB-50C2-4B26-9FF2-97C8D9A9948E}" type="datetimeFigureOut">
              <a:rPr lang="cs-CZ" smtClean="0"/>
              <a:t>10.12.2024</a:t>
            </a:fld>
            <a:endParaRPr lang="cs-CZ"/>
          </a:p>
        </p:txBody>
      </p:sp>
      <p:sp>
        <p:nvSpPr>
          <p:cNvPr id="5" name="Zástupný symbol pro zápatí 4">
            <a:extLst>
              <a:ext uri="{FF2B5EF4-FFF2-40B4-BE49-F238E27FC236}">
                <a16:creationId xmlns:a16="http://schemas.microsoft.com/office/drawing/2014/main" id="{9CF841B5-E235-46BB-BA15-72D32C42730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0818B44-4A67-42F6-8A80-838DD91A063B}"/>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3181331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607C89D-B5AA-4991-BAE1-27F63CAB119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9B3040F-D00E-4575-B63D-1F4787ACD0F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B60D801-1092-4E2F-9616-B256CC51EA39}"/>
              </a:ext>
            </a:extLst>
          </p:cNvPr>
          <p:cNvSpPr>
            <a:spLocks noGrp="1"/>
          </p:cNvSpPr>
          <p:nvPr>
            <p:ph type="dt" sz="half" idx="10"/>
          </p:nvPr>
        </p:nvSpPr>
        <p:spPr/>
        <p:txBody>
          <a:bodyPr/>
          <a:lstStyle/>
          <a:p>
            <a:fld id="{F276ECCB-50C2-4B26-9FF2-97C8D9A9948E}" type="datetimeFigureOut">
              <a:rPr lang="cs-CZ" smtClean="0"/>
              <a:t>10.12.2024</a:t>
            </a:fld>
            <a:endParaRPr lang="cs-CZ"/>
          </a:p>
        </p:txBody>
      </p:sp>
      <p:sp>
        <p:nvSpPr>
          <p:cNvPr id="5" name="Zástupný symbol pro zápatí 4">
            <a:extLst>
              <a:ext uri="{FF2B5EF4-FFF2-40B4-BE49-F238E27FC236}">
                <a16:creationId xmlns:a16="http://schemas.microsoft.com/office/drawing/2014/main" id="{C29BF42B-02D1-4D3C-B0D8-AF4487AFAF0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6BEA5E6-697F-4AEA-A0C6-942C7EEABCAB}"/>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113139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12/10/2024</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9295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12/10/2024</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6097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12/10/2024</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31101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12/10/2024</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60820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12/10/2024</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40191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12/10/2024</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30807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12/10/2024</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05623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12/10/2024</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60606615"/>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0DF3067-8CBB-4A5B-95BC-A153480754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C53A7C98-200B-4B94-B757-78C87EB15E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5575B17-1218-4FB4-814E-1C00F7AC74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6ECCB-50C2-4B26-9FF2-97C8D9A9948E}" type="datetimeFigureOut">
              <a:rPr lang="cs-CZ" smtClean="0"/>
              <a:t>10.12.2024</a:t>
            </a:fld>
            <a:endParaRPr lang="cs-CZ"/>
          </a:p>
        </p:txBody>
      </p:sp>
      <p:sp>
        <p:nvSpPr>
          <p:cNvPr id="5" name="Zástupný symbol pro zápatí 4">
            <a:extLst>
              <a:ext uri="{FF2B5EF4-FFF2-40B4-BE49-F238E27FC236}">
                <a16:creationId xmlns:a16="http://schemas.microsoft.com/office/drawing/2014/main" id="{FE232D22-E5E1-440D-8AAD-FCBCAFF327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0FC45E71-7A6D-42F2-8284-462717859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D3BAA-7C42-4F4E-86CE-D088E475C583}" type="slidenum">
              <a:rPr lang="cs-CZ" smtClean="0"/>
              <a:t>‹#›</a:t>
            </a:fld>
            <a:endParaRPr lang="cs-CZ"/>
          </a:p>
        </p:txBody>
      </p:sp>
    </p:spTree>
    <p:extLst>
      <p:ext uri="{BB962C8B-B14F-4D97-AF65-F5344CB8AC3E}">
        <p14:creationId xmlns:p14="http://schemas.microsoft.com/office/powerpoint/2010/main" val="284395704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A1FE373-15E4-4A65-B642-BD9EA8392B63}"/>
              </a:ext>
            </a:extLst>
          </p:cNvPr>
          <p:cNvSpPr>
            <a:spLocks noGrp="1"/>
          </p:cNvSpPr>
          <p:nvPr>
            <p:ph type="ctrTitle"/>
          </p:nvPr>
        </p:nvSpPr>
        <p:spPr>
          <a:xfrm>
            <a:off x="5334000" y="1523999"/>
            <a:ext cx="6096000" cy="1985963"/>
          </a:xfrm>
        </p:spPr>
        <p:txBody>
          <a:bodyPr>
            <a:normAutofit/>
          </a:bodyPr>
          <a:lstStyle/>
          <a:p>
            <a:pPr algn="r"/>
            <a:r>
              <a:rPr lang="cs-CZ" sz="5600" dirty="0"/>
              <a:t>Norsko ve 20. století</a:t>
            </a:r>
          </a:p>
        </p:txBody>
      </p:sp>
      <p:sp>
        <p:nvSpPr>
          <p:cNvPr id="3" name="Podnadpis 2">
            <a:extLst>
              <a:ext uri="{FF2B5EF4-FFF2-40B4-BE49-F238E27FC236}">
                <a16:creationId xmlns:a16="http://schemas.microsoft.com/office/drawing/2014/main" id="{83EC595D-40F7-46F9-81EA-C465035166F8}"/>
              </a:ext>
            </a:extLst>
          </p:cNvPr>
          <p:cNvSpPr>
            <a:spLocks noGrp="1"/>
          </p:cNvSpPr>
          <p:nvPr>
            <p:ph type="subTitle" idx="1"/>
          </p:nvPr>
        </p:nvSpPr>
        <p:spPr>
          <a:xfrm>
            <a:off x="5334000" y="3809999"/>
            <a:ext cx="6096000" cy="1985963"/>
          </a:xfrm>
        </p:spPr>
        <p:txBody>
          <a:bodyPr>
            <a:normAutofit/>
          </a:bodyPr>
          <a:lstStyle/>
          <a:p>
            <a:pPr algn="r"/>
            <a:endParaRPr lang="cs-CZ"/>
          </a:p>
        </p:txBody>
      </p:sp>
      <p:pic>
        <p:nvPicPr>
          <p:cNvPr id="4" name="Picture 3">
            <a:extLst>
              <a:ext uri="{FF2B5EF4-FFF2-40B4-BE49-F238E27FC236}">
                <a16:creationId xmlns:a16="http://schemas.microsoft.com/office/drawing/2014/main" id="{4F3F1776-091F-4854-9B2D-22C6E55F055D}"/>
              </a:ext>
            </a:extLst>
          </p:cNvPr>
          <p:cNvPicPr>
            <a:picLocks noChangeAspect="1"/>
          </p:cNvPicPr>
          <p:nvPr/>
        </p:nvPicPr>
        <p:blipFill rotWithShape="1">
          <a:blip r:embed="rId2"/>
          <a:srcRect l="18452" r="14881"/>
          <a:stretch/>
        </p:blipFill>
        <p:spPr>
          <a:xfrm>
            <a:off x="-2" y="-1"/>
            <a:ext cx="4572002" cy="6858002"/>
          </a:xfrm>
          <a:custGeom>
            <a:avLst/>
            <a:gdLst/>
            <a:ahLst/>
            <a:cxnLst/>
            <a:rect l="l" t="t" r="r" b="b"/>
            <a:pathLst>
              <a:path w="4572002" h="6858002">
                <a:moveTo>
                  <a:pt x="4295315" y="6438981"/>
                </a:moveTo>
                <a:lnTo>
                  <a:pt x="4275384" y="6463840"/>
                </a:lnTo>
                <a:lnTo>
                  <a:pt x="4275382" y="6463849"/>
                </a:lnTo>
                <a:lnTo>
                  <a:pt x="4261586" y="6513012"/>
                </a:lnTo>
                <a:lnTo>
                  <a:pt x="4242781" y="6546194"/>
                </a:lnTo>
                <a:lnTo>
                  <a:pt x="4242781" y="6546195"/>
                </a:lnTo>
                <a:lnTo>
                  <a:pt x="4259119" y="6521804"/>
                </a:lnTo>
                <a:lnTo>
                  <a:pt x="4261586"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4"/>
                </a:cubicBezTo>
                <a:lnTo>
                  <a:pt x="4158155" y="4933805"/>
                </a:lnTo>
                <a:lnTo>
                  <a:pt x="4158155" y="4933805"/>
                </a:lnTo>
                <a:cubicBezTo>
                  <a:pt x="4160163" y="4953853"/>
                  <a:pt x="4171415" y="4969749"/>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8"/>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2"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289" y="6365204"/>
                </a:lnTo>
                <a:lnTo>
                  <a:pt x="4380007" y="6387910"/>
                </a:lnTo>
                <a:lnTo>
                  <a:pt x="4378243" y="6391549"/>
                </a:lnTo>
                <a:lnTo>
                  <a:pt x="4370589" y="6407332"/>
                </a:lnTo>
                <a:lnTo>
                  <a:pt x="4370589" y="6407333"/>
                </a:lnTo>
                <a:lnTo>
                  <a:pt x="4378243" y="6391549"/>
                </a:lnTo>
                <a:lnTo>
                  <a:pt x="4380008" y="6387910"/>
                </a:lnTo>
                <a:lnTo>
                  <a:pt x="4381289" y="6365204"/>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8"/>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6"/>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1"/>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4"/>
                  <a:pt x="4125838" y="2518264"/>
                </a:cubicBezTo>
                <a:cubicBezTo>
                  <a:pt x="4123171" y="2527790"/>
                  <a:pt x="4122027" y="2536457"/>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8"/>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1" y="2463018"/>
                </a:cubicBez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5402" y="228949"/>
                </a:lnTo>
                <a:lnTo>
                  <a:pt x="3785402" y="228948"/>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1"/>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6"/>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p:spPr>
      </p:pic>
      <p:grpSp>
        <p:nvGrpSpPr>
          <p:cNvPr id="11" name="Group 10">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2" name="Freeform: Shape 11">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27684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D35CEE-3ED1-4153-840B-FF5886F75202}"/>
              </a:ext>
            </a:extLst>
          </p:cNvPr>
          <p:cNvSpPr>
            <a:spLocks noGrp="1"/>
          </p:cNvSpPr>
          <p:nvPr>
            <p:ph type="title"/>
          </p:nvPr>
        </p:nvSpPr>
        <p:spPr/>
        <p:txBody>
          <a:bodyPr/>
          <a:lstStyle/>
          <a:p>
            <a:r>
              <a:rPr lang="cs-CZ" dirty="0"/>
              <a:t>Norsko po 1905 - politika</a:t>
            </a:r>
          </a:p>
        </p:txBody>
      </p:sp>
      <p:sp>
        <p:nvSpPr>
          <p:cNvPr id="3" name="Zástupný obsah 2">
            <a:extLst>
              <a:ext uri="{FF2B5EF4-FFF2-40B4-BE49-F238E27FC236}">
                <a16:creationId xmlns:a16="http://schemas.microsoft.com/office/drawing/2014/main" id="{BAAC35FB-4722-4755-887B-C5D48B7F5AC1}"/>
              </a:ext>
            </a:extLst>
          </p:cNvPr>
          <p:cNvSpPr>
            <a:spLocks noGrp="1"/>
          </p:cNvSpPr>
          <p:nvPr>
            <p:ph idx="1"/>
          </p:nvPr>
        </p:nvSpPr>
        <p:spPr/>
        <p:txBody>
          <a:bodyPr>
            <a:normAutofit fontScale="92500" lnSpcReduction="10000"/>
          </a:bodyPr>
          <a:lstStyle/>
          <a:p>
            <a:r>
              <a:rPr lang="cs-CZ" dirty="0"/>
              <a:t>Se sílící dělnickou třídou posiluje i </a:t>
            </a:r>
            <a:r>
              <a:rPr lang="cs-CZ" dirty="0" err="1"/>
              <a:t>Arbeiderpartiet</a:t>
            </a:r>
            <a:r>
              <a:rPr lang="cs-CZ" dirty="0"/>
              <a:t> – ve volbách 1912 zisk 26% hlasů, druhá nejsilnější po </a:t>
            </a:r>
            <a:r>
              <a:rPr lang="cs-CZ" dirty="0" err="1"/>
              <a:t>Venstre</a:t>
            </a:r>
            <a:endParaRPr lang="cs-CZ" dirty="0"/>
          </a:p>
          <a:p>
            <a:r>
              <a:rPr lang="cs-CZ" dirty="0"/>
              <a:t>Volební právo pro ženy od 1913, chudina bez volebního práva do 1919</a:t>
            </a:r>
          </a:p>
          <a:p>
            <a:r>
              <a:rPr lang="cs-CZ" dirty="0" err="1"/>
              <a:t>Venstre</a:t>
            </a:r>
            <a:r>
              <a:rPr lang="cs-CZ" dirty="0"/>
              <a:t> se snaží posouvat více k dělnictvu – boj s </a:t>
            </a:r>
            <a:r>
              <a:rPr lang="cs-CZ" dirty="0" err="1"/>
              <a:t>Ap</a:t>
            </a:r>
            <a:endParaRPr lang="cs-CZ" dirty="0"/>
          </a:p>
          <a:p>
            <a:r>
              <a:rPr lang="cs-CZ" dirty="0"/>
              <a:t>Norsko se prohlásilo za neutrální, pro jistotu opatrně posiluje armádu</a:t>
            </a:r>
          </a:p>
          <a:p>
            <a:r>
              <a:rPr lang="cs-CZ" dirty="0"/>
              <a:t>Únor 1914 – premiér má radost z „jasné oblohy na evropském politickém poli, jaká zde po mnoho let nebyla“</a:t>
            </a:r>
          </a:p>
        </p:txBody>
      </p:sp>
    </p:spTree>
    <p:extLst>
      <p:ext uri="{BB962C8B-B14F-4D97-AF65-F5344CB8AC3E}">
        <p14:creationId xmlns:p14="http://schemas.microsoft.com/office/powerpoint/2010/main" val="210424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055C05-5595-4EF8-9059-1F1CD87BED51}"/>
              </a:ext>
            </a:extLst>
          </p:cNvPr>
          <p:cNvSpPr>
            <a:spLocks noGrp="1"/>
          </p:cNvSpPr>
          <p:nvPr>
            <p:ph type="title"/>
          </p:nvPr>
        </p:nvSpPr>
        <p:spPr>
          <a:xfrm>
            <a:off x="838200" y="586992"/>
            <a:ext cx="4953000" cy="1664573"/>
          </a:xfrm>
        </p:spPr>
        <p:txBody>
          <a:bodyPr>
            <a:normAutofit/>
          </a:bodyPr>
          <a:lstStyle/>
          <a:p>
            <a:r>
              <a:rPr lang="cs-CZ" sz="4100"/>
              <a:t>Norsko po 1905 - Konsesjonslovene</a:t>
            </a:r>
          </a:p>
        </p:txBody>
      </p:sp>
      <p:sp>
        <p:nvSpPr>
          <p:cNvPr id="3" name="Zástupný obsah 2">
            <a:extLst>
              <a:ext uri="{FF2B5EF4-FFF2-40B4-BE49-F238E27FC236}">
                <a16:creationId xmlns:a16="http://schemas.microsoft.com/office/drawing/2014/main" id="{FEEC76A4-E94A-4ABC-B51A-B1557664B880}"/>
              </a:ext>
            </a:extLst>
          </p:cNvPr>
          <p:cNvSpPr>
            <a:spLocks noGrp="1"/>
          </p:cNvSpPr>
          <p:nvPr>
            <p:ph idx="1"/>
          </p:nvPr>
        </p:nvSpPr>
        <p:spPr>
          <a:xfrm>
            <a:off x="838200" y="2411653"/>
            <a:ext cx="4952681" cy="3728613"/>
          </a:xfrm>
        </p:spPr>
        <p:txBody>
          <a:bodyPr>
            <a:normAutofit/>
          </a:bodyPr>
          <a:lstStyle/>
          <a:p>
            <a:r>
              <a:rPr lang="cs-CZ" sz="1800"/>
              <a:t>Vzhledem k silnému rozvoji průmyslu v Norsku a vzniku elektráren bylo nutné získat zahraniční kapitál pro investice</a:t>
            </a:r>
          </a:p>
          <a:p>
            <a:r>
              <a:rPr lang="cs-CZ" sz="1800"/>
              <a:t>Více než 75% vodní elektráren (vodopádů) a 60% dolů bylo v zahraničních rukách – snaha o změnu – Storting v roce 1909 přijímá zákon „hjemfall“ – po 60 letech připadnou elektrárny, doly a podobně státu</a:t>
            </a:r>
          </a:p>
          <a:p>
            <a:r>
              <a:rPr lang="cs-CZ" sz="1800"/>
              <a:t>Jedná se o zásah do ústavního práva k vlastnění majetku?</a:t>
            </a:r>
          </a:p>
        </p:txBody>
      </p:sp>
      <p:pic>
        <p:nvPicPr>
          <p:cNvPr id="7" name="Obrázek 6" descr="Obsah obrázku strom, exteriér, příroda, údolí&#10;&#10;Popis byl vytvořen automaticky">
            <a:extLst>
              <a:ext uri="{FF2B5EF4-FFF2-40B4-BE49-F238E27FC236}">
                <a16:creationId xmlns:a16="http://schemas.microsoft.com/office/drawing/2014/main" id="{04497A9B-FFB4-4B5D-94DC-4737A2488FC7}"/>
              </a:ext>
            </a:extLst>
          </p:cNvPr>
          <p:cNvPicPr>
            <a:picLocks noChangeAspect="1"/>
          </p:cNvPicPr>
          <p:nvPr/>
        </p:nvPicPr>
        <p:blipFill rotWithShape="1">
          <a:blip r:embed="rId2">
            <a:extLst>
              <a:ext uri="{28A0092B-C50C-407E-A947-70E740481C1C}">
                <a14:useLocalDpi xmlns:a14="http://schemas.microsoft.com/office/drawing/2010/main" val="0"/>
              </a:ext>
            </a:extLst>
          </a:blip>
          <a:srcRect t="19228" r="-2" b="-2"/>
          <a:stretch/>
        </p:blipFill>
        <p:spPr>
          <a:xfrm>
            <a:off x="6858001" y="567942"/>
            <a:ext cx="4724400" cy="5716862"/>
          </a:xfrm>
          <a:prstGeom prst="rect">
            <a:avLst/>
          </a:prstGeom>
        </p:spPr>
      </p:pic>
    </p:spTree>
    <p:extLst>
      <p:ext uri="{BB962C8B-B14F-4D97-AF65-F5344CB8AC3E}">
        <p14:creationId xmlns:p14="http://schemas.microsoft.com/office/powerpoint/2010/main" val="116340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F31E66-B645-4D5B-A997-7B2D8316CFD3}"/>
              </a:ext>
            </a:extLst>
          </p:cNvPr>
          <p:cNvSpPr>
            <a:spLocks noGrp="1"/>
          </p:cNvSpPr>
          <p:nvPr>
            <p:ph type="title"/>
          </p:nvPr>
        </p:nvSpPr>
        <p:spPr>
          <a:xfrm>
            <a:off x="838200" y="381000"/>
            <a:ext cx="10003218" cy="1600124"/>
          </a:xfrm>
        </p:spPr>
        <p:txBody>
          <a:bodyPr>
            <a:normAutofit/>
          </a:bodyPr>
          <a:lstStyle/>
          <a:p>
            <a:r>
              <a:rPr lang="cs-CZ" dirty="0"/>
              <a:t>První světová válka</a:t>
            </a:r>
          </a:p>
        </p:txBody>
      </p:sp>
      <p:sp>
        <p:nvSpPr>
          <p:cNvPr id="3" name="Zástupný obsah 2">
            <a:extLst>
              <a:ext uri="{FF2B5EF4-FFF2-40B4-BE49-F238E27FC236}">
                <a16:creationId xmlns:a16="http://schemas.microsoft.com/office/drawing/2014/main" id="{A741CBFF-0312-4AD2-A786-5F9A70C67BDF}"/>
              </a:ext>
            </a:extLst>
          </p:cNvPr>
          <p:cNvSpPr>
            <a:spLocks noGrp="1"/>
          </p:cNvSpPr>
          <p:nvPr>
            <p:ph idx="1"/>
          </p:nvPr>
        </p:nvSpPr>
        <p:spPr>
          <a:xfrm>
            <a:off x="838200" y="2514600"/>
            <a:ext cx="4876800" cy="3783586"/>
          </a:xfrm>
        </p:spPr>
        <p:txBody>
          <a:bodyPr anchor="ctr">
            <a:normAutofit/>
          </a:bodyPr>
          <a:lstStyle/>
          <a:p>
            <a:pPr>
              <a:lnSpc>
                <a:spcPct val="100000"/>
              </a:lnSpc>
            </a:pPr>
            <a:r>
              <a:rPr lang="cs-CZ" sz="1500">
                <a:solidFill>
                  <a:schemeClr val="tx2"/>
                </a:solidFill>
              </a:rPr>
              <a:t>Spolu s Dánskem a Švédskem neutrální</a:t>
            </a:r>
          </a:p>
          <a:p>
            <a:pPr>
              <a:lnSpc>
                <a:spcPct val="100000"/>
              </a:lnSpc>
            </a:pPr>
            <a:r>
              <a:rPr lang="cs-CZ" sz="1500">
                <a:solidFill>
                  <a:schemeClr val="tx2"/>
                </a:solidFill>
              </a:rPr>
              <a:t>Norsko tradičně závislé na zahraničním obchodu – obchodní partner pro Německo i Británii</a:t>
            </a:r>
          </a:p>
          <a:p>
            <a:pPr>
              <a:lnSpc>
                <a:spcPct val="100000"/>
              </a:lnSpc>
            </a:pPr>
            <a:r>
              <a:rPr lang="cs-CZ" sz="1500">
                <a:solidFill>
                  <a:schemeClr val="tx2"/>
                </a:solidFill>
              </a:rPr>
              <a:t>Obchodní flotila – velmi žádaná ze strany spojenců i Německa</a:t>
            </a:r>
          </a:p>
          <a:p>
            <a:pPr>
              <a:lnSpc>
                <a:spcPct val="100000"/>
              </a:lnSpc>
            </a:pPr>
            <a:r>
              <a:rPr lang="cs-CZ" sz="1500">
                <a:solidFill>
                  <a:schemeClr val="tx2"/>
                </a:solidFill>
              </a:rPr>
              <a:t>Dohody s Británií proti nákupu u spojenců a prodeji Němcům</a:t>
            </a:r>
          </a:p>
          <a:p>
            <a:pPr>
              <a:lnSpc>
                <a:spcPct val="100000"/>
              </a:lnSpc>
            </a:pPr>
            <a:r>
              <a:rPr lang="cs-CZ" sz="1500">
                <a:solidFill>
                  <a:schemeClr val="tx2"/>
                </a:solidFill>
              </a:rPr>
              <a:t>Problémy s dovozem zboží z Německa</a:t>
            </a:r>
          </a:p>
          <a:p>
            <a:pPr>
              <a:lnSpc>
                <a:spcPct val="100000"/>
              </a:lnSpc>
            </a:pPr>
            <a:r>
              <a:rPr lang="cs-CZ" sz="1500">
                <a:solidFill>
                  <a:schemeClr val="tx2"/>
                </a:solidFill>
              </a:rPr>
              <a:t>Norské lodě vozící britské zboží často terčem útoků německých ponorek</a:t>
            </a:r>
          </a:p>
          <a:p>
            <a:pPr>
              <a:lnSpc>
                <a:spcPct val="100000"/>
              </a:lnSpc>
            </a:pPr>
            <a:r>
              <a:rPr lang="cs-CZ" sz="1500">
                <a:solidFill>
                  <a:schemeClr val="tx2"/>
                </a:solidFill>
              </a:rPr>
              <a:t>Složitá pozice pro Norsko – „Neutrální spojenec“</a:t>
            </a:r>
          </a:p>
        </p:txBody>
      </p:sp>
      <p:pic>
        <p:nvPicPr>
          <p:cNvPr id="5" name="Obrázek 4" descr="Obsah obrázku text, exteriér, černá&#10;&#10;Popis byl vytvořen automaticky">
            <a:extLst>
              <a:ext uri="{FF2B5EF4-FFF2-40B4-BE49-F238E27FC236}">
                <a16:creationId xmlns:a16="http://schemas.microsoft.com/office/drawing/2014/main" id="{75468B31-3928-4FC1-95FD-729EAA458D6F}"/>
              </a:ext>
            </a:extLst>
          </p:cNvPr>
          <p:cNvPicPr>
            <a:picLocks noChangeAspect="1"/>
          </p:cNvPicPr>
          <p:nvPr/>
        </p:nvPicPr>
        <p:blipFill rotWithShape="1">
          <a:blip r:embed="rId2">
            <a:extLst>
              <a:ext uri="{28A0092B-C50C-407E-A947-70E740481C1C}">
                <a14:useLocalDpi xmlns:a14="http://schemas.microsoft.com/office/drawing/2010/main" val="0"/>
              </a:ext>
            </a:extLst>
          </a:blip>
          <a:srcRect l="6211" r="-1" b="-1"/>
          <a:stretch/>
        </p:blipFill>
        <p:spPr>
          <a:xfrm>
            <a:off x="5996628" y="2217529"/>
            <a:ext cx="6195372" cy="4640471"/>
          </a:xfrm>
          <a:prstGeom prst="rect">
            <a:avLst/>
          </a:prstGeom>
        </p:spPr>
      </p:pic>
    </p:spTree>
    <p:extLst>
      <p:ext uri="{BB962C8B-B14F-4D97-AF65-F5344CB8AC3E}">
        <p14:creationId xmlns:p14="http://schemas.microsoft.com/office/powerpoint/2010/main" val="3322040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87DF3A-9954-470D-AC61-56858AF34DDD}"/>
              </a:ext>
            </a:extLst>
          </p:cNvPr>
          <p:cNvSpPr>
            <a:spLocks noGrp="1"/>
          </p:cNvSpPr>
          <p:nvPr>
            <p:ph type="title"/>
          </p:nvPr>
        </p:nvSpPr>
        <p:spPr>
          <a:xfrm>
            <a:off x="838200" y="381000"/>
            <a:ext cx="10003218" cy="1600124"/>
          </a:xfrm>
        </p:spPr>
        <p:txBody>
          <a:bodyPr>
            <a:normAutofit/>
          </a:bodyPr>
          <a:lstStyle/>
          <a:p>
            <a:r>
              <a:rPr lang="cs-CZ" dirty="0"/>
              <a:t>První světová válka</a:t>
            </a:r>
          </a:p>
        </p:txBody>
      </p:sp>
      <p:sp>
        <p:nvSpPr>
          <p:cNvPr id="3" name="Zástupný obsah 2">
            <a:extLst>
              <a:ext uri="{FF2B5EF4-FFF2-40B4-BE49-F238E27FC236}">
                <a16:creationId xmlns:a16="http://schemas.microsoft.com/office/drawing/2014/main" id="{18A0189D-7050-4B97-AB12-9E41166A9471}"/>
              </a:ext>
            </a:extLst>
          </p:cNvPr>
          <p:cNvSpPr>
            <a:spLocks noGrp="1"/>
          </p:cNvSpPr>
          <p:nvPr>
            <p:ph idx="1"/>
          </p:nvPr>
        </p:nvSpPr>
        <p:spPr>
          <a:xfrm>
            <a:off x="838200" y="2514600"/>
            <a:ext cx="4876800" cy="3783586"/>
          </a:xfrm>
        </p:spPr>
        <p:txBody>
          <a:bodyPr anchor="ctr">
            <a:normAutofit/>
          </a:bodyPr>
          <a:lstStyle/>
          <a:p>
            <a:pPr>
              <a:lnSpc>
                <a:spcPct val="100000"/>
              </a:lnSpc>
            </a:pPr>
            <a:r>
              <a:rPr lang="cs-CZ" sz="1500">
                <a:solidFill>
                  <a:schemeClr val="tx2"/>
                </a:solidFill>
              </a:rPr>
              <a:t>V Norsku panika – vybírání peněz a zlata z bank, hromadění potravin atd.</a:t>
            </a:r>
          </a:p>
          <a:p>
            <a:pPr>
              <a:lnSpc>
                <a:spcPct val="100000"/>
              </a:lnSpc>
            </a:pPr>
            <a:r>
              <a:rPr lang="cs-CZ" sz="1500">
                <a:solidFill>
                  <a:schemeClr val="tx2"/>
                </a:solidFill>
              </a:rPr>
              <a:t>Inflace, černý trh – nastavení maximálních cen, přídělový systém, od 1916 počátek prohibice</a:t>
            </a:r>
          </a:p>
          <a:p>
            <a:pPr>
              <a:lnSpc>
                <a:spcPct val="100000"/>
              </a:lnSpc>
            </a:pPr>
            <a:r>
              <a:rPr lang="cs-CZ" sz="1500">
                <a:solidFill>
                  <a:schemeClr val="tx2"/>
                </a:solidFill>
              </a:rPr>
              <a:t>Prodej ryb Německu – chtěli koupit všechny ryby – Británie vyhrožovala zastavením dovážení uhlí a ropy = Británie kupuje všechny ryby – Německo se zlobí – útoky na norské obchodní lodě</a:t>
            </a:r>
          </a:p>
          <a:p>
            <a:pPr>
              <a:lnSpc>
                <a:spcPct val="100000"/>
              </a:lnSpc>
            </a:pPr>
            <a:r>
              <a:rPr lang="cs-CZ" sz="1500">
                <a:solidFill>
                  <a:schemeClr val="tx2"/>
                </a:solidFill>
              </a:rPr>
              <a:t>Více než 2000 norských námořníků zahynulo</a:t>
            </a:r>
          </a:p>
          <a:p>
            <a:pPr>
              <a:lnSpc>
                <a:spcPct val="100000"/>
              </a:lnSpc>
            </a:pPr>
            <a:r>
              <a:rPr lang="cs-CZ" sz="1500">
                <a:solidFill>
                  <a:schemeClr val="tx2"/>
                </a:solidFill>
              </a:rPr>
              <a:t>Norsko dodavatel chemikálií pro Německo – Británie proti, zastavení dovozu uhlí…</a:t>
            </a:r>
          </a:p>
          <a:p>
            <a:pPr>
              <a:lnSpc>
                <a:spcPct val="100000"/>
              </a:lnSpc>
            </a:pPr>
            <a:r>
              <a:rPr lang="cs-CZ" sz="1500">
                <a:solidFill>
                  <a:schemeClr val="tx2"/>
                </a:solidFill>
              </a:rPr>
              <a:t>Neomezená ponorková válka ze strany Německa – velké množství norských lodí potopeno</a:t>
            </a:r>
          </a:p>
          <a:p>
            <a:pPr>
              <a:lnSpc>
                <a:spcPct val="100000"/>
              </a:lnSpc>
            </a:pPr>
            <a:endParaRPr lang="cs-CZ" sz="1500">
              <a:solidFill>
                <a:schemeClr val="tx2"/>
              </a:solidFill>
            </a:endParaRPr>
          </a:p>
        </p:txBody>
      </p:sp>
      <p:pic>
        <p:nvPicPr>
          <p:cNvPr id="5" name="Obrázek 4" descr="Obsah obrázku text, noviny, účtenka&#10;&#10;Popis byl vytvořen automaticky">
            <a:extLst>
              <a:ext uri="{FF2B5EF4-FFF2-40B4-BE49-F238E27FC236}">
                <a16:creationId xmlns:a16="http://schemas.microsoft.com/office/drawing/2014/main" id="{42DD7041-AE07-4874-9F28-2CDD44EAACF2}"/>
              </a:ext>
            </a:extLst>
          </p:cNvPr>
          <p:cNvPicPr>
            <a:picLocks noChangeAspect="1"/>
          </p:cNvPicPr>
          <p:nvPr/>
        </p:nvPicPr>
        <p:blipFill rotWithShape="1">
          <a:blip r:embed="rId2">
            <a:extLst>
              <a:ext uri="{28A0092B-C50C-407E-A947-70E740481C1C}">
                <a14:useLocalDpi xmlns:a14="http://schemas.microsoft.com/office/drawing/2010/main" val="0"/>
              </a:ext>
            </a:extLst>
          </a:blip>
          <a:srcRect t="30250" r="1" b="14697"/>
          <a:stretch/>
        </p:blipFill>
        <p:spPr>
          <a:xfrm>
            <a:off x="5996628" y="2217529"/>
            <a:ext cx="6195372" cy="4640471"/>
          </a:xfrm>
          <a:prstGeom prst="rect">
            <a:avLst/>
          </a:prstGeom>
        </p:spPr>
      </p:pic>
    </p:spTree>
    <p:extLst>
      <p:ext uri="{BB962C8B-B14F-4D97-AF65-F5344CB8AC3E}">
        <p14:creationId xmlns:p14="http://schemas.microsoft.com/office/powerpoint/2010/main" val="814308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927064-541F-4320-8917-B7F7BC7BAACC}"/>
              </a:ext>
            </a:extLst>
          </p:cNvPr>
          <p:cNvSpPr>
            <a:spLocks noGrp="1"/>
          </p:cNvSpPr>
          <p:nvPr>
            <p:ph type="title"/>
          </p:nvPr>
        </p:nvSpPr>
        <p:spPr>
          <a:xfrm>
            <a:off x="838200" y="381000"/>
            <a:ext cx="10003218" cy="1600124"/>
          </a:xfrm>
        </p:spPr>
        <p:txBody>
          <a:bodyPr>
            <a:normAutofit/>
          </a:bodyPr>
          <a:lstStyle/>
          <a:p>
            <a:r>
              <a:rPr lang="cs-CZ" dirty="0"/>
              <a:t>Norsko po válce</a:t>
            </a:r>
          </a:p>
        </p:txBody>
      </p:sp>
      <p:sp>
        <p:nvSpPr>
          <p:cNvPr id="3" name="Zástupný obsah 2">
            <a:extLst>
              <a:ext uri="{FF2B5EF4-FFF2-40B4-BE49-F238E27FC236}">
                <a16:creationId xmlns:a16="http://schemas.microsoft.com/office/drawing/2014/main" id="{33C3E7AA-2707-4DE0-A533-FC4699880C77}"/>
              </a:ext>
            </a:extLst>
          </p:cNvPr>
          <p:cNvSpPr>
            <a:spLocks noGrp="1"/>
          </p:cNvSpPr>
          <p:nvPr>
            <p:ph idx="1"/>
          </p:nvPr>
        </p:nvSpPr>
        <p:spPr>
          <a:xfrm>
            <a:off x="838200" y="2514600"/>
            <a:ext cx="4876800" cy="3783586"/>
          </a:xfrm>
        </p:spPr>
        <p:txBody>
          <a:bodyPr anchor="ctr">
            <a:normAutofit/>
          </a:bodyPr>
          <a:lstStyle/>
          <a:p>
            <a:r>
              <a:rPr lang="cs-CZ" sz="1800" dirty="0">
                <a:solidFill>
                  <a:schemeClr val="tx2"/>
                </a:solidFill>
              </a:rPr>
              <a:t>Od roku 1920 snížení inflace, zvyšování nezaměstnanosti (během roku z 2,5 na 17%), snižování hodnoty norské koruny</a:t>
            </a:r>
          </a:p>
          <a:p>
            <a:r>
              <a:rPr lang="cs-CZ" sz="1800" dirty="0">
                <a:solidFill>
                  <a:schemeClr val="tx2"/>
                </a:solidFill>
              </a:rPr>
              <a:t>Několik bank mělo finanční problémy</a:t>
            </a:r>
          </a:p>
          <a:p>
            <a:r>
              <a:rPr lang="cs-CZ" sz="1800" dirty="0">
                <a:solidFill>
                  <a:schemeClr val="tx2"/>
                </a:solidFill>
              </a:rPr>
              <a:t>Od roku 1919 zákaz prodeje silného alkoholu a některých vín a piv (na základě referenda) – alkoholické nápoje poté pouze na lékařský předpis – k léčení celé řady nemocí…</a:t>
            </a:r>
          </a:p>
          <a:p>
            <a:r>
              <a:rPr lang="cs-CZ" sz="1800" dirty="0">
                <a:solidFill>
                  <a:schemeClr val="tx2"/>
                </a:solidFill>
              </a:rPr>
              <a:t>Pokračuje posilování dělnického hnutí – odbory mají velkou moc, stávky</a:t>
            </a:r>
          </a:p>
        </p:txBody>
      </p:sp>
      <p:pic>
        <p:nvPicPr>
          <p:cNvPr id="5" name="Obrázek 4" descr="Obsah obrázku text&#10;&#10;Popis byl vytvořen automaticky">
            <a:extLst>
              <a:ext uri="{FF2B5EF4-FFF2-40B4-BE49-F238E27FC236}">
                <a16:creationId xmlns:a16="http://schemas.microsoft.com/office/drawing/2014/main" id="{953845BD-795B-4638-BF7A-8965D5258504}"/>
              </a:ext>
            </a:extLst>
          </p:cNvPr>
          <p:cNvPicPr>
            <a:picLocks noChangeAspect="1"/>
          </p:cNvPicPr>
          <p:nvPr/>
        </p:nvPicPr>
        <p:blipFill rotWithShape="1">
          <a:blip r:embed="rId2"/>
          <a:srcRect r="-3" b="3969"/>
          <a:stretch/>
        </p:blipFill>
        <p:spPr>
          <a:xfrm>
            <a:off x="5996628" y="2217529"/>
            <a:ext cx="6195372" cy="4640471"/>
          </a:xfrm>
          <a:prstGeom prst="rect">
            <a:avLst/>
          </a:prstGeom>
        </p:spPr>
      </p:pic>
    </p:spTree>
    <p:extLst>
      <p:ext uri="{BB962C8B-B14F-4D97-AF65-F5344CB8AC3E}">
        <p14:creationId xmlns:p14="http://schemas.microsoft.com/office/powerpoint/2010/main" val="3743759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77C5CB-67DD-4EE3-8AE6-8B366A2389B6}"/>
              </a:ext>
            </a:extLst>
          </p:cNvPr>
          <p:cNvSpPr>
            <a:spLocks noGrp="1"/>
          </p:cNvSpPr>
          <p:nvPr>
            <p:ph type="title"/>
          </p:nvPr>
        </p:nvSpPr>
        <p:spPr>
          <a:xfrm>
            <a:off x="838200" y="586992"/>
            <a:ext cx="4953000" cy="1664573"/>
          </a:xfrm>
        </p:spPr>
        <p:txBody>
          <a:bodyPr>
            <a:normAutofit/>
          </a:bodyPr>
          <a:lstStyle/>
          <a:p>
            <a:r>
              <a:rPr lang="cs-CZ" dirty="0">
                <a:solidFill>
                  <a:schemeClr val="tx2"/>
                </a:solidFill>
              </a:rPr>
              <a:t>Norsko po válce - politika</a:t>
            </a:r>
          </a:p>
        </p:txBody>
      </p:sp>
      <p:sp>
        <p:nvSpPr>
          <p:cNvPr id="3" name="Zástupný obsah 2">
            <a:extLst>
              <a:ext uri="{FF2B5EF4-FFF2-40B4-BE49-F238E27FC236}">
                <a16:creationId xmlns:a16="http://schemas.microsoft.com/office/drawing/2014/main" id="{521961A3-00A9-4F2B-8F1C-0B89B94463E8}"/>
              </a:ext>
            </a:extLst>
          </p:cNvPr>
          <p:cNvSpPr>
            <a:spLocks noGrp="1"/>
          </p:cNvSpPr>
          <p:nvPr>
            <p:ph idx="1"/>
          </p:nvPr>
        </p:nvSpPr>
        <p:spPr>
          <a:xfrm>
            <a:off x="838200" y="2411653"/>
            <a:ext cx="4952681" cy="3728613"/>
          </a:xfrm>
        </p:spPr>
        <p:txBody>
          <a:bodyPr>
            <a:normAutofit/>
          </a:bodyPr>
          <a:lstStyle/>
          <a:p>
            <a:pPr>
              <a:lnSpc>
                <a:spcPct val="100000"/>
              </a:lnSpc>
            </a:pPr>
            <a:r>
              <a:rPr lang="cs-CZ" sz="1700" dirty="0">
                <a:solidFill>
                  <a:schemeClr val="tx2"/>
                </a:solidFill>
              </a:rPr>
              <a:t>Od roku 1920 nová strana – </a:t>
            </a:r>
            <a:r>
              <a:rPr lang="cs-CZ" sz="1700" dirty="0" err="1">
                <a:solidFill>
                  <a:schemeClr val="tx2"/>
                </a:solidFill>
              </a:rPr>
              <a:t>Bondepartiet</a:t>
            </a:r>
            <a:r>
              <a:rPr lang="cs-CZ" sz="1700" dirty="0">
                <a:solidFill>
                  <a:schemeClr val="tx2"/>
                </a:solidFill>
              </a:rPr>
              <a:t> – agrárníci</a:t>
            </a:r>
          </a:p>
          <a:p>
            <a:pPr>
              <a:lnSpc>
                <a:spcPct val="100000"/>
              </a:lnSpc>
            </a:pPr>
            <a:r>
              <a:rPr lang="cs-CZ" sz="1700" dirty="0" err="1">
                <a:solidFill>
                  <a:schemeClr val="tx2"/>
                </a:solidFill>
              </a:rPr>
              <a:t>Arbeiderpartiet</a:t>
            </a:r>
            <a:r>
              <a:rPr lang="cs-CZ" sz="1700" dirty="0">
                <a:solidFill>
                  <a:schemeClr val="tx2"/>
                </a:solidFill>
              </a:rPr>
              <a:t> – silné ovlivnění Komunistickou stranou z Moskvy – Strana přijala podmínky ruské komunistické strany a stala se v roce 1921 součástí Kominterny – méně radikální část </a:t>
            </a:r>
            <a:r>
              <a:rPr lang="cs-CZ" sz="1700" dirty="0" err="1">
                <a:solidFill>
                  <a:schemeClr val="tx2"/>
                </a:solidFill>
              </a:rPr>
              <a:t>Ap</a:t>
            </a:r>
            <a:r>
              <a:rPr lang="cs-CZ" sz="1700" dirty="0">
                <a:solidFill>
                  <a:schemeClr val="tx2"/>
                </a:solidFill>
              </a:rPr>
              <a:t> se oddělila a založila </a:t>
            </a:r>
            <a:r>
              <a:rPr lang="cs-CZ" sz="1700" dirty="0" err="1">
                <a:solidFill>
                  <a:schemeClr val="tx2"/>
                </a:solidFill>
              </a:rPr>
              <a:t>Norges</a:t>
            </a:r>
            <a:r>
              <a:rPr lang="cs-CZ" sz="1700" dirty="0">
                <a:solidFill>
                  <a:schemeClr val="tx2"/>
                </a:solidFill>
              </a:rPr>
              <a:t> </a:t>
            </a:r>
            <a:r>
              <a:rPr lang="cs-CZ" sz="1700" dirty="0" err="1">
                <a:solidFill>
                  <a:schemeClr val="tx2"/>
                </a:solidFill>
              </a:rPr>
              <a:t>Socialdemokratiske</a:t>
            </a:r>
            <a:r>
              <a:rPr lang="cs-CZ" sz="1700" dirty="0">
                <a:solidFill>
                  <a:schemeClr val="tx2"/>
                </a:solidFill>
              </a:rPr>
              <a:t> </a:t>
            </a:r>
            <a:r>
              <a:rPr lang="cs-CZ" sz="1700" dirty="0" err="1">
                <a:solidFill>
                  <a:schemeClr val="tx2"/>
                </a:solidFill>
              </a:rPr>
              <a:t>Arbeiderparti</a:t>
            </a:r>
            <a:endParaRPr lang="cs-CZ" sz="1700" dirty="0">
              <a:solidFill>
                <a:schemeClr val="tx2"/>
              </a:solidFill>
            </a:endParaRPr>
          </a:p>
          <a:p>
            <a:pPr>
              <a:lnSpc>
                <a:spcPct val="100000"/>
              </a:lnSpc>
            </a:pPr>
            <a:r>
              <a:rPr lang="cs-CZ" sz="1700" dirty="0" err="1">
                <a:solidFill>
                  <a:schemeClr val="tx2"/>
                </a:solidFill>
              </a:rPr>
              <a:t>Ap</a:t>
            </a:r>
            <a:r>
              <a:rPr lang="cs-CZ" sz="1700" dirty="0">
                <a:solidFill>
                  <a:schemeClr val="tx2"/>
                </a:solidFill>
              </a:rPr>
              <a:t> se už v roce 1923 odklání od Kominterny pro neschopnost plnit podmínky komunistů – vzniká </a:t>
            </a:r>
            <a:r>
              <a:rPr lang="cs-CZ" sz="1700" dirty="0" err="1">
                <a:solidFill>
                  <a:schemeClr val="tx2"/>
                </a:solidFill>
              </a:rPr>
              <a:t>Norges</a:t>
            </a:r>
            <a:r>
              <a:rPr lang="cs-CZ" sz="1700" dirty="0">
                <a:solidFill>
                  <a:schemeClr val="tx2"/>
                </a:solidFill>
              </a:rPr>
              <a:t> </a:t>
            </a:r>
            <a:r>
              <a:rPr lang="cs-CZ" sz="1700" dirty="0" err="1">
                <a:solidFill>
                  <a:schemeClr val="tx2"/>
                </a:solidFill>
              </a:rPr>
              <a:t>Kommunistiske</a:t>
            </a:r>
            <a:r>
              <a:rPr lang="cs-CZ" sz="1700" dirty="0">
                <a:solidFill>
                  <a:schemeClr val="tx2"/>
                </a:solidFill>
              </a:rPr>
              <a:t> </a:t>
            </a:r>
            <a:r>
              <a:rPr lang="cs-CZ" sz="1700" dirty="0" err="1">
                <a:solidFill>
                  <a:schemeClr val="tx2"/>
                </a:solidFill>
              </a:rPr>
              <a:t>Parti</a:t>
            </a:r>
            <a:r>
              <a:rPr lang="cs-CZ" sz="1700" dirty="0">
                <a:solidFill>
                  <a:schemeClr val="tx2"/>
                </a:solidFill>
              </a:rPr>
              <a:t>, </a:t>
            </a:r>
            <a:r>
              <a:rPr lang="cs-CZ" sz="1700" dirty="0" err="1">
                <a:solidFill>
                  <a:schemeClr val="tx2"/>
                </a:solidFill>
              </a:rPr>
              <a:t>Ap</a:t>
            </a:r>
            <a:r>
              <a:rPr lang="cs-CZ" sz="1700" dirty="0">
                <a:solidFill>
                  <a:schemeClr val="tx2"/>
                </a:solidFill>
              </a:rPr>
              <a:t> se v roce 1927 slučuje zpět se </a:t>
            </a:r>
            <a:r>
              <a:rPr lang="cs-CZ" sz="1700" dirty="0" err="1">
                <a:solidFill>
                  <a:schemeClr val="tx2"/>
                </a:solidFill>
              </a:rPr>
              <a:t>SocDem</a:t>
            </a:r>
            <a:r>
              <a:rPr lang="cs-CZ" sz="1700" dirty="0">
                <a:solidFill>
                  <a:schemeClr val="tx2"/>
                </a:solidFill>
              </a:rPr>
              <a:t> – pak vyhrává volby do </a:t>
            </a:r>
            <a:r>
              <a:rPr lang="cs-CZ" sz="1700" dirty="0" err="1">
                <a:solidFill>
                  <a:schemeClr val="tx2"/>
                </a:solidFill>
              </a:rPr>
              <a:t>Stortingu</a:t>
            </a:r>
            <a:endParaRPr lang="cs-CZ" sz="1700" dirty="0">
              <a:solidFill>
                <a:schemeClr val="tx2"/>
              </a:solidFill>
            </a:endParaRPr>
          </a:p>
          <a:p>
            <a:pPr>
              <a:lnSpc>
                <a:spcPct val="100000"/>
              </a:lnSpc>
            </a:pPr>
            <a:endParaRPr lang="cs-CZ" sz="1700" dirty="0">
              <a:solidFill>
                <a:schemeClr val="tx2"/>
              </a:solidFill>
            </a:endParaRPr>
          </a:p>
        </p:txBody>
      </p:sp>
      <p:pic>
        <p:nvPicPr>
          <p:cNvPr id="5" name="Obrázek 4" descr="Obsah obrázku text&#10;&#10;Popis byl vytvořen automaticky">
            <a:extLst>
              <a:ext uri="{FF2B5EF4-FFF2-40B4-BE49-F238E27FC236}">
                <a16:creationId xmlns:a16="http://schemas.microsoft.com/office/drawing/2014/main" id="{07E154B6-EADC-49DE-B296-4B9F0CC34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715" y="567942"/>
            <a:ext cx="4058972" cy="5716862"/>
          </a:xfrm>
          <a:prstGeom prst="rect">
            <a:avLst/>
          </a:prstGeom>
        </p:spPr>
      </p:pic>
    </p:spTree>
    <p:extLst>
      <p:ext uri="{BB962C8B-B14F-4D97-AF65-F5344CB8AC3E}">
        <p14:creationId xmlns:p14="http://schemas.microsoft.com/office/powerpoint/2010/main" val="2644829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16A16F-67F8-4917-BC57-EABA8802A26F}"/>
              </a:ext>
            </a:extLst>
          </p:cNvPr>
          <p:cNvSpPr>
            <a:spLocks noGrp="1"/>
          </p:cNvSpPr>
          <p:nvPr>
            <p:ph type="title"/>
          </p:nvPr>
        </p:nvSpPr>
        <p:spPr/>
        <p:txBody>
          <a:bodyPr/>
          <a:lstStyle/>
          <a:p>
            <a:r>
              <a:rPr lang="cs-CZ" dirty="0"/>
              <a:t>Ekonomická krize</a:t>
            </a:r>
          </a:p>
        </p:txBody>
      </p:sp>
      <p:sp>
        <p:nvSpPr>
          <p:cNvPr id="3" name="Zástupný obsah 2">
            <a:extLst>
              <a:ext uri="{FF2B5EF4-FFF2-40B4-BE49-F238E27FC236}">
                <a16:creationId xmlns:a16="http://schemas.microsoft.com/office/drawing/2014/main" id="{98FF805F-10E2-4A97-A5CE-A07EF2A603A9}"/>
              </a:ext>
            </a:extLst>
          </p:cNvPr>
          <p:cNvSpPr>
            <a:spLocks noGrp="1"/>
          </p:cNvSpPr>
          <p:nvPr>
            <p:ph idx="1"/>
          </p:nvPr>
        </p:nvSpPr>
        <p:spPr/>
        <p:txBody>
          <a:bodyPr>
            <a:normAutofit fontScale="92500" lnSpcReduction="20000"/>
          </a:bodyPr>
          <a:lstStyle/>
          <a:p>
            <a:r>
              <a:rPr lang="cs-CZ" dirty="0"/>
              <a:t>Velká hospodářská krize doléhá na Norsko v roce 1930</a:t>
            </a:r>
          </a:p>
          <a:p>
            <a:r>
              <a:rPr lang="cs-CZ" dirty="0"/>
              <a:t>Ohromný nárůst nezaměstnanosti – až na 40%, produkce i HDP rychle klesá, na úrovni roku 1930 až v roce 1935</a:t>
            </a:r>
          </a:p>
          <a:p>
            <a:r>
              <a:rPr lang="cs-CZ" dirty="0"/>
              <a:t>Množství demonstrací a konfliktů s policií</a:t>
            </a:r>
          </a:p>
          <a:p>
            <a:r>
              <a:rPr lang="cs-CZ" dirty="0"/>
              <a:t>Velký dopad na venkov, kde přišlo o práci velké množství lidí pracujících v dřevařském průmyslu</a:t>
            </a:r>
          </a:p>
          <a:p>
            <a:r>
              <a:rPr lang="cs-CZ" dirty="0"/>
              <a:t>Posiluje </a:t>
            </a:r>
            <a:r>
              <a:rPr lang="cs-CZ" dirty="0" err="1"/>
              <a:t>Ap</a:t>
            </a:r>
            <a:r>
              <a:rPr lang="cs-CZ" dirty="0"/>
              <a:t> – od roku 1935 (až do roku 1963) u moci – Johan </a:t>
            </a:r>
            <a:r>
              <a:rPr lang="cs-CZ" dirty="0" err="1"/>
              <a:t>Nygaardsvold</a:t>
            </a:r>
            <a:r>
              <a:rPr lang="cs-CZ" dirty="0"/>
              <a:t> (volby v roce 1933 přes 40%)</a:t>
            </a:r>
          </a:p>
        </p:txBody>
      </p:sp>
    </p:spTree>
    <p:extLst>
      <p:ext uri="{BB962C8B-B14F-4D97-AF65-F5344CB8AC3E}">
        <p14:creationId xmlns:p14="http://schemas.microsoft.com/office/powerpoint/2010/main" val="2186904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F25D9B-2572-4BEF-9194-1D043C5AEC06}"/>
              </a:ext>
            </a:extLst>
          </p:cNvPr>
          <p:cNvSpPr>
            <a:spLocks noGrp="1"/>
          </p:cNvSpPr>
          <p:nvPr>
            <p:ph type="title"/>
          </p:nvPr>
        </p:nvSpPr>
        <p:spPr>
          <a:xfrm>
            <a:off x="838200" y="381000"/>
            <a:ext cx="10003218" cy="1600124"/>
          </a:xfrm>
        </p:spPr>
        <p:txBody>
          <a:bodyPr>
            <a:normAutofit/>
          </a:bodyPr>
          <a:lstStyle/>
          <a:p>
            <a:r>
              <a:rPr lang="cs-CZ" dirty="0"/>
              <a:t>Zahraniční politika před 2. sv. válkou</a:t>
            </a:r>
          </a:p>
        </p:txBody>
      </p:sp>
      <p:sp>
        <p:nvSpPr>
          <p:cNvPr id="3" name="Zástupný obsah 2">
            <a:extLst>
              <a:ext uri="{FF2B5EF4-FFF2-40B4-BE49-F238E27FC236}">
                <a16:creationId xmlns:a16="http://schemas.microsoft.com/office/drawing/2014/main" id="{EEB7D177-39D1-4D4D-8FC8-A7845FA1E09E}"/>
              </a:ext>
            </a:extLst>
          </p:cNvPr>
          <p:cNvSpPr>
            <a:spLocks noGrp="1"/>
          </p:cNvSpPr>
          <p:nvPr>
            <p:ph idx="1"/>
          </p:nvPr>
        </p:nvSpPr>
        <p:spPr>
          <a:xfrm>
            <a:off x="838200" y="2514600"/>
            <a:ext cx="4876800" cy="3783586"/>
          </a:xfrm>
        </p:spPr>
        <p:txBody>
          <a:bodyPr anchor="ctr">
            <a:normAutofit/>
          </a:bodyPr>
          <a:lstStyle/>
          <a:p>
            <a:r>
              <a:rPr lang="cs-CZ" sz="1800" dirty="0">
                <a:solidFill>
                  <a:schemeClr val="tx2"/>
                </a:solidFill>
              </a:rPr>
              <a:t>Norsko pokračuje ve své neutrální zahraniční politice – 1920 získává Špicberky, aktivní v humanitárních a sociálních podnicích Společnosti národů</a:t>
            </a:r>
          </a:p>
          <a:p>
            <a:r>
              <a:rPr lang="cs-CZ" sz="1800" dirty="0">
                <a:solidFill>
                  <a:schemeClr val="tx2"/>
                </a:solidFill>
              </a:rPr>
              <a:t>Snaží se získat práva k lovu a rybolovu u východního Grónska – Pokus o okupaci Grónska – prohra u soudu v Haagu v 1933</a:t>
            </a:r>
          </a:p>
          <a:p>
            <a:r>
              <a:rPr lang="cs-CZ" sz="1800" dirty="0">
                <a:solidFill>
                  <a:schemeClr val="tx2"/>
                </a:solidFill>
              </a:rPr>
              <a:t>Během krize podfinancování armády, Norsko bylo proti společné severské vojenské alianci</a:t>
            </a:r>
          </a:p>
          <a:p>
            <a:endParaRPr lang="cs-CZ" sz="1800" dirty="0">
              <a:solidFill>
                <a:schemeClr val="tx2"/>
              </a:solidFill>
            </a:endParaRPr>
          </a:p>
        </p:txBody>
      </p:sp>
      <p:pic>
        <p:nvPicPr>
          <p:cNvPr id="5" name="Obrázek 4" descr="Obsah obrázku osoba, exteriér, skupina, vojenská uniforma&#10;&#10;Popis byl vytvořen automaticky">
            <a:extLst>
              <a:ext uri="{FF2B5EF4-FFF2-40B4-BE49-F238E27FC236}">
                <a16:creationId xmlns:a16="http://schemas.microsoft.com/office/drawing/2014/main" id="{C660629A-0D00-4E72-BC37-5936045DDBDA}"/>
              </a:ext>
            </a:extLst>
          </p:cNvPr>
          <p:cNvPicPr>
            <a:picLocks noChangeAspect="1"/>
          </p:cNvPicPr>
          <p:nvPr/>
        </p:nvPicPr>
        <p:blipFill rotWithShape="1">
          <a:blip r:embed="rId2"/>
          <a:srcRect l="203"/>
          <a:stretch/>
        </p:blipFill>
        <p:spPr>
          <a:xfrm>
            <a:off x="5996628" y="2217529"/>
            <a:ext cx="6195372" cy="4640471"/>
          </a:xfrm>
          <a:prstGeom prst="rect">
            <a:avLst/>
          </a:prstGeom>
        </p:spPr>
      </p:pic>
    </p:spTree>
    <p:extLst>
      <p:ext uri="{BB962C8B-B14F-4D97-AF65-F5344CB8AC3E}">
        <p14:creationId xmlns:p14="http://schemas.microsoft.com/office/powerpoint/2010/main" val="316611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5285BA-E556-46AA-8B46-544A37B1E77E}"/>
              </a:ext>
            </a:extLst>
          </p:cNvPr>
          <p:cNvSpPr>
            <a:spLocks noGrp="1"/>
          </p:cNvSpPr>
          <p:nvPr>
            <p:ph type="title"/>
          </p:nvPr>
        </p:nvSpPr>
        <p:spPr>
          <a:xfrm>
            <a:off x="1047280" y="759805"/>
            <a:ext cx="10306520" cy="1325563"/>
          </a:xfrm>
        </p:spPr>
        <p:txBody>
          <a:bodyPr>
            <a:normAutofit/>
          </a:bodyPr>
          <a:lstStyle/>
          <a:p>
            <a:r>
              <a:rPr lang="cs-CZ" sz="4000">
                <a:solidFill>
                  <a:srgbClr val="FFFFFF"/>
                </a:solidFill>
              </a:rPr>
              <a:t>Norsko v předvečer války</a:t>
            </a:r>
          </a:p>
        </p:txBody>
      </p:sp>
      <p:sp>
        <p:nvSpPr>
          <p:cNvPr id="3" name="Zástupný obsah 2">
            <a:extLst>
              <a:ext uri="{FF2B5EF4-FFF2-40B4-BE49-F238E27FC236}">
                <a16:creationId xmlns:a16="http://schemas.microsoft.com/office/drawing/2014/main" id="{F81A5EAF-87AD-4F47-BB68-091DA3C7DEE5}"/>
              </a:ext>
            </a:extLst>
          </p:cNvPr>
          <p:cNvSpPr>
            <a:spLocks noGrp="1"/>
          </p:cNvSpPr>
          <p:nvPr>
            <p:ph idx="1"/>
          </p:nvPr>
        </p:nvSpPr>
        <p:spPr>
          <a:xfrm>
            <a:off x="1424904" y="2494450"/>
            <a:ext cx="4053545" cy="3563159"/>
          </a:xfrm>
        </p:spPr>
        <p:txBody>
          <a:bodyPr>
            <a:normAutofit/>
          </a:bodyPr>
          <a:lstStyle/>
          <a:p>
            <a:r>
              <a:rPr lang="cs-CZ" sz="1400" dirty="0"/>
              <a:t>I přes sílící napětí v Evropě Norsko stále prosazuje vlastní neutralitu</a:t>
            </a:r>
          </a:p>
          <a:p>
            <a:r>
              <a:rPr lang="cs-CZ" sz="1400" dirty="0"/>
              <a:t>Norsko má před vypuknutím války čtvrtou největší námořní flotilu</a:t>
            </a:r>
          </a:p>
          <a:p>
            <a:r>
              <a:rPr lang="cs-CZ" sz="1400" dirty="0"/>
              <a:t>Po začátku války bylo Norsko považováno za strategického partnera – svojí flotilou mělo zásobovat Velkou Británii, která byla pro vedení války závislá na dovozu surovin ze zahraničí, Spojenci se snažili během roku 1939 přesvědčit Norsko, aby vstoupilo do války na straně Spojenců</a:t>
            </a:r>
          </a:p>
          <a:p>
            <a:r>
              <a:rPr lang="cs-CZ" sz="1400" dirty="0"/>
              <a:t>Norsko podepsalo se Spojenci dohodu o poskytnutí velké části své flotily pro jejich účely</a:t>
            </a:r>
          </a:p>
          <a:p>
            <a:r>
              <a:rPr lang="cs-CZ" sz="1400" dirty="0"/>
              <a:t>Důležitý partner i pro Německo – </a:t>
            </a:r>
            <a:r>
              <a:rPr lang="cs-CZ" sz="1400" dirty="0" err="1"/>
              <a:t>Narvik</a:t>
            </a:r>
            <a:r>
              <a:rPr lang="cs-CZ" sz="1400" dirty="0"/>
              <a:t>, přístav na severu u Švédska, ze kterého měla do Německa proudit železná ruda (stejně i do Velké Británie)</a:t>
            </a:r>
          </a:p>
        </p:txBody>
      </p:sp>
      <p:pic>
        <p:nvPicPr>
          <p:cNvPr id="1026" name="Picture 2" descr="Picture">
            <a:extLst>
              <a:ext uri="{FF2B5EF4-FFF2-40B4-BE49-F238E27FC236}">
                <a16:creationId xmlns:a16="http://schemas.microsoft.com/office/drawing/2014/main" id="{E248B492-B142-4E5E-8E02-77F308267C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7" r="2" b="2"/>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064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C97770-ACB4-42A5-8154-DA1F94F9C7A6}"/>
              </a:ext>
            </a:extLst>
          </p:cNvPr>
          <p:cNvSpPr>
            <a:spLocks noGrp="1"/>
          </p:cNvSpPr>
          <p:nvPr>
            <p:ph type="title"/>
          </p:nvPr>
        </p:nvSpPr>
        <p:spPr>
          <a:xfrm>
            <a:off x="1047280" y="759805"/>
            <a:ext cx="10306520" cy="1325563"/>
          </a:xfrm>
        </p:spPr>
        <p:txBody>
          <a:bodyPr>
            <a:normAutofit/>
          </a:bodyPr>
          <a:lstStyle/>
          <a:p>
            <a:r>
              <a:rPr lang="cs-CZ" sz="4000">
                <a:solidFill>
                  <a:srgbClr val="FFFFFF"/>
                </a:solidFill>
              </a:rPr>
              <a:t>Začátek války</a:t>
            </a:r>
          </a:p>
        </p:txBody>
      </p:sp>
      <p:sp>
        <p:nvSpPr>
          <p:cNvPr id="3" name="Zástupný obsah 2">
            <a:extLst>
              <a:ext uri="{FF2B5EF4-FFF2-40B4-BE49-F238E27FC236}">
                <a16:creationId xmlns:a16="http://schemas.microsoft.com/office/drawing/2014/main" id="{7A4FFAB0-8D40-4998-8AF7-A7085FF2ACC0}"/>
              </a:ext>
            </a:extLst>
          </p:cNvPr>
          <p:cNvSpPr>
            <a:spLocks noGrp="1"/>
          </p:cNvSpPr>
          <p:nvPr>
            <p:ph idx="1"/>
          </p:nvPr>
        </p:nvSpPr>
        <p:spPr>
          <a:xfrm>
            <a:off x="1424904" y="2494450"/>
            <a:ext cx="4053545" cy="3563159"/>
          </a:xfrm>
        </p:spPr>
        <p:txBody>
          <a:bodyPr>
            <a:normAutofit/>
          </a:bodyPr>
          <a:lstStyle/>
          <a:p>
            <a:r>
              <a:rPr lang="cs-CZ" sz="1500"/>
              <a:t>Norsko sice vyhlásilo neutralitu, ale bylo opět v obtížné situaci – tlaky z obou stran</a:t>
            </a:r>
          </a:p>
          <a:p>
            <a:r>
              <a:rPr lang="cs-CZ" sz="1500"/>
              <a:t>Norsko ale svoji neutralitu chtělo bránit – posilovalo armádu, hlídalo pobřeží – vzhledem k podfinancované armádě ale málo efektivní</a:t>
            </a:r>
          </a:p>
          <a:p>
            <a:r>
              <a:rPr lang="cs-CZ" sz="1500"/>
              <a:t>Norskými vodami se vozilo železo do Německa, Británie zaminovala norské vody, Spojenci připravovali plán na obsazení Norska a zamezení přepravy železné rudy do Německa (40% železné rudy v Německu bylo z Norska/Švédska) – Operace Stratford – Primárně plán na pomoc Finsku proti SSSR v Zimní válce</a:t>
            </a:r>
          </a:p>
          <a:p>
            <a:r>
              <a:rPr lang="cs-CZ" sz="1500"/>
              <a:t>V norských vodách dochází ke konfliktům mezi Spojenci a Německem</a:t>
            </a:r>
          </a:p>
          <a:p>
            <a:endParaRPr lang="cs-CZ" sz="1500"/>
          </a:p>
        </p:txBody>
      </p:sp>
      <p:pic>
        <p:nvPicPr>
          <p:cNvPr id="2050" name="Picture 2" descr="Obsah obrázku exteriér, hora&#10;&#10;Popis byl vytvořen automaticky">
            <a:extLst>
              <a:ext uri="{FF2B5EF4-FFF2-40B4-BE49-F238E27FC236}">
                <a16:creationId xmlns:a16="http://schemas.microsoft.com/office/drawing/2014/main" id="{FE9EBF3A-F0F7-4D6C-A8EE-633E0F459B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79" r="11898" b="-1"/>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719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2AA731-A8F2-487C-8C14-DB1E4269E502}"/>
              </a:ext>
            </a:extLst>
          </p:cNvPr>
          <p:cNvSpPr>
            <a:spLocks noGrp="1"/>
          </p:cNvSpPr>
          <p:nvPr>
            <p:ph type="title"/>
          </p:nvPr>
        </p:nvSpPr>
        <p:spPr/>
        <p:txBody>
          <a:bodyPr/>
          <a:lstStyle/>
          <a:p>
            <a:r>
              <a:rPr lang="cs-CZ" dirty="0">
                <a:solidFill>
                  <a:schemeClr val="bg1"/>
                </a:solidFill>
              </a:rPr>
              <a:t>Opakování </a:t>
            </a:r>
            <a:r>
              <a:rPr lang="cs-CZ">
                <a:solidFill>
                  <a:schemeClr val="bg1"/>
                </a:solidFill>
              </a:rPr>
              <a:t>z minula</a:t>
            </a:r>
            <a:endParaRPr lang="cs-CZ" dirty="0">
              <a:solidFill>
                <a:schemeClr val="bg1"/>
              </a:solidFill>
            </a:endParaRPr>
          </a:p>
        </p:txBody>
      </p:sp>
      <p:sp>
        <p:nvSpPr>
          <p:cNvPr id="3" name="Zástupný obsah 2">
            <a:extLst>
              <a:ext uri="{FF2B5EF4-FFF2-40B4-BE49-F238E27FC236}">
                <a16:creationId xmlns:a16="http://schemas.microsoft.com/office/drawing/2014/main" id="{C6D5C97F-FC14-4E12-9BC3-F37666F138C7}"/>
              </a:ext>
            </a:extLst>
          </p:cNvPr>
          <p:cNvSpPr>
            <a:spLocks noGrp="1"/>
          </p:cNvSpPr>
          <p:nvPr>
            <p:ph idx="1"/>
          </p:nvPr>
        </p:nvSpPr>
        <p:spPr/>
        <p:txBody>
          <a:bodyPr>
            <a:normAutofit fontScale="92500"/>
          </a:bodyPr>
          <a:lstStyle/>
          <a:p>
            <a:r>
              <a:rPr lang="cs-CZ" dirty="0">
                <a:solidFill>
                  <a:schemeClr val="bg1"/>
                </a:solidFill>
              </a:rPr>
              <a:t>Stále „úřednický“ stát – </a:t>
            </a:r>
            <a:r>
              <a:rPr lang="cs-CZ" dirty="0" err="1">
                <a:solidFill>
                  <a:schemeClr val="bg1"/>
                </a:solidFill>
              </a:rPr>
              <a:t>Embedsmannsatten</a:t>
            </a:r>
            <a:endParaRPr lang="cs-CZ" dirty="0">
              <a:solidFill>
                <a:schemeClr val="bg1"/>
              </a:solidFill>
            </a:endParaRPr>
          </a:p>
          <a:p>
            <a:r>
              <a:rPr lang="cs-CZ" dirty="0">
                <a:solidFill>
                  <a:schemeClr val="bg1"/>
                </a:solidFill>
              </a:rPr>
              <a:t>Vzniká </a:t>
            </a:r>
            <a:r>
              <a:rPr lang="cs-CZ" dirty="0" err="1">
                <a:solidFill>
                  <a:schemeClr val="bg1"/>
                </a:solidFill>
              </a:rPr>
              <a:t>parlamentarismum</a:t>
            </a:r>
            <a:r>
              <a:rPr lang="cs-CZ" dirty="0">
                <a:solidFill>
                  <a:schemeClr val="bg1"/>
                </a:solidFill>
              </a:rPr>
              <a:t> – 1884 první politické strany – Johan </a:t>
            </a:r>
            <a:r>
              <a:rPr lang="cs-CZ" dirty="0" err="1">
                <a:solidFill>
                  <a:schemeClr val="bg1"/>
                </a:solidFill>
              </a:rPr>
              <a:t>Sverdrup</a:t>
            </a:r>
            <a:endParaRPr lang="cs-CZ" dirty="0">
              <a:solidFill>
                <a:schemeClr val="bg1"/>
              </a:solidFill>
            </a:endParaRPr>
          </a:p>
          <a:p>
            <a:r>
              <a:rPr lang="cs-CZ" dirty="0">
                <a:solidFill>
                  <a:schemeClr val="bg1"/>
                </a:solidFill>
              </a:rPr>
              <a:t>Dělnická hnutí – </a:t>
            </a:r>
            <a:r>
              <a:rPr lang="cs-CZ" dirty="0" err="1">
                <a:solidFill>
                  <a:schemeClr val="bg1"/>
                </a:solidFill>
              </a:rPr>
              <a:t>Arbeiderpartiet</a:t>
            </a:r>
            <a:r>
              <a:rPr lang="cs-CZ" dirty="0">
                <a:solidFill>
                  <a:schemeClr val="bg1"/>
                </a:solidFill>
              </a:rPr>
              <a:t> 1887</a:t>
            </a:r>
          </a:p>
          <a:p>
            <a:r>
              <a:rPr lang="cs-CZ" dirty="0">
                <a:solidFill>
                  <a:schemeClr val="bg1"/>
                </a:solidFill>
              </a:rPr>
              <a:t>Industrializace, rozvoj, emigrace do USA</a:t>
            </a:r>
          </a:p>
          <a:p>
            <a:r>
              <a:rPr lang="cs-CZ" dirty="0">
                <a:solidFill>
                  <a:schemeClr val="bg1"/>
                </a:solidFill>
              </a:rPr>
              <a:t>Národní obrození – hledání vlastního jazyka, kultury…</a:t>
            </a:r>
          </a:p>
          <a:p>
            <a:r>
              <a:rPr lang="cs-CZ" dirty="0">
                <a:solidFill>
                  <a:schemeClr val="bg1"/>
                </a:solidFill>
              </a:rPr>
              <a:t>Rozmach umění a kultury – malíři, spisovatelé, divadla</a:t>
            </a:r>
          </a:p>
        </p:txBody>
      </p:sp>
    </p:spTree>
    <p:extLst>
      <p:ext uri="{BB962C8B-B14F-4D97-AF65-F5344CB8AC3E}">
        <p14:creationId xmlns:p14="http://schemas.microsoft.com/office/powerpoint/2010/main" val="340862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A030D6-32DD-47D8-A380-2ACE7EE06833}"/>
              </a:ext>
            </a:extLst>
          </p:cNvPr>
          <p:cNvSpPr>
            <a:spLocks noGrp="1"/>
          </p:cNvSpPr>
          <p:nvPr>
            <p:ph type="title"/>
          </p:nvPr>
        </p:nvSpPr>
        <p:spPr>
          <a:xfrm>
            <a:off x="4965430" y="629266"/>
            <a:ext cx="6586491" cy="1676603"/>
          </a:xfrm>
        </p:spPr>
        <p:txBody>
          <a:bodyPr>
            <a:normAutofit/>
          </a:bodyPr>
          <a:lstStyle/>
          <a:p>
            <a:r>
              <a:rPr lang="cs-CZ" sz="5400" dirty="0"/>
              <a:t>Okupace I.</a:t>
            </a:r>
          </a:p>
        </p:txBody>
      </p:sp>
      <p:sp>
        <p:nvSpPr>
          <p:cNvPr id="3" name="Zástupný obsah 2">
            <a:extLst>
              <a:ext uri="{FF2B5EF4-FFF2-40B4-BE49-F238E27FC236}">
                <a16:creationId xmlns:a16="http://schemas.microsoft.com/office/drawing/2014/main" id="{64B89E95-3117-495E-96FF-BEE271BFC68A}"/>
              </a:ext>
            </a:extLst>
          </p:cNvPr>
          <p:cNvSpPr>
            <a:spLocks noGrp="1"/>
          </p:cNvSpPr>
          <p:nvPr>
            <p:ph idx="1"/>
          </p:nvPr>
        </p:nvSpPr>
        <p:spPr>
          <a:xfrm>
            <a:off x="4965431" y="2438400"/>
            <a:ext cx="6586489" cy="3785419"/>
          </a:xfrm>
        </p:spPr>
        <p:txBody>
          <a:bodyPr>
            <a:normAutofit/>
          </a:bodyPr>
          <a:lstStyle/>
          <a:p>
            <a:r>
              <a:rPr lang="cs-CZ" sz="1900"/>
              <a:t>Vzhledem k zesilujícím bojům mezi Spojenci a Němci v norských vodách byla neutralita Norska vážně poškozena – Norsko by mělo být schopné kontrolovat své neutrální území</a:t>
            </a:r>
          </a:p>
          <a:p>
            <a:r>
              <a:rPr lang="cs-CZ" sz="1900"/>
              <a:t>Spojenci plánují invazi do Norska, Němci zpochybňují neutralitu Norska a plánují invazi sami, Britové se chystají na obsazení Norska v momentě vylodění Němců…</a:t>
            </a:r>
          </a:p>
          <a:p>
            <a:r>
              <a:rPr lang="cs-CZ" sz="1900"/>
              <a:t>V noci na 9. dubna dochází k invazi německých vojsk do Norska a Dánska, bez vyhlášení války, útok na pobřežní města, pevnosti a letiště</a:t>
            </a:r>
          </a:p>
          <a:p>
            <a:r>
              <a:rPr lang="cs-CZ" sz="1900"/>
              <a:t>Německý velvyslanec v Norsku předává norskému ministru zahraničí Halvdanu Kohtovi ultimátum a žádost o kapitulaci, Norsko odmítá</a:t>
            </a:r>
          </a:p>
        </p:txBody>
      </p:sp>
      <p:pic>
        <p:nvPicPr>
          <p:cNvPr id="3074" name="Picture 2" descr="Obsah obrázku loď, loďka, vodní skútr, exteriér&#10;&#10;Popis byl vytvořen automaticky">
            <a:extLst>
              <a:ext uri="{FF2B5EF4-FFF2-40B4-BE49-F238E27FC236}">
                <a16:creationId xmlns:a16="http://schemas.microsoft.com/office/drawing/2014/main" id="{F46857E8-A8B5-4822-A5D7-271EEA0651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3" r="41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041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04B6E4-8966-4033-AB53-F6110F832A9A}"/>
              </a:ext>
            </a:extLst>
          </p:cNvPr>
          <p:cNvSpPr>
            <a:spLocks noGrp="1"/>
          </p:cNvSpPr>
          <p:nvPr>
            <p:ph type="title"/>
          </p:nvPr>
        </p:nvSpPr>
        <p:spPr>
          <a:xfrm>
            <a:off x="1047280" y="759805"/>
            <a:ext cx="10306520" cy="1325563"/>
          </a:xfrm>
        </p:spPr>
        <p:txBody>
          <a:bodyPr>
            <a:normAutofit/>
          </a:bodyPr>
          <a:lstStyle/>
          <a:p>
            <a:r>
              <a:rPr lang="cs-CZ" sz="4000">
                <a:solidFill>
                  <a:srgbClr val="FFFFFF"/>
                </a:solidFill>
              </a:rPr>
              <a:t>Okupace II.</a:t>
            </a:r>
          </a:p>
        </p:txBody>
      </p:sp>
      <p:sp>
        <p:nvSpPr>
          <p:cNvPr id="3" name="Zástupný obsah 2">
            <a:extLst>
              <a:ext uri="{FF2B5EF4-FFF2-40B4-BE49-F238E27FC236}">
                <a16:creationId xmlns:a16="http://schemas.microsoft.com/office/drawing/2014/main" id="{37175A39-3723-482F-8B3A-97806BC4BA90}"/>
              </a:ext>
            </a:extLst>
          </p:cNvPr>
          <p:cNvSpPr>
            <a:spLocks noGrp="1"/>
          </p:cNvSpPr>
          <p:nvPr>
            <p:ph idx="1"/>
          </p:nvPr>
        </p:nvSpPr>
        <p:spPr>
          <a:xfrm>
            <a:off x="1119322" y="2494451"/>
            <a:ext cx="4973787" cy="3561297"/>
          </a:xfrm>
        </p:spPr>
        <p:txBody>
          <a:bodyPr>
            <a:normAutofit fontScale="92500" lnSpcReduction="10000"/>
          </a:bodyPr>
          <a:lstStyle/>
          <a:p>
            <a:r>
              <a:rPr lang="cs-CZ" sz="2400" dirty="0"/>
              <a:t>Norská armáda se pokoušela útok odrazit, ale i přes jisté dílčí úspěchy byla bez šance</a:t>
            </a:r>
          </a:p>
          <a:p>
            <a:r>
              <a:rPr lang="cs-CZ" sz="2400" dirty="0"/>
              <a:t>Vláda, parlament a královská rodina ale získává prostor k útěku z Oslo</a:t>
            </a:r>
          </a:p>
          <a:p>
            <a:r>
              <a:rPr lang="cs-CZ" sz="2400" dirty="0"/>
              <a:t>Prchají přes </a:t>
            </a:r>
            <a:r>
              <a:rPr lang="cs-CZ" sz="2400" dirty="0" err="1"/>
              <a:t>Elverum</a:t>
            </a:r>
            <a:r>
              <a:rPr lang="cs-CZ" sz="2400" dirty="0"/>
              <a:t> do </a:t>
            </a:r>
            <a:r>
              <a:rPr lang="cs-CZ" sz="2400" dirty="0" err="1"/>
              <a:t>Molde</a:t>
            </a:r>
            <a:r>
              <a:rPr lang="cs-CZ" sz="2400" dirty="0"/>
              <a:t>, 29. dubna jsou evakuováni do </a:t>
            </a:r>
            <a:r>
              <a:rPr lang="cs-CZ" sz="2400" dirty="0" err="1"/>
              <a:t>Troms</a:t>
            </a:r>
            <a:r>
              <a:rPr lang="nb-NO" sz="2400" dirty="0"/>
              <a:t>ø</a:t>
            </a:r>
            <a:r>
              <a:rPr lang="cs-CZ" sz="2400" dirty="0"/>
              <a:t>, 7. června evakuace do Británie</a:t>
            </a:r>
          </a:p>
          <a:p>
            <a:r>
              <a:rPr lang="cs-CZ" sz="2400" dirty="0"/>
              <a:t>Norsko kapitulovalo 10. června po těžkých bojích o </a:t>
            </a:r>
            <a:r>
              <a:rPr lang="cs-CZ" sz="2400" dirty="0" err="1"/>
              <a:t>Narvik</a:t>
            </a:r>
            <a:r>
              <a:rPr lang="cs-CZ" sz="2400" dirty="0"/>
              <a:t>, po kterých se Spojenci stáhli z Norska</a:t>
            </a:r>
          </a:p>
          <a:p>
            <a:endParaRPr lang="cs-CZ" sz="2400" dirty="0"/>
          </a:p>
        </p:txBody>
      </p:sp>
      <p:pic>
        <p:nvPicPr>
          <p:cNvPr id="4098" name="Picture 2">
            <a:extLst>
              <a:ext uri="{FF2B5EF4-FFF2-40B4-BE49-F238E27FC236}">
                <a16:creationId xmlns:a16="http://schemas.microsoft.com/office/drawing/2014/main" id="{7C4BDDD2-4A8B-4926-A4BF-C894C0475F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47"/>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074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55A2FE-5162-4A1D-99AE-4368FA47A47B}"/>
              </a:ext>
            </a:extLst>
          </p:cNvPr>
          <p:cNvSpPr>
            <a:spLocks noGrp="1"/>
          </p:cNvSpPr>
          <p:nvPr>
            <p:ph type="title"/>
          </p:nvPr>
        </p:nvSpPr>
        <p:spPr>
          <a:xfrm>
            <a:off x="5297762" y="329184"/>
            <a:ext cx="6251110" cy="1783080"/>
          </a:xfrm>
        </p:spPr>
        <p:txBody>
          <a:bodyPr anchor="b">
            <a:normAutofit/>
          </a:bodyPr>
          <a:lstStyle/>
          <a:p>
            <a:r>
              <a:rPr lang="cs-CZ" sz="5400"/>
              <a:t>Norsko pod Německou vládou</a:t>
            </a:r>
          </a:p>
        </p:txBody>
      </p:sp>
      <p:pic>
        <p:nvPicPr>
          <p:cNvPr id="5122" name="Picture 2" descr="Obsah obrázku osoba, zeď, interiér, muž&#10;&#10;Popis byl vytvořen automaticky">
            <a:extLst>
              <a:ext uri="{FF2B5EF4-FFF2-40B4-BE49-F238E27FC236}">
                <a16:creationId xmlns:a16="http://schemas.microsoft.com/office/drawing/2014/main" id="{8D05DBB6-C9A5-46DF-86A8-960D62DF04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79" r="325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E7797F26-6B62-4110-89F4-0BC04F4B0F18}"/>
              </a:ext>
            </a:extLst>
          </p:cNvPr>
          <p:cNvSpPr>
            <a:spLocks noGrp="1"/>
          </p:cNvSpPr>
          <p:nvPr>
            <p:ph idx="1"/>
          </p:nvPr>
        </p:nvSpPr>
        <p:spPr>
          <a:xfrm>
            <a:off x="5297762" y="2706624"/>
            <a:ext cx="6251110" cy="3483864"/>
          </a:xfrm>
        </p:spPr>
        <p:txBody>
          <a:bodyPr>
            <a:normAutofit/>
          </a:bodyPr>
          <a:lstStyle/>
          <a:p>
            <a:r>
              <a:rPr lang="cs-CZ" sz="1700"/>
              <a:t>Vidkun Quisling – předseda strany Nasjonal Samling, fašistické a nacionalistické strany, pod faktickou kontrolou Německa</a:t>
            </a:r>
          </a:p>
          <a:p>
            <a:r>
              <a:rPr lang="cs-CZ" sz="1700"/>
              <a:t>Quisling se už 9. dubna v rádiovém vysílání NRK prohlásil za předsedu vlády (bez podpory Německa), v následujících měsících dochází k úplnému podřízení Německu</a:t>
            </a:r>
          </a:p>
          <a:p>
            <a:r>
              <a:rPr lang="cs-CZ" sz="1700"/>
              <a:t>Cenzura, zatýkání, zákaz vlastnění rádia, 400 000 německých vojáků v Norsku</a:t>
            </a:r>
          </a:p>
          <a:p>
            <a:r>
              <a:rPr lang="cs-CZ" sz="1700"/>
              <a:t>Německo v Norsku buduje velké množství pevností – obava ze Spojeneckého útoku</a:t>
            </a:r>
          </a:p>
          <a:p>
            <a:r>
              <a:rPr lang="cs-CZ" sz="1700"/>
              <a:t>Přídělový systém, většina potravin okupantům, i alkohol byl na příděl</a:t>
            </a:r>
          </a:p>
        </p:txBody>
      </p:sp>
    </p:spTree>
    <p:extLst>
      <p:ext uri="{BB962C8B-B14F-4D97-AF65-F5344CB8AC3E}">
        <p14:creationId xmlns:p14="http://schemas.microsoft.com/office/powerpoint/2010/main" val="2795774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0E4133-4F86-4EEA-8063-BE032E929A9B}"/>
              </a:ext>
            </a:extLst>
          </p:cNvPr>
          <p:cNvSpPr>
            <a:spLocks noGrp="1"/>
          </p:cNvSpPr>
          <p:nvPr>
            <p:ph type="title"/>
          </p:nvPr>
        </p:nvSpPr>
        <p:spPr>
          <a:xfrm>
            <a:off x="871220" y="860028"/>
            <a:ext cx="6006192" cy="1324907"/>
          </a:xfrm>
        </p:spPr>
        <p:txBody>
          <a:bodyPr>
            <a:normAutofit/>
          </a:bodyPr>
          <a:lstStyle/>
          <a:p>
            <a:r>
              <a:rPr lang="cs-CZ">
                <a:solidFill>
                  <a:schemeClr val="accent1"/>
                </a:solidFill>
              </a:rPr>
              <a:t>Norsko pod Německou vládou II</a:t>
            </a:r>
          </a:p>
        </p:txBody>
      </p:sp>
      <p:sp>
        <p:nvSpPr>
          <p:cNvPr id="3" name="Zástupný obsah 2">
            <a:extLst>
              <a:ext uri="{FF2B5EF4-FFF2-40B4-BE49-F238E27FC236}">
                <a16:creationId xmlns:a16="http://schemas.microsoft.com/office/drawing/2014/main" id="{028D8D58-8A33-45C3-91F2-6AEA47C0B6C6}"/>
              </a:ext>
            </a:extLst>
          </p:cNvPr>
          <p:cNvSpPr>
            <a:spLocks noGrp="1"/>
          </p:cNvSpPr>
          <p:nvPr>
            <p:ph idx="1"/>
          </p:nvPr>
        </p:nvSpPr>
        <p:spPr>
          <a:xfrm>
            <a:off x="871220" y="2248823"/>
            <a:ext cx="6006192" cy="3928139"/>
          </a:xfrm>
        </p:spPr>
        <p:txBody>
          <a:bodyPr>
            <a:normAutofit/>
          </a:bodyPr>
          <a:lstStyle/>
          <a:p>
            <a:r>
              <a:rPr lang="cs-CZ" sz="2200">
                <a:solidFill>
                  <a:schemeClr val="accent1"/>
                </a:solidFill>
              </a:rPr>
              <a:t>Německo okamžitě po okupaci začíná rozšiřovat těžký průmysl v Norsku – hlavně hliníkárny, využívání norských elektráren</a:t>
            </a:r>
          </a:p>
          <a:p>
            <a:r>
              <a:rPr lang="cs-CZ" sz="2200">
                <a:solidFill>
                  <a:schemeClr val="accent1"/>
                </a:solidFill>
              </a:rPr>
              <a:t>Němci se v Norsku snažili chovat „diplomaticky“ – ne všechny konflikty byly řešeny silou – spolupráce s norskými firmami</a:t>
            </a:r>
          </a:p>
          <a:p>
            <a:r>
              <a:rPr lang="cs-CZ" sz="2200">
                <a:solidFill>
                  <a:schemeClr val="accent1"/>
                </a:solidFill>
              </a:rPr>
              <a:t>Vzhledem k nutnosti přepravy vojáků po Norsku se stavělo množství železnic – 400 km během války</a:t>
            </a:r>
          </a:p>
          <a:p>
            <a:r>
              <a:rPr lang="cs-CZ" sz="2200">
                <a:solidFill>
                  <a:schemeClr val="accent1"/>
                </a:solidFill>
              </a:rPr>
              <a:t>Navýšení produkce mražených ryb – potřeba zásobovat německ vojáky na více frontách</a:t>
            </a:r>
          </a:p>
        </p:txBody>
      </p:sp>
      <p:pic>
        <p:nvPicPr>
          <p:cNvPr id="6146" name="Picture 2" descr="Obsah obrázku text&#10;&#10;Popis byl vytvořen automaticky">
            <a:extLst>
              <a:ext uri="{FF2B5EF4-FFF2-40B4-BE49-F238E27FC236}">
                <a16:creationId xmlns:a16="http://schemas.microsoft.com/office/drawing/2014/main" id="{3A47EA9A-9073-4316-B93D-AB23BBE2E1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72" r="-2" b="5140"/>
          <a:stretch/>
        </p:blipFill>
        <p:spPr bwMode="auto">
          <a:xfrm>
            <a:off x="7523826" y="862763"/>
            <a:ext cx="3788081" cy="515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687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D50081-6F62-44C5-B829-83613B28350A}"/>
              </a:ext>
            </a:extLst>
          </p:cNvPr>
          <p:cNvSpPr>
            <a:spLocks noGrp="1"/>
          </p:cNvSpPr>
          <p:nvPr>
            <p:ph type="title"/>
          </p:nvPr>
        </p:nvSpPr>
        <p:spPr>
          <a:xfrm>
            <a:off x="1047280" y="759805"/>
            <a:ext cx="10306520" cy="1325563"/>
          </a:xfrm>
        </p:spPr>
        <p:txBody>
          <a:bodyPr>
            <a:normAutofit/>
          </a:bodyPr>
          <a:lstStyle/>
          <a:p>
            <a:r>
              <a:rPr lang="cs-CZ" sz="4000">
                <a:solidFill>
                  <a:srgbClr val="FFFFFF"/>
                </a:solidFill>
              </a:rPr>
              <a:t>Exilová vláda</a:t>
            </a:r>
          </a:p>
        </p:txBody>
      </p:sp>
      <p:sp>
        <p:nvSpPr>
          <p:cNvPr id="3" name="Zástupný obsah 2">
            <a:extLst>
              <a:ext uri="{FF2B5EF4-FFF2-40B4-BE49-F238E27FC236}">
                <a16:creationId xmlns:a16="http://schemas.microsoft.com/office/drawing/2014/main" id="{F4E68099-7E64-49D4-9FD4-30B575CB65B3}"/>
              </a:ext>
            </a:extLst>
          </p:cNvPr>
          <p:cNvSpPr>
            <a:spLocks noGrp="1"/>
          </p:cNvSpPr>
          <p:nvPr>
            <p:ph idx="1"/>
          </p:nvPr>
        </p:nvSpPr>
        <p:spPr>
          <a:xfrm>
            <a:off x="1424904" y="2494450"/>
            <a:ext cx="4053545" cy="3563159"/>
          </a:xfrm>
        </p:spPr>
        <p:txBody>
          <a:bodyPr>
            <a:normAutofit/>
          </a:bodyPr>
          <a:lstStyle/>
          <a:p>
            <a:r>
              <a:rPr lang="cs-CZ" sz="1500"/>
              <a:t>Vláda, která v dubnu 1940 utekla z Oslo, se i nadále považovala za legitimní</a:t>
            </a:r>
          </a:p>
          <a:p>
            <a:r>
              <a:rPr lang="cs-CZ" sz="1500"/>
              <a:t>Kde se usídlí? Londýn nebo Kanada? Strach z okupace Anglie, ministr zahraničí Koht stále prosazuje neutrální politiku, ostatní chtějí být čistě na straně Spojenců, Koht má kancelář několik desítek kilometrů od Londýna ze strachu z bombardování</a:t>
            </a:r>
          </a:p>
          <a:p>
            <a:r>
              <a:rPr lang="cs-CZ" sz="1500"/>
              <a:t>Norský parlament pod vedením Quislinga požadoval odstoupení krále Haakona, ten odmítá</a:t>
            </a:r>
          </a:p>
          <a:p>
            <a:r>
              <a:rPr lang="cs-CZ" sz="1500"/>
              <a:t>Předseda vlády Nygaardsvold mění Kohta za Trygve Lie, pozdějšího prvního generálního tajemníka OSN</a:t>
            </a:r>
          </a:p>
        </p:txBody>
      </p:sp>
      <p:pic>
        <p:nvPicPr>
          <p:cNvPr id="7172" name="Picture 4" descr="Obsah obrázku exteriér, budova, osoba, stojící&#10;&#10;Popis byl vytvořen automaticky">
            <a:extLst>
              <a:ext uri="{FF2B5EF4-FFF2-40B4-BE49-F238E27FC236}">
                <a16:creationId xmlns:a16="http://schemas.microsoft.com/office/drawing/2014/main" id="{D71049C3-10D8-4AB0-A401-A587D8372B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8892" y="2947398"/>
            <a:ext cx="4802404" cy="265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677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ilorg Arven fra Milorg I Sollia naturligvis">
            <a:extLst>
              <a:ext uri="{FF2B5EF4-FFF2-40B4-BE49-F238E27FC236}">
                <a16:creationId xmlns:a16="http://schemas.microsoft.com/office/drawing/2014/main" id="{88F93664-413C-4BF8-AE70-A27FED66A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87"/>
          <a:stretch/>
        </p:blipFill>
        <p:spPr bwMode="auto">
          <a:xfrm>
            <a:off x="7554137" y="1366856"/>
            <a:ext cx="4637558" cy="26426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AE2EAB63-ABC5-45A6-B563-E6FA3E1F54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493"/>
          <a:stretch/>
        </p:blipFill>
        <p:spPr bwMode="auto">
          <a:xfrm>
            <a:off x="7555687" y="4005739"/>
            <a:ext cx="4636008" cy="260604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752D207F-CAD5-4179-AD58-D370E57A551B}"/>
              </a:ext>
            </a:extLst>
          </p:cNvPr>
          <p:cNvSpPr>
            <a:spLocks noGrp="1"/>
          </p:cNvSpPr>
          <p:nvPr>
            <p:ph type="title"/>
          </p:nvPr>
        </p:nvSpPr>
        <p:spPr>
          <a:xfrm>
            <a:off x="804201" y="951272"/>
            <a:ext cx="6149595" cy="1053387"/>
          </a:xfrm>
        </p:spPr>
        <p:txBody>
          <a:bodyPr>
            <a:normAutofit/>
          </a:bodyPr>
          <a:lstStyle/>
          <a:p>
            <a:r>
              <a:rPr lang="cs-CZ" sz="3600">
                <a:solidFill>
                  <a:srgbClr val="FFFFFF"/>
                </a:solidFill>
              </a:rPr>
              <a:t>Domácí odboj</a:t>
            </a:r>
          </a:p>
        </p:txBody>
      </p:sp>
      <p:sp>
        <p:nvSpPr>
          <p:cNvPr id="3" name="Zástupný obsah 2">
            <a:extLst>
              <a:ext uri="{FF2B5EF4-FFF2-40B4-BE49-F238E27FC236}">
                <a16:creationId xmlns:a16="http://schemas.microsoft.com/office/drawing/2014/main" id="{1933BFEF-B61E-4985-B772-F02A00538ED9}"/>
              </a:ext>
            </a:extLst>
          </p:cNvPr>
          <p:cNvSpPr>
            <a:spLocks noGrp="1"/>
          </p:cNvSpPr>
          <p:nvPr>
            <p:ph idx="1"/>
          </p:nvPr>
        </p:nvSpPr>
        <p:spPr>
          <a:xfrm>
            <a:off x="811094" y="2055117"/>
            <a:ext cx="6149595" cy="3478992"/>
          </a:xfrm>
        </p:spPr>
        <p:txBody>
          <a:bodyPr anchor="t">
            <a:normAutofit fontScale="92500" lnSpcReduction="20000"/>
          </a:bodyPr>
          <a:lstStyle/>
          <a:p>
            <a:r>
              <a:rPr lang="cs-CZ" sz="1900" dirty="0">
                <a:solidFill>
                  <a:srgbClr val="FEFFFF"/>
                </a:solidFill>
              </a:rPr>
              <a:t>Už na podzim 1940 vznikají první odbojové organizace, od 1941 vojenský odboj </a:t>
            </a:r>
            <a:r>
              <a:rPr lang="cs-CZ" sz="1900" dirty="0" err="1">
                <a:solidFill>
                  <a:srgbClr val="FEFFFF"/>
                </a:solidFill>
              </a:rPr>
              <a:t>Milorg</a:t>
            </a:r>
            <a:r>
              <a:rPr lang="cs-CZ" sz="1900" dirty="0">
                <a:solidFill>
                  <a:srgbClr val="FEFFFF"/>
                </a:solidFill>
              </a:rPr>
              <a:t> a civilní odboj </a:t>
            </a:r>
            <a:r>
              <a:rPr lang="cs-CZ" sz="1900" dirty="0" err="1">
                <a:solidFill>
                  <a:srgbClr val="FEFFFF"/>
                </a:solidFill>
              </a:rPr>
              <a:t>Sivorg</a:t>
            </a:r>
            <a:endParaRPr lang="cs-CZ" sz="1900" dirty="0">
              <a:solidFill>
                <a:srgbClr val="FEFFFF"/>
              </a:solidFill>
            </a:endParaRPr>
          </a:p>
          <a:p>
            <a:r>
              <a:rPr lang="cs-CZ" sz="1900" dirty="0" err="1">
                <a:solidFill>
                  <a:srgbClr val="FEFFFF"/>
                </a:solidFill>
              </a:rPr>
              <a:t>Milorg</a:t>
            </a:r>
            <a:r>
              <a:rPr lang="cs-CZ" sz="1900" dirty="0">
                <a:solidFill>
                  <a:srgbClr val="FEFFFF"/>
                </a:solidFill>
              </a:rPr>
              <a:t> byl v létě 1941 schválen vládou v Londýně jako část norské armády</a:t>
            </a:r>
          </a:p>
          <a:p>
            <a:r>
              <a:rPr lang="cs-CZ" sz="1900" dirty="0">
                <a:solidFill>
                  <a:srgbClr val="FEFFFF"/>
                </a:solidFill>
              </a:rPr>
              <a:t>Podpora ze strany spojenců – co nejvíc německých vojáků mělo zůstat v Norsku, aby nemohli pomáhat na jiných frontách – materiální pomoc </a:t>
            </a:r>
            <a:r>
              <a:rPr lang="cs-CZ" sz="1900" dirty="0" err="1">
                <a:solidFill>
                  <a:srgbClr val="FEFFFF"/>
                </a:solidFill>
              </a:rPr>
              <a:t>Milorgu</a:t>
            </a:r>
            <a:r>
              <a:rPr lang="cs-CZ" sz="1900" dirty="0">
                <a:solidFill>
                  <a:srgbClr val="FEFFFF"/>
                </a:solidFill>
              </a:rPr>
              <a:t> od Velké Británie, Británie také několikrát „naznačovala“ invazi do Norska</a:t>
            </a:r>
          </a:p>
          <a:p>
            <a:r>
              <a:rPr lang="cs-CZ" sz="1900" dirty="0">
                <a:solidFill>
                  <a:srgbClr val="FEFFFF"/>
                </a:solidFill>
              </a:rPr>
              <a:t>Odboj pomáhal utíkat pronásledovaným do Švédska, nebyl příliš agresivní ze strachu před Německým terorizováním obyvatelstva</a:t>
            </a:r>
          </a:p>
          <a:p>
            <a:r>
              <a:rPr lang="cs-CZ" sz="1900" dirty="0">
                <a:solidFill>
                  <a:srgbClr val="FEFFFF"/>
                </a:solidFill>
              </a:rPr>
              <a:t>Potopení lodě MS </a:t>
            </a:r>
            <a:r>
              <a:rPr lang="cs-CZ" sz="1900" dirty="0" err="1">
                <a:solidFill>
                  <a:srgbClr val="FEFFFF"/>
                </a:solidFill>
              </a:rPr>
              <a:t>Donau</a:t>
            </a:r>
            <a:r>
              <a:rPr lang="cs-CZ" sz="1900" dirty="0">
                <a:solidFill>
                  <a:srgbClr val="FEFFFF"/>
                </a:solidFill>
              </a:rPr>
              <a:t>, zničení množství </a:t>
            </a:r>
            <a:r>
              <a:rPr lang="cs-CZ" sz="1900" dirty="0" err="1">
                <a:solidFill>
                  <a:srgbClr val="FEFFFF"/>
                </a:solidFill>
              </a:rPr>
              <a:t>Messerschmittů</a:t>
            </a:r>
            <a:r>
              <a:rPr lang="cs-CZ" sz="1900" dirty="0">
                <a:solidFill>
                  <a:srgbClr val="FEFFFF"/>
                </a:solidFill>
              </a:rPr>
              <a:t>,</a:t>
            </a:r>
          </a:p>
          <a:p>
            <a:r>
              <a:rPr lang="cs-CZ" sz="1900" dirty="0">
                <a:solidFill>
                  <a:srgbClr val="FEFFFF"/>
                </a:solidFill>
              </a:rPr>
              <a:t>Max </a:t>
            </a:r>
            <a:r>
              <a:rPr lang="cs-CZ" sz="1900" dirty="0" err="1">
                <a:solidFill>
                  <a:srgbClr val="FEFFFF"/>
                </a:solidFill>
              </a:rPr>
              <a:t>Manus</a:t>
            </a:r>
            <a:endParaRPr lang="cs-CZ" sz="1900" dirty="0">
              <a:solidFill>
                <a:srgbClr val="FEFFFF"/>
              </a:solidFill>
            </a:endParaRPr>
          </a:p>
        </p:txBody>
      </p:sp>
    </p:spTree>
    <p:extLst>
      <p:ext uri="{BB962C8B-B14F-4D97-AF65-F5344CB8AC3E}">
        <p14:creationId xmlns:p14="http://schemas.microsoft.com/office/powerpoint/2010/main" val="4175692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bsah obrázku exteriér, sníh, obloha, příroda&#10;&#10;Popis byl vytvořen automaticky">
            <a:extLst>
              <a:ext uri="{FF2B5EF4-FFF2-40B4-BE49-F238E27FC236}">
                <a16:creationId xmlns:a16="http://schemas.microsoft.com/office/drawing/2014/main" id="{B9EF73CD-ABFB-4E0B-81E4-CF60F35240A4}"/>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427" r="1757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71EEAC98-D44F-4D40-B90E-66143F209EB0}"/>
              </a:ext>
            </a:extLst>
          </p:cNvPr>
          <p:cNvSpPr>
            <a:spLocks noGrp="1"/>
          </p:cNvSpPr>
          <p:nvPr>
            <p:ph type="title"/>
          </p:nvPr>
        </p:nvSpPr>
        <p:spPr>
          <a:xfrm>
            <a:off x="804998" y="798445"/>
            <a:ext cx="4803636" cy="1311664"/>
          </a:xfrm>
        </p:spPr>
        <p:txBody>
          <a:bodyPr>
            <a:normAutofit/>
          </a:bodyPr>
          <a:lstStyle/>
          <a:p>
            <a:r>
              <a:rPr lang="cs-CZ" dirty="0"/>
              <a:t>Boj o těžkou vodu</a:t>
            </a:r>
          </a:p>
        </p:txBody>
      </p:sp>
      <p:sp>
        <p:nvSpPr>
          <p:cNvPr id="3" name="Zástupný obsah 2">
            <a:extLst>
              <a:ext uri="{FF2B5EF4-FFF2-40B4-BE49-F238E27FC236}">
                <a16:creationId xmlns:a16="http://schemas.microsoft.com/office/drawing/2014/main" id="{0043EFB1-E9B2-4C6A-9768-FEEF19250A07}"/>
              </a:ext>
            </a:extLst>
          </p:cNvPr>
          <p:cNvSpPr>
            <a:spLocks noGrp="1"/>
          </p:cNvSpPr>
          <p:nvPr>
            <p:ph idx="1"/>
          </p:nvPr>
        </p:nvSpPr>
        <p:spPr>
          <a:xfrm>
            <a:off x="804997" y="2272143"/>
            <a:ext cx="4706803" cy="3788830"/>
          </a:xfrm>
        </p:spPr>
        <p:txBody>
          <a:bodyPr anchor="ctr">
            <a:normAutofit/>
          </a:bodyPr>
          <a:lstStyle/>
          <a:p>
            <a:r>
              <a:rPr lang="cs-CZ" sz="1600" dirty="0"/>
              <a:t>Těžká voda – Dioxid deuteria – Používána v atomových bombách</a:t>
            </a:r>
          </a:p>
          <a:p>
            <a:r>
              <a:rPr lang="cs-CZ" sz="1600" dirty="0"/>
              <a:t>První komerční elektrárna a výrobna těžké vody na světě – </a:t>
            </a:r>
            <a:r>
              <a:rPr lang="cs-CZ" sz="1600" dirty="0" err="1"/>
              <a:t>Vemork</a:t>
            </a:r>
            <a:r>
              <a:rPr lang="cs-CZ" sz="1600" dirty="0"/>
              <a:t> u </a:t>
            </a:r>
            <a:r>
              <a:rPr lang="cs-CZ" sz="1600" dirty="0" err="1"/>
              <a:t>Rjukanu</a:t>
            </a:r>
            <a:r>
              <a:rPr lang="cs-CZ" sz="1600" dirty="0"/>
              <a:t> – snaha spojenců o zničení továrny na těžkou vodu, aby Hitler nezískal atomovou bombu</a:t>
            </a:r>
          </a:p>
          <a:p>
            <a:r>
              <a:rPr lang="cs-CZ" sz="1600" dirty="0"/>
              <a:t>Po nezdařeném útoku britských parašutistů se v roce 1943 norští výsadkáři dostali až k továrně, kterou poškodili výbušninami</a:t>
            </a:r>
          </a:p>
          <a:p>
            <a:r>
              <a:rPr lang="cs-CZ" sz="1600" dirty="0"/>
              <a:t>Po obnovení produkce bombardováno Američany, zastavení produkce těžké vody – Němci chtěli přesunout všechnu vyrobenou těžkou vodu do Německa – Potopení trajektu na jezeře u </a:t>
            </a:r>
            <a:r>
              <a:rPr lang="cs-CZ" sz="1600" dirty="0" err="1"/>
              <a:t>Rjukanu</a:t>
            </a:r>
            <a:r>
              <a:rPr lang="cs-CZ" sz="1600" dirty="0"/>
              <a:t> se 40 t těžké vody a 14 civilisty na palubě.</a:t>
            </a:r>
          </a:p>
          <a:p>
            <a:endParaRPr lang="cs-CZ" sz="1600" dirty="0">
              <a:solidFill>
                <a:srgbClr val="000000"/>
              </a:solidFill>
            </a:endParaRPr>
          </a:p>
        </p:txBody>
      </p:sp>
    </p:spTree>
    <p:extLst>
      <p:ext uri="{BB962C8B-B14F-4D97-AF65-F5344CB8AC3E}">
        <p14:creationId xmlns:p14="http://schemas.microsoft.com/office/powerpoint/2010/main" val="1370140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Obsah obrázku osoba, exteriér, vojenská uniforma, stojící&#10;&#10;Popis byl vytvořen automaticky">
            <a:extLst>
              <a:ext uri="{FF2B5EF4-FFF2-40B4-BE49-F238E27FC236}">
                <a16:creationId xmlns:a16="http://schemas.microsoft.com/office/drawing/2014/main" id="{6A420F67-6843-479C-96EB-53B50B2E7848}"/>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b="16610"/>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CD5DBF7D-715F-4B87-B24A-B75E60A3F224}"/>
              </a:ext>
            </a:extLst>
          </p:cNvPr>
          <p:cNvSpPr>
            <a:spLocks noGrp="1"/>
          </p:cNvSpPr>
          <p:nvPr>
            <p:ph type="title"/>
          </p:nvPr>
        </p:nvSpPr>
        <p:spPr>
          <a:xfrm>
            <a:off x="804998" y="798445"/>
            <a:ext cx="4803636" cy="1311664"/>
          </a:xfrm>
        </p:spPr>
        <p:txBody>
          <a:bodyPr>
            <a:normAutofit/>
          </a:bodyPr>
          <a:lstStyle/>
          <a:p>
            <a:r>
              <a:rPr lang="cs-CZ" dirty="0">
                <a:solidFill>
                  <a:srgbClr val="000000"/>
                </a:solidFill>
              </a:rPr>
              <a:t>A </a:t>
            </a:r>
            <a:r>
              <a:rPr lang="cs-CZ" dirty="0"/>
              <a:t>mnohem více…</a:t>
            </a:r>
          </a:p>
        </p:txBody>
      </p:sp>
      <p:sp>
        <p:nvSpPr>
          <p:cNvPr id="3" name="Zástupný obsah 2">
            <a:extLst>
              <a:ext uri="{FF2B5EF4-FFF2-40B4-BE49-F238E27FC236}">
                <a16:creationId xmlns:a16="http://schemas.microsoft.com/office/drawing/2014/main" id="{68AAC79F-FBBD-4B86-B0DC-286120C30474}"/>
              </a:ext>
            </a:extLst>
          </p:cNvPr>
          <p:cNvSpPr>
            <a:spLocks noGrp="1"/>
          </p:cNvSpPr>
          <p:nvPr>
            <p:ph idx="1"/>
          </p:nvPr>
        </p:nvSpPr>
        <p:spPr>
          <a:xfrm>
            <a:off x="804997" y="2272143"/>
            <a:ext cx="4706803" cy="3788830"/>
          </a:xfrm>
        </p:spPr>
        <p:txBody>
          <a:bodyPr anchor="ctr">
            <a:normAutofit/>
          </a:bodyPr>
          <a:lstStyle/>
          <a:p>
            <a:r>
              <a:rPr lang="cs-CZ" sz="2000" dirty="0"/>
              <a:t>Deportace Židů – Leo </a:t>
            </a:r>
            <a:r>
              <a:rPr lang="cs-CZ" sz="2000" dirty="0" err="1"/>
              <a:t>Eitinger</a:t>
            </a:r>
            <a:endParaRPr lang="cs-CZ" sz="2000" dirty="0"/>
          </a:p>
          <a:p>
            <a:r>
              <a:rPr lang="cs-CZ" sz="2000" dirty="0"/>
              <a:t>Norské ženy a němečtí vojáci</a:t>
            </a:r>
          </a:p>
          <a:p>
            <a:r>
              <a:rPr lang="cs-CZ" sz="2000" dirty="0"/>
              <a:t>Využívání válečných zajatců</a:t>
            </a:r>
          </a:p>
          <a:p>
            <a:r>
              <a:rPr lang="cs-CZ" sz="2000" dirty="0"/>
              <a:t>Kolaboranti (Knut </a:t>
            </a:r>
            <a:r>
              <a:rPr lang="cs-CZ" sz="2000" dirty="0" err="1"/>
              <a:t>Hamsun</a:t>
            </a:r>
            <a:r>
              <a:rPr lang="cs-CZ" sz="2000" dirty="0"/>
              <a:t>)</a:t>
            </a:r>
          </a:p>
          <a:p>
            <a:r>
              <a:rPr lang="cs-CZ" sz="2000" dirty="0"/>
              <a:t>Zajatecký tábor na </a:t>
            </a:r>
            <a:r>
              <a:rPr lang="cs-CZ" sz="2000" dirty="0" err="1"/>
              <a:t>Grini</a:t>
            </a:r>
            <a:endParaRPr lang="cs-CZ" sz="2000" dirty="0"/>
          </a:p>
          <a:p>
            <a:r>
              <a:rPr lang="cs-CZ" sz="2000" dirty="0"/>
              <a:t>Norští vojáci ve službách Německa</a:t>
            </a:r>
          </a:p>
        </p:txBody>
      </p:sp>
    </p:spTree>
    <p:extLst>
      <p:ext uri="{BB962C8B-B14F-4D97-AF65-F5344CB8AC3E}">
        <p14:creationId xmlns:p14="http://schemas.microsoft.com/office/powerpoint/2010/main" val="2544082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3E9F4B-ADD5-4CFB-B7D8-C9EF35B58EF1}"/>
              </a:ext>
            </a:extLst>
          </p:cNvPr>
          <p:cNvSpPr>
            <a:spLocks noGrp="1"/>
          </p:cNvSpPr>
          <p:nvPr>
            <p:ph type="title"/>
          </p:nvPr>
        </p:nvSpPr>
        <p:spPr>
          <a:xfrm>
            <a:off x="1047280" y="759805"/>
            <a:ext cx="10306520" cy="1325563"/>
          </a:xfrm>
        </p:spPr>
        <p:txBody>
          <a:bodyPr>
            <a:normAutofit/>
          </a:bodyPr>
          <a:lstStyle/>
          <a:p>
            <a:r>
              <a:rPr lang="cs-CZ" sz="4000">
                <a:solidFill>
                  <a:srgbClr val="FFFFFF"/>
                </a:solidFill>
              </a:rPr>
              <a:t>Konec války</a:t>
            </a:r>
          </a:p>
        </p:txBody>
      </p:sp>
      <p:sp>
        <p:nvSpPr>
          <p:cNvPr id="3" name="Zástupný obsah 2">
            <a:extLst>
              <a:ext uri="{FF2B5EF4-FFF2-40B4-BE49-F238E27FC236}">
                <a16:creationId xmlns:a16="http://schemas.microsoft.com/office/drawing/2014/main" id="{2074D554-5FFD-4BE1-B8FA-990BFB6A9030}"/>
              </a:ext>
            </a:extLst>
          </p:cNvPr>
          <p:cNvSpPr>
            <a:spLocks noGrp="1"/>
          </p:cNvSpPr>
          <p:nvPr>
            <p:ph idx="1"/>
          </p:nvPr>
        </p:nvSpPr>
        <p:spPr>
          <a:xfrm>
            <a:off x="1424904" y="2494450"/>
            <a:ext cx="4053545" cy="3563159"/>
          </a:xfrm>
        </p:spPr>
        <p:txBody>
          <a:bodyPr>
            <a:normAutofit/>
          </a:bodyPr>
          <a:lstStyle/>
          <a:p>
            <a:r>
              <a:rPr lang="cs-CZ" sz="1500"/>
              <a:t>Po ukončení války mezi Finskem a SSSR bylo možné zaútočit na Norsko z východu – Němci se stahují a aplikují taktiku spálené země – ničí za sebou vše ve strachu před postupem Sovětů – ti všech nechávají Norsko v rukou západních mocností dle dohody a do Norska příliš nepostupují</a:t>
            </a:r>
          </a:p>
          <a:p>
            <a:r>
              <a:rPr lang="cs-CZ" sz="1500"/>
              <a:t>Německo kapitulovalo 8. května 1945 – bez velkých bojů v Norsku, odboj získal převahu a začal návrat německých vojáků domů</a:t>
            </a:r>
          </a:p>
          <a:p>
            <a:r>
              <a:rPr lang="cs-CZ" sz="1500"/>
              <a:t>9. května přilétají první spojenečtí vojáci, 13. května korunní princ Olav, vláda 31. května a král Haakon 7. června při ukončení demilitarizace Němců</a:t>
            </a:r>
          </a:p>
          <a:p>
            <a:r>
              <a:rPr lang="cs-CZ" sz="1500"/>
              <a:t>6. července vyhlásilo Norsko válku Japonsku…</a:t>
            </a:r>
          </a:p>
          <a:p>
            <a:endParaRPr lang="cs-CZ" sz="1500"/>
          </a:p>
        </p:txBody>
      </p:sp>
      <p:pic>
        <p:nvPicPr>
          <p:cNvPr id="11266" name="Picture 2" descr="Obsah obrázku exteriér, osoba, skupina&#10;&#10;Popis byl vytvořen automaticky">
            <a:extLst>
              <a:ext uri="{FF2B5EF4-FFF2-40B4-BE49-F238E27FC236}">
                <a16:creationId xmlns:a16="http://schemas.microsoft.com/office/drawing/2014/main" id="{33D953E3-4DCE-4153-9C14-2608AAB100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335" b="1"/>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86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AE0BE0-B00D-4F27-BC46-3839F412F33D}"/>
              </a:ext>
            </a:extLst>
          </p:cNvPr>
          <p:cNvSpPr>
            <a:spLocks noGrp="1"/>
          </p:cNvSpPr>
          <p:nvPr>
            <p:ph type="title"/>
          </p:nvPr>
        </p:nvSpPr>
        <p:spPr>
          <a:xfrm>
            <a:off x="6405094" y="802955"/>
            <a:ext cx="4977976" cy="1454051"/>
          </a:xfrm>
        </p:spPr>
        <p:txBody>
          <a:bodyPr>
            <a:normAutofit/>
          </a:bodyPr>
          <a:lstStyle/>
          <a:p>
            <a:r>
              <a:rPr lang="cs-CZ" dirty="0"/>
              <a:t>Konec války II</a:t>
            </a:r>
          </a:p>
        </p:txBody>
      </p:sp>
      <p:pic>
        <p:nvPicPr>
          <p:cNvPr id="13316" name="Picture 4">
            <a:extLst>
              <a:ext uri="{FF2B5EF4-FFF2-40B4-BE49-F238E27FC236}">
                <a16:creationId xmlns:a16="http://schemas.microsoft.com/office/drawing/2014/main" id="{0BFD468C-DDA0-40CD-BC66-FB2B7D7FAE81}"/>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4953" r="1" b="23563"/>
          <a:stretch/>
        </p:blipFill>
        <p:spPr bwMode="auto">
          <a:xfrm>
            <a:off x="186002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3314" name="Picture 2">
            <a:extLst>
              <a:ext uri="{FF2B5EF4-FFF2-40B4-BE49-F238E27FC236}">
                <a16:creationId xmlns:a16="http://schemas.microsoft.com/office/drawing/2014/main" id="{6BFBFE66-CE2F-47EB-8E65-EF3F3C2BE8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52" r="3" b="4261"/>
          <a:stretch/>
        </p:blipFill>
        <p:spPr bwMode="auto">
          <a:xfrm>
            <a:off x="20" y="3076732"/>
            <a:ext cx="4792654" cy="3781268"/>
          </a:xfrm>
          <a:custGeom>
            <a:avLst/>
            <a:gdLst/>
            <a:ahLst/>
            <a:cxnLst/>
            <a:rect l="l" t="t" r="r" b="b"/>
            <a:pathLst>
              <a:path w="4792674" h="3781268">
                <a:moveTo>
                  <a:pt x="2238059" y="0"/>
                </a:moveTo>
                <a:cubicBezTo>
                  <a:pt x="3648934" y="0"/>
                  <a:pt x="4792674" y="1143740"/>
                  <a:pt x="4792674" y="2554615"/>
                </a:cubicBezTo>
                <a:cubicBezTo>
                  <a:pt x="4792674" y="2995514"/>
                  <a:pt x="4680980" y="3410325"/>
                  <a:pt x="4484346" y="3772297"/>
                </a:cubicBezTo>
                <a:lnTo>
                  <a:pt x="4478895" y="3781268"/>
                </a:lnTo>
                <a:lnTo>
                  <a:pt x="0" y="3781268"/>
                </a:lnTo>
                <a:lnTo>
                  <a:pt x="0" y="1323391"/>
                </a:lnTo>
                <a:lnTo>
                  <a:pt x="119732" y="1126306"/>
                </a:lnTo>
                <a:cubicBezTo>
                  <a:pt x="578815" y="446774"/>
                  <a:pt x="1356262" y="0"/>
                  <a:pt x="2238059" y="0"/>
                </a:cubicBezTo>
                <a:close/>
              </a:path>
            </a:pathLst>
          </a:cu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64FC3A74-F5A6-4DA5-B04F-22D25F1038B9}"/>
              </a:ext>
            </a:extLst>
          </p:cNvPr>
          <p:cNvSpPr>
            <a:spLocks noGrp="1"/>
          </p:cNvSpPr>
          <p:nvPr>
            <p:ph idx="1"/>
          </p:nvPr>
        </p:nvSpPr>
        <p:spPr>
          <a:xfrm>
            <a:off x="6405094" y="2421682"/>
            <a:ext cx="4977578" cy="3639289"/>
          </a:xfrm>
        </p:spPr>
        <p:txBody>
          <a:bodyPr anchor="ctr">
            <a:normAutofit/>
          </a:bodyPr>
          <a:lstStyle/>
          <a:p>
            <a:r>
              <a:rPr lang="cs-CZ" sz="2000" dirty="0"/>
              <a:t>Norsko přebírá velkou část německých zbraní, využívá německé vězně k čištění minových polí (několik set Němců zahynulo)</a:t>
            </a:r>
          </a:p>
          <a:p>
            <a:r>
              <a:rPr lang="cs-CZ" sz="2000" dirty="0"/>
              <a:t>Zhruba 100 000 válečných zajatců ze SSSR, Polska a Jugoslávie, asistence Švédska při repatriaci Sovětů</a:t>
            </a:r>
          </a:p>
          <a:p>
            <a:r>
              <a:rPr lang="cs-CZ" sz="2000" dirty="0"/>
              <a:t>Zhruba 15000 Čechoslováků, většina z nich Sudetští Němci, posláni do Německa, zbytek zpět do Československa…</a:t>
            </a:r>
          </a:p>
          <a:p>
            <a:r>
              <a:rPr lang="cs-CZ" sz="2000" dirty="0"/>
              <a:t>Celkem během války zahynulo více než 10 000 Norů</a:t>
            </a:r>
          </a:p>
        </p:txBody>
      </p:sp>
    </p:spTree>
    <p:extLst>
      <p:ext uri="{BB962C8B-B14F-4D97-AF65-F5344CB8AC3E}">
        <p14:creationId xmlns:p14="http://schemas.microsoft.com/office/powerpoint/2010/main" val="351326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A183497-41B6-4A39-A271-43CD3D1937B7}"/>
              </a:ext>
            </a:extLst>
          </p:cNvPr>
          <p:cNvSpPr>
            <a:spLocks noGrp="1"/>
          </p:cNvSpPr>
          <p:nvPr>
            <p:ph type="title"/>
          </p:nvPr>
        </p:nvSpPr>
        <p:spPr>
          <a:xfrm>
            <a:off x="355107" y="1524000"/>
            <a:ext cx="4512167" cy="1228077"/>
          </a:xfrm>
        </p:spPr>
        <p:txBody>
          <a:bodyPr>
            <a:normAutofit/>
          </a:bodyPr>
          <a:lstStyle/>
          <a:p>
            <a:r>
              <a:rPr lang="cs-CZ" sz="4100" dirty="0"/>
              <a:t>Rok 1905 – díl první</a:t>
            </a:r>
          </a:p>
        </p:txBody>
      </p:sp>
      <p:pic>
        <p:nvPicPr>
          <p:cNvPr id="5" name="Obrázek 4" descr="Obsah obrázku text, kniha&#10;&#10;Popis byl vytvořen automaticky">
            <a:extLst>
              <a:ext uri="{FF2B5EF4-FFF2-40B4-BE49-F238E27FC236}">
                <a16:creationId xmlns:a16="http://schemas.microsoft.com/office/drawing/2014/main" id="{1A22A049-F85E-4509-A38A-F0C4B6C09C4D}"/>
              </a:ext>
            </a:extLst>
          </p:cNvPr>
          <p:cNvPicPr>
            <a:picLocks noChangeAspect="1"/>
          </p:cNvPicPr>
          <p:nvPr/>
        </p:nvPicPr>
        <p:blipFill rotWithShape="1">
          <a:blip r:embed="rId2">
            <a:extLst>
              <a:ext uri="{28A0092B-C50C-407E-A947-70E740481C1C}">
                <a14:useLocalDpi xmlns:a14="http://schemas.microsoft.com/office/drawing/2010/main" val="0"/>
              </a:ext>
            </a:extLst>
          </a:blip>
          <a:srcRect r="1" b="10975"/>
          <a:stretch/>
        </p:blipFill>
        <p:spPr>
          <a:xfrm>
            <a:off x="5334000" y="1075031"/>
            <a:ext cx="6096000" cy="4707937"/>
          </a:xfrm>
          <a:prstGeom prst="rect">
            <a:avLst/>
          </a:prstGeom>
        </p:spPr>
      </p:pic>
      <p:sp>
        <p:nvSpPr>
          <p:cNvPr id="3" name="Zástupný obsah 2">
            <a:extLst>
              <a:ext uri="{FF2B5EF4-FFF2-40B4-BE49-F238E27FC236}">
                <a16:creationId xmlns:a16="http://schemas.microsoft.com/office/drawing/2014/main" id="{68592205-60DB-42DA-8318-FBB38886A32D}"/>
              </a:ext>
            </a:extLst>
          </p:cNvPr>
          <p:cNvSpPr>
            <a:spLocks noGrp="1"/>
          </p:cNvSpPr>
          <p:nvPr>
            <p:ph idx="1"/>
          </p:nvPr>
        </p:nvSpPr>
        <p:spPr>
          <a:xfrm>
            <a:off x="762001" y="3047999"/>
            <a:ext cx="4105274" cy="3314701"/>
          </a:xfrm>
        </p:spPr>
        <p:txBody>
          <a:bodyPr>
            <a:normAutofit lnSpcReduction="10000"/>
          </a:bodyPr>
          <a:lstStyle/>
          <a:p>
            <a:r>
              <a:rPr lang="cs-CZ" sz="1600" dirty="0"/>
              <a:t>V Norsku </a:t>
            </a:r>
            <a:r>
              <a:rPr lang="cs-CZ" sz="1600" dirty="0" err="1"/>
              <a:t>Høyre</a:t>
            </a:r>
            <a:r>
              <a:rPr lang="cs-CZ" sz="1600" dirty="0"/>
              <a:t> pro zachování unie za podmínek úplné rovnoprávnosti, </a:t>
            </a:r>
            <a:r>
              <a:rPr lang="cs-CZ" sz="1600" dirty="0" err="1"/>
              <a:t>Venstre</a:t>
            </a:r>
            <a:r>
              <a:rPr lang="cs-CZ" sz="1600" dirty="0"/>
              <a:t> pro samostatnost</a:t>
            </a:r>
          </a:p>
          <a:p>
            <a:r>
              <a:rPr lang="cs-CZ" sz="1600" dirty="0"/>
              <a:t>Na konci roku 1904 Švédsko přichází s návrhem na řešení konzulátů:</a:t>
            </a:r>
          </a:p>
          <a:p>
            <a:r>
              <a:rPr lang="cs-CZ" sz="1600" dirty="0"/>
              <a:t>Švédský ministr zahraničí bude schvalovat personál norských konzulátů</a:t>
            </a:r>
          </a:p>
          <a:p>
            <a:r>
              <a:rPr lang="cs-CZ" sz="1600" dirty="0"/>
              <a:t>Konzulové budou jmenovaní první jménem švédského krále a Švédska</a:t>
            </a:r>
          </a:p>
          <a:p>
            <a:r>
              <a:rPr lang="cs-CZ" sz="1600" dirty="0"/>
              <a:t>Konzul nesmí konat proti předpisům švédského ministerstva zahraničí</a:t>
            </a:r>
          </a:p>
          <a:p>
            <a:r>
              <a:rPr lang="cs-CZ" sz="1600" dirty="0"/>
              <a:t>Pro Norsko jen velmi těžko přijatelné</a:t>
            </a:r>
          </a:p>
        </p:txBody>
      </p:sp>
    </p:spTree>
    <p:extLst>
      <p:ext uri="{BB962C8B-B14F-4D97-AF65-F5344CB8AC3E}">
        <p14:creationId xmlns:p14="http://schemas.microsoft.com/office/powerpoint/2010/main" val="2265888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6BE4D5-877D-4730-A5F2-D9F52C7C111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56E7A94-3AFA-4FA8-B694-1DE2121629D2}"/>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98428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BFCCF9-9AA7-44A4-BE8D-A8901A91C8C0}"/>
              </a:ext>
            </a:extLst>
          </p:cNvPr>
          <p:cNvSpPr>
            <a:spLocks noGrp="1"/>
          </p:cNvSpPr>
          <p:nvPr>
            <p:ph type="title"/>
          </p:nvPr>
        </p:nvSpPr>
        <p:spPr/>
        <p:txBody>
          <a:bodyPr/>
          <a:lstStyle/>
          <a:p>
            <a:r>
              <a:rPr lang="cs-CZ" dirty="0"/>
              <a:t>Rok 1905- díl druhý</a:t>
            </a:r>
          </a:p>
        </p:txBody>
      </p:sp>
      <p:sp>
        <p:nvSpPr>
          <p:cNvPr id="3" name="Zástupný obsah 2">
            <a:extLst>
              <a:ext uri="{FF2B5EF4-FFF2-40B4-BE49-F238E27FC236}">
                <a16:creationId xmlns:a16="http://schemas.microsoft.com/office/drawing/2014/main" id="{A8AD4551-4038-4337-ADD8-154F26019AFC}"/>
              </a:ext>
            </a:extLst>
          </p:cNvPr>
          <p:cNvSpPr>
            <a:spLocks noGrp="1"/>
          </p:cNvSpPr>
          <p:nvPr>
            <p:ph idx="1"/>
          </p:nvPr>
        </p:nvSpPr>
        <p:spPr>
          <a:xfrm>
            <a:off x="762000" y="2379217"/>
            <a:ext cx="10668000" cy="3716784"/>
          </a:xfrm>
        </p:spPr>
        <p:txBody>
          <a:bodyPr/>
          <a:lstStyle/>
          <a:p>
            <a:r>
              <a:rPr lang="cs-CZ" dirty="0"/>
              <a:t>Švédské požadavky znemožnily postup ve vyjednávání</a:t>
            </a:r>
          </a:p>
          <a:p>
            <a:r>
              <a:rPr lang="cs-CZ" dirty="0"/>
              <a:t>Norsko oficiálně hovoří o osamostatnění – podpora umělců, novin</a:t>
            </a:r>
          </a:p>
          <a:p>
            <a:r>
              <a:rPr lang="cs-CZ" dirty="0" err="1"/>
              <a:t>Bjørnson</a:t>
            </a:r>
            <a:r>
              <a:rPr lang="cs-CZ" dirty="0"/>
              <a:t>, diplomat </a:t>
            </a:r>
            <a:r>
              <a:rPr lang="cs-CZ" dirty="0" err="1"/>
              <a:t>Sigurd</a:t>
            </a:r>
            <a:r>
              <a:rPr lang="cs-CZ" dirty="0"/>
              <a:t> Ibsen, </a:t>
            </a:r>
            <a:r>
              <a:rPr lang="cs-CZ" dirty="0" err="1"/>
              <a:t>Fridtjof</a:t>
            </a:r>
            <a:r>
              <a:rPr lang="cs-CZ" dirty="0"/>
              <a:t> </a:t>
            </a:r>
            <a:r>
              <a:rPr lang="cs-CZ" dirty="0" err="1"/>
              <a:t>Nansen</a:t>
            </a:r>
            <a:r>
              <a:rPr lang="cs-CZ" dirty="0"/>
              <a:t> atd.</a:t>
            </a:r>
          </a:p>
          <a:p>
            <a:r>
              <a:rPr lang="cs-CZ" dirty="0"/>
              <a:t>Norové vyjednávají s mocnostmi o možnosti osamostatnění</a:t>
            </a:r>
          </a:p>
          <a:p>
            <a:r>
              <a:rPr lang="cs-CZ" dirty="0"/>
              <a:t>V květnu 1905 zasílá </a:t>
            </a:r>
            <a:r>
              <a:rPr lang="cs-CZ" dirty="0" err="1"/>
              <a:t>Storting</a:t>
            </a:r>
            <a:r>
              <a:rPr lang="cs-CZ" dirty="0"/>
              <a:t> nový zákon o konzulátech králi</a:t>
            </a:r>
          </a:p>
          <a:p>
            <a:r>
              <a:rPr lang="cs-CZ" dirty="0"/>
              <a:t>Král zamítá – norská vláda chce rezignovat – král zamítá, nemá náhradu</a:t>
            </a:r>
          </a:p>
          <a:p>
            <a:endParaRPr lang="cs-CZ" dirty="0"/>
          </a:p>
        </p:txBody>
      </p:sp>
    </p:spTree>
    <p:extLst>
      <p:ext uri="{BB962C8B-B14F-4D97-AF65-F5344CB8AC3E}">
        <p14:creationId xmlns:p14="http://schemas.microsoft.com/office/powerpoint/2010/main" val="61535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B293479-A7EE-45A9-B3B0-CFCF7BEC04E4}"/>
              </a:ext>
            </a:extLst>
          </p:cNvPr>
          <p:cNvSpPr>
            <a:spLocks noGrp="1"/>
          </p:cNvSpPr>
          <p:nvPr>
            <p:ph type="title"/>
          </p:nvPr>
        </p:nvSpPr>
        <p:spPr>
          <a:xfrm>
            <a:off x="762001" y="1524000"/>
            <a:ext cx="6095998" cy="1263649"/>
          </a:xfrm>
        </p:spPr>
        <p:txBody>
          <a:bodyPr>
            <a:normAutofit/>
          </a:bodyPr>
          <a:lstStyle/>
          <a:p>
            <a:r>
              <a:rPr lang="cs-CZ" dirty="0"/>
              <a:t>Rok 1905 – díl třetí </a:t>
            </a:r>
          </a:p>
        </p:txBody>
      </p:sp>
      <p:pic>
        <p:nvPicPr>
          <p:cNvPr id="5" name="Obrázek 4" descr="Obsah obrázku text, osoba, staré&#10;&#10;Popis byl vytvořen automaticky">
            <a:extLst>
              <a:ext uri="{FF2B5EF4-FFF2-40B4-BE49-F238E27FC236}">
                <a16:creationId xmlns:a16="http://schemas.microsoft.com/office/drawing/2014/main" id="{CE979078-8BD0-45F6-B6F2-5AC8D871CBB2}"/>
              </a:ext>
            </a:extLst>
          </p:cNvPr>
          <p:cNvPicPr>
            <a:picLocks noChangeAspect="1"/>
          </p:cNvPicPr>
          <p:nvPr/>
        </p:nvPicPr>
        <p:blipFill rotWithShape="1">
          <a:blip r:embed="rId2">
            <a:extLst>
              <a:ext uri="{28A0092B-C50C-407E-A947-70E740481C1C}">
                <a14:useLocalDpi xmlns:a14="http://schemas.microsoft.com/office/drawing/2010/main" val="0"/>
              </a:ext>
            </a:extLst>
          </a:blip>
          <a:srcRect r="1" b="5501"/>
          <a:stretch/>
        </p:blipFill>
        <p:spPr>
          <a:xfrm>
            <a:off x="7620000" y="10"/>
            <a:ext cx="4572002"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12" name="Freeform: Shape 11">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86A55675-2F94-4A3F-8635-D4071D4FCB2D}"/>
              </a:ext>
            </a:extLst>
          </p:cNvPr>
          <p:cNvSpPr>
            <a:spLocks noGrp="1"/>
          </p:cNvSpPr>
          <p:nvPr>
            <p:ph idx="1"/>
          </p:nvPr>
        </p:nvSpPr>
        <p:spPr>
          <a:xfrm>
            <a:off x="352425" y="3047999"/>
            <a:ext cx="6705600" cy="3648076"/>
          </a:xfrm>
        </p:spPr>
        <p:txBody>
          <a:bodyPr>
            <a:normAutofit/>
          </a:bodyPr>
          <a:lstStyle/>
          <a:p>
            <a:r>
              <a:rPr lang="cs-CZ" sz="1800" dirty="0"/>
              <a:t>7. června 1905 vyhlašuje </a:t>
            </a:r>
            <a:r>
              <a:rPr lang="cs-CZ" sz="1800" dirty="0" err="1"/>
              <a:t>Storting</a:t>
            </a:r>
            <a:r>
              <a:rPr lang="cs-CZ" sz="1800" dirty="0"/>
              <a:t>, že „(…) unie se Švédskem pod jedním králem je zrušena z důvodu, že král přestal fungovat jako král Norska“.</a:t>
            </a:r>
          </a:p>
          <a:p>
            <a:r>
              <a:rPr lang="cs-CZ" sz="1800" dirty="0"/>
              <a:t>Král nesouhlasil – </a:t>
            </a:r>
            <a:r>
              <a:rPr lang="cs-CZ" sz="1800" dirty="0" err="1"/>
              <a:t>Storting</a:t>
            </a:r>
            <a:r>
              <a:rPr lang="cs-CZ" sz="1800" dirty="0"/>
              <a:t> mu navrhl, že by se králem Norska mohl stát jeden z jeho synů, což by znamenalo samostatnost pro Norsko, král odmítl, kdo na jeho místo? Princ Karel Dánský, synovec Edvarda VII</a:t>
            </a:r>
          </a:p>
          <a:p>
            <a:r>
              <a:rPr lang="cs-CZ" sz="1800" dirty="0"/>
              <a:t>Švédsko sestavuje komisi pro prozkoumání záležitosti – ta udává, že nedošlo k rozpuštění unie, protože to by muselo schválit i Švédsko, a to na základě referenda</a:t>
            </a:r>
          </a:p>
          <a:p>
            <a:r>
              <a:rPr lang="cs-CZ" sz="1800" dirty="0"/>
              <a:t>28. července </a:t>
            </a:r>
            <a:r>
              <a:rPr lang="cs-CZ" sz="1800" dirty="0" err="1"/>
              <a:t>Storting</a:t>
            </a:r>
            <a:r>
              <a:rPr lang="cs-CZ" sz="1800" dirty="0"/>
              <a:t> vyhlašuje referendum o „platnosti proběhlého zániku unie“</a:t>
            </a:r>
          </a:p>
        </p:txBody>
      </p:sp>
      <p:sp>
        <p:nvSpPr>
          <p:cNvPr id="14" name="Freeform: Shape 13">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1855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87EC0E8-7B0D-49AC-9405-D5FCAD1A3DBC}"/>
              </a:ext>
            </a:extLst>
          </p:cNvPr>
          <p:cNvSpPr>
            <a:spLocks noGrp="1"/>
          </p:cNvSpPr>
          <p:nvPr>
            <p:ph type="title"/>
          </p:nvPr>
        </p:nvSpPr>
        <p:spPr>
          <a:xfrm>
            <a:off x="762000" y="400050"/>
            <a:ext cx="3810001" cy="1263649"/>
          </a:xfrm>
        </p:spPr>
        <p:txBody>
          <a:bodyPr>
            <a:normAutofit/>
          </a:bodyPr>
          <a:lstStyle/>
          <a:p>
            <a:r>
              <a:rPr lang="cs-CZ" sz="4100" dirty="0"/>
              <a:t>Rok 1905 – díl čtvrtý</a:t>
            </a:r>
          </a:p>
        </p:txBody>
      </p:sp>
      <p:pic>
        <p:nvPicPr>
          <p:cNvPr id="5" name="Obrázek 4" descr="Obsah obrázku text, podepsat&#10;&#10;Popis byl vytvořen automaticky">
            <a:extLst>
              <a:ext uri="{FF2B5EF4-FFF2-40B4-BE49-F238E27FC236}">
                <a16:creationId xmlns:a16="http://schemas.microsoft.com/office/drawing/2014/main" id="{A8F99516-13FA-4964-85EC-C11BA991E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478279"/>
            <a:ext cx="6096000" cy="3901440"/>
          </a:xfrm>
          <a:prstGeom prst="rect">
            <a:avLst/>
          </a:prstGeom>
        </p:spPr>
      </p:pic>
      <p:sp>
        <p:nvSpPr>
          <p:cNvPr id="3" name="Zástupný obsah 2">
            <a:extLst>
              <a:ext uri="{FF2B5EF4-FFF2-40B4-BE49-F238E27FC236}">
                <a16:creationId xmlns:a16="http://schemas.microsoft.com/office/drawing/2014/main" id="{3C786B0B-998F-4DBE-B834-4A812F849F98}"/>
              </a:ext>
            </a:extLst>
          </p:cNvPr>
          <p:cNvSpPr>
            <a:spLocks noGrp="1"/>
          </p:cNvSpPr>
          <p:nvPr>
            <p:ph idx="1"/>
          </p:nvPr>
        </p:nvSpPr>
        <p:spPr>
          <a:xfrm>
            <a:off x="495300" y="1663699"/>
            <a:ext cx="4505325" cy="4594226"/>
          </a:xfrm>
        </p:spPr>
        <p:txBody>
          <a:bodyPr>
            <a:normAutofit fontScale="85000" lnSpcReduction="20000"/>
          </a:bodyPr>
          <a:lstStyle/>
          <a:p>
            <a:r>
              <a:rPr lang="cs-CZ" dirty="0"/>
              <a:t>13. srpna 1905 se koná referendum, 85% účast, 370 tis. hlasů, všichni muži nad 25 let, 184 hlasů proti</a:t>
            </a:r>
          </a:p>
          <a:p>
            <a:r>
              <a:rPr lang="cs-CZ" dirty="0"/>
              <a:t>Ženy neměly právo účasti na referendu, nicméně sehnaly 280 tis. hlasů – argument pro volební právo v 1913</a:t>
            </a:r>
          </a:p>
          <a:p>
            <a:r>
              <a:rPr lang="cs-CZ" dirty="0"/>
              <a:t>Vyjednávání o rozpadu od 31. srpna v </a:t>
            </a:r>
            <a:r>
              <a:rPr lang="cs-CZ" dirty="0" err="1"/>
              <a:t>Karlstadu</a:t>
            </a:r>
            <a:r>
              <a:rPr lang="cs-CZ" dirty="0"/>
              <a:t>, švédská komise a norští vyjednávači</a:t>
            </a:r>
          </a:p>
          <a:p>
            <a:r>
              <a:rPr lang="cs-CZ" dirty="0"/>
              <a:t>Téma k vyjednávání – vodní toky, určení hranic apod.</a:t>
            </a:r>
          </a:p>
          <a:p>
            <a:r>
              <a:rPr lang="cs-CZ" dirty="0"/>
              <a:t>Problematické – pevnosti a pastviny pro Sámy</a:t>
            </a:r>
          </a:p>
          <a:p>
            <a:endParaRPr lang="cs-CZ" dirty="0"/>
          </a:p>
        </p:txBody>
      </p:sp>
    </p:spTree>
    <p:extLst>
      <p:ext uri="{BB962C8B-B14F-4D97-AF65-F5344CB8AC3E}">
        <p14:creationId xmlns:p14="http://schemas.microsoft.com/office/powerpoint/2010/main" val="429297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02B2CC7-36F2-4DBF-9145-43463294EC7C}"/>
              </a:ext>
            </a:extLst>
          </p:cNvPr>
          <p:cNvSpPr>
            <a:spLocks noGrp="1"/>
          </p:cNvSpPr>
          <p:nvPr>
            <p:ph type="title"/>
          </p:nvPr>
        </p:nvSpPr>
        <p:spPr>
          <a:xfrm>
            <a:off x="5334001" y="1524000"/>
            <a:ext cx="6095999" cy="1263649"/>
          </a:xfrm>
        </p:spPr>
        <p:txBody>
          <a:bodyPr>
            <a:normAutofit/>
          </a:bodyPr>
          <a:lstStyle/>
          <a:p>
            <a:r>
              <a:rPr lang="cs-CZ" dirty="0"/>
              <a:t>Rok 1905 – díl pátý</a:t>
            </a:r>
          </a:p>
        </p:txBody>
      </p:sp>
      <p:pic>
        <p:nvPicPr>
          <p:cNvPr id="5" name="Obrázek 4" descr="Obsah obrázku text, mapa&#10;&#10;Popis byl vytvořen automaticky">
            <a:extLst>
              <a:ext uri="{FF2B5EF4-FFF2-40B4-BE49-F238E27FC236}">
                <a16:creationId xmlns:a16="http://schemas.microsoft.com/office/drawing/2014/main" id="{EBE295C2-A179-441A-BB73-73476A477B88}"/>
              </a:ext>
            </a:extLst>
          </p:cNvPr>
          <p:cNvPicPr>
            <a:picLocks noChangeAspect="1"/>
          </p:cNvPicPr>
          <p:nvPr/>
        </p:nvPicPr>
        <p:blipFill rotWithShape="1">
          <a:blip r:embed="rId2">
            <a:extLst>
              <a:ext uri="{28A0092B-C50C-407E-A947-70E740481C1C}">
                <a14:useLocalDpi xmlns:a14="http://schemas.microsoft.com/office/drawing/2010/main" val="0"/>
              </a:ext>
            </a:extLst>
          </a:blip>
          <a:srcRect t="28307" r="-1" b="8693"/>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3BA62866-7944-4363-8933-02EEF841117D}"/>
              </a:ext>
            </a:extLst>
          </p:cNvPr>
          <p:cNvSpPr>
            <a:spLocks noGrp="1"/>
          </p:cNvSpPr>
          <p:nvPr>
            <p:ph idx="1"/>
          </p:nvPr>
        </p:nvSpPr>
        <p:spPr>
          <a:xfrm>
            <a:off x="5334001" y="3047999"/>
            <a:ext cx="6095999" cy="3048001"/>
          </a:xfrm>
        </p:spPr>
        <p:txBody>
          <a:bodyPr>
            <a:normAutofit/>
          </a:bodyPr>
          <a:lstStyle/>
          <a:p>
            <a:r>
              <a:rPr lang="cs-CZ" sz="1800"/>
              <a:t>Vyjednávání v </a:t>
            </a:r>
            <a:r>
              <a:rPr lang="cs-CZ" sz="1800" err="1"/>
              <a:t>Karlstadu</a:t>
            </a:r>
            <a:r>
              <a:rPr lang="cs-CZ" sz="1800"/>
              <a:t> problematické – Norsko od 1895  intenzivně investovalo do pevností u hranic se Švédskem – to teď požaduje jejich demolici</a:t>
            </a:r>
          </a:p>
          <a:p>
            <a:r>
              <a:rPr lang="cs-CZ" sz="1800"/>
              <a:t>Možnost války mezi zeměmi – Švédské vojenské cvičení, přesun flotily k norským hranicím, Norsko mobilizuje</a:t>
            </a:r>
          </a:p>
          <a:p>
            <a:r>
              <a:rPr lang="cs-CZ" sz="1800"/>
              <a:t>Nakonec dohoda – demolice nových pevností, ponechání historických</a:t>
            </a:r>
          </a:p>
          <a:p>
            <a:r>
              <a:rPr lang="cs-CZ" sz="1800" err="1"/>
              <a:t>Sámské</a:t>
            </a:r>
            <a:r>
              <a:rPr lang="cs-CZ" sz="1800"/>
              <a:t> pastviny – dohoda o nové dohodě v 1917</a:t>
            </a:r>
          </a:p>
          <a:p>
            <a:r>
              <a:rPr lang="cs-CZ" sz="1800"/>
              <a:t>Švédský parlament uznává nezávislost Norska 26. října 1905</a:t>
            </a:r>
          </a:p>
        </p:txBody>
      </p:sp>
    </p:spTree>
    <p:extLst>
      <p:ext uri="{BB962C8B-B14F-4D97-AF65-F5344CB8AC3E}">
        <p14:creationId xmlns:p14="http://schemas.microsoft.com/office/powerpoint/2010/main" val="1926403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10;&#10;Popis byl vytvořen automaticky">
            <a:extLst>
              <a:ext uri="{FF2B5EF4-FFF2-40B4-BE49-F238E27FC236}">
                <a16:creationId xmlns:a16="http://schemas.microsoft.com/office/drawing/2014/main" id="{6E094AC5-ADBC-4EB6-807E-61541D28A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1915295"/>
            <a:ext cx="3047999" cy="3047999"/>
          </a:xfrm>
          <a:prstGeom prst="rect">
            <a:avLst/>
          </a:prstGeom>
        </p:spPr>
      </p:pic>
      <p:sp>
        <p:nvSpPr>
          <p:cNvPr id="12" name="Freeform: Shape 11">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0166AE4-3551-4E63-AB1A-DC195E23CB66}"/>
              </a:ext>
            </a:extLst>
          </p:cNvPr>
          <p:cNvSpPr>
            <a:spLocks noGrp="1"/>
          </p:cNvSpPr>
          <p:nvPr>
            <p:ph idx="1"/>
          </p:nvPr>
        </p:nvSpPr>
        <p:spPr>
          <a:xfrm>
            <a:off x="762001" y="3047999"/>
            <a:ext cx="6667500" cy="3048001"/>
          </a:xfrm>
        </p:spPr>
        <p:txBody>
          <a:bodyPr>
            <a:normAutofit/>
          </a:bodyPr>
          <a:lstStyle/>
          <a:p>
            <a:r>
              <a:rPr lang="cs-CZ" sz="1500"/>
              <a:t>Kdo na norský trůn? </a:t>
            </a:r>
            <a:r>
              <a:rPr lang="cs-CZ" sz="1500" err="1"/>
              <a:t>Storting</a:t>
            </a:r>
            <a:r>
              <a:rPr lang="cs-CZ" sz="1500"/>
              <a:t> vyjednává s dánským princem Karlem</a:t>
            </a:r>
          </a:p>
          <a:p>
            <a:r>
              <a:rPr lang="cs-CZ" sz="1500"/>
              <a:t>Podpora ze strany Velké Británie </a:t>
            </a:r>
          </a:p>
          <a:p>
            <a:r>
              <a:rPr lang="cs-CZ" sz="1500"/>
              <a:t>Karel byl ochoten se stát králem Norska – chtěl mít jistotu – referendum</a:t>
            </a:r>
          </a:p>
          <a:p>
            <a:r>
              <a:rPr lang="cs-CZ" sz="1500"/>
              <a:t>Referendum o princi Karlovi 12. a 13. listopadu – 260 tis. pro, 70 tis. proti</a:t>
            </a:r>
          </a:p>
          <a:p>
            <a:r>
              <a:rPr lang="cs-CZ" sz="1500"/>
              <a:t>25. listopadu přijíždí nová královská rodina do </a:t>
            </a:r>
            <a:r>
              <a:rPr lang="cs-CZ" sz="1500" err="1"/>
              <a:t>Kristianie</a:t>
            </a:r>
            <a:r>
              <a:rPr lang="cs-CZ" sz="1500"/>
              <a:t> – Král </a:t>
            </a:r>
            <a:r>
              <a:rPr lang="cs-CZ" sz="1500" err="1"/>
              <a:t>Haakon</a:t>
            </a:r>
            <a:r>
              <a:rPr lang="cs-CZ" sz="1500"/>
              <a:t> VII a syn Olav</a:t>
            </a:r>
          </a:p>
          <a:p>
            <a:r>
              <a:rPr lang="cs-CZ" sz="1500"/>
              <a:t>Jedno z nejmírovějších rozpadů států v evropské historii (spolu s Československem)</a:t>
            </a:r>
          </a:p>
        </p:txBody>
      </p:sp>
      <p:sp>
        <p:nvSpPr>
          <p:cNvPr id="14" name="Freeform: Shape 13">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3625A184-996C-4937-A35E-36A56CB335D1}"/>
              </a:ext>
            </a:extLst>
          </p:cNvPr>
          <p:cNvSpPr>
            <a:spLocks noGrp="1"/>
          </p:cNvSpPr>
          <p:nvPr>
            <p:ph type="title"/>
          </p:nvPr>
        </p:nvSpPr>
        <p:spPr>
          <a:xfrm>
            <a:off x="762000" y="1524000"/>
            <a:ext cx="6857999" cy="1263649"/>
          </a:xfrm>
        </p:spPr>
        <p:txBody>
          <a:bodyPr>
            <a:normAutofit/>
          </a:bodyPr>
          <a:lstStyle/>
          <a:p>
            <a:r>
              <a:rPr lang="cs-CZ" dirty="0"/>
              <a:t>Rok 1905 - finále</a:t>
            </a:r>
          </a:p>
        </p:txBody>
      </p:sp>
    </p:spTree>
    <p:extLst>
      <p:ext uri="{BB962C8B-B14F-4D97-AF65-F5344CB8AC3E}">
        <p14:creationId xmlns:p14="http://schemas.microsoft.com/office/powerpoint/2010/main" val="235242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B5E87-552B-D240-EB4E-D5A7D36FF9C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85407B2-1D32-618D-4945-BFDD73784F2B}"/>
              </a:ext>
            </a:extLst>
          </p:cNvPr>
          <p:cNvSpPr>
            <a:spLocks noGrp="1"/>
          </p:cNvSpPr>
          <p:nvPr>
            <p:ph type="title"/>
          </p:nvPr>
        </p:nvSpPr>
        <p:spPr>
          <a:xfrm>
            <a:off x="838200" y="381000"/>
            <a:ext cx="10003218" cy="1600124"/>
          </a:xfrm>
        </p:spPr>
        <p:txBody>
          <a:bodyPr>
            <a:normAutofit/>
          </a:bodyPr>
          <a:lstStyle/>
          <a:p>
            <a:r>
              <a:rPr lang="cs-CZ" dirty="0"/>
              <a:t>Norsko po roce 1905 - hospodářství</a:t>
            </a:r>
          </a:p>
        </p:txBody>
      </p:sp>
      <p:sp>
        <p:nvSpPr>
          <p:cNvPr id="3" name="Zástupný obsah 2">
            <a:extLst>
              <a:ext uri="{FF2B5EF4-FFF2-40B4-BE49-F238E27FC236}">
                <a16:creationId xmlns:a16="http://schemas.microsoft.com/office/drawing/2014/main" id="{FA2A5975-FDD5-2439-A0AD-20571D0DBE3B}"/>
              </a:ext>
            </a:extLst>
          </p:cNvPr>
          <p:cNvSpPr>
            <a:spLocks noGrp="1"/>
          </p:cNvSpPr>
          <p:nvPr>
            <p:ph idx="1"/>
          </p:nvPr>
        </p:nvSpPr>
        <p:spPr>
          <a:xfrm>
            <a:off x="838200" y="2514600"/>
            <a:ext cx="4876800" cy="3783586"/>
          </a:xfrm>
        </p:spPr>
        <p:txBody>
          <a:bodyPr anchor="ctr">
            <a:normAutofit/>
          </a:bodyPr>
          <a:lstStyle/>
          <a:p>
            <a:r>
              <a:rPr lang="cs-CZ" sz="1800">
                <a:solidFill>
                  <a:schemeClr val="tx2"/>
                </a:solidFill>
              </a:rPr>
              <a:t>Silný rozvoj průmyslu s novými technologiemi</a:t>
            </a:r>
          </a:p>
          <a:p>
            <a:r>
              <a:rPr lang="cs-CZ" sz="1800">
                <a:solidFill>
                  <a:schemeClr val="tx2"/>
                </a:solidFill>
              </a:rPr>
              <a:t>Norsko mělo snadný přístup k elektřině prostřednictvím vodních elektráren – Těžký průmysl, chemický průmysl…</a:t>
            </a:r>
          </a:p>
          <a:p>
            <a:r>
              <a:rPr lang="cs-CZ" sz="1800">
                <a:solidFill>
                  <a:schemeClr val="tx2"/>
                </a:solidFill>
              </a:rPr>
              <a:t>Rozvoj měst, dělnické třídy</a:t>
            </a:r>
          </a:p>
          <a:p>
            <a:r>
              <a:rPr lang="cs-CZ" sz="1800">
                <a:solidFill>
                  <a:schemeClr val="tx2"/>
                </a:solidFill>
              </a:rPr>
              <a:t>Průmyslový lov velryb</a:t>
            </a:r>
          </a:p>
          <a:p>
            <a:r>
              <a:rPr lang="cs-CZ" sz="1800">
                <a:solidFill>
                  <a:schemeClr val="tx2"/>
                </a:solidFill>
              </a:rPr>
              <a:t>Modernizace zemědělství</a:t>
            </a:r>
          </a:p>
        </p:txBody>
      </p:sp>
      <p:pic>
        <p:nvPicPr>
          <p:cNvPr id="5" name="Obrázek 4" descr="Obsah obrázku exteriér, hora, bílá, silnice&#10;&#10;Popis byl vytvořen automaticky">
            <a:extLst>
              <a:ext uri="{FF2B5EF4-FFF2-40B4-BE49-F238E27FC236}">
                <a16:creationId xmlns:a16="http://schemas.microsoft.com/office/drawing/2014/main" id="{D5362237-500F-92F4-FDBB-0A549092BE40}"/>
              </a:ext>
            </a:extLst>
          </p:cNvPr>
          <p:cNvPicPr>
            <a:picLocks noChangeAspect="1"/>
          </p:cNvPicPr>
          <p:nvPr/>
        </p:nvPicPr>
        <p:blipFill rotWithShape="1">
          <a:blip r:embed="rId2">
            <a:extLst>
              <a:ext uri="{28A0092B-C50C-407E-A947-70E740481C1C}">
                <a14:useLocalDpi xmlns:a14="http://schemas.microsoft.com/office/drawing/2010/main" val="0"/>
              </a:ext>
            </a:extLst>
          </a:blip>
          <a:srcRect l="537" r="-4" b="-4"/>
          <a:stretch/>
        </p:blipFill>
        <p:spPr>
          <a:xfrm>
            <a:off x="5996628" y="2217529"/>
            <a:ext cx="6195372" cy="4640471"/>
          </a:xfrm>
          <a:prstGeom prst="rect">
            <a:avLst/>
          </a:prstGeom>
        </p:spPr>
      </p:pic>
    </p:spTree>
    <p:extLst>
      <p:ext uri="{BB962C8B-B14F-4D97-AF65-F5344CB8AC3E}">
        <p14:creationId xmlns:p14="http://schemas.microsoft.com/office/powerpoint/2010/main" val="4157152646"/>
      </p:ext>
    </p:extLst>
  </p:cSld>
  <p:clrMapOvr>
    <a:masterClrMapping/>
  </p:clrMapOvr>
</p:sld>
</file>

<file path=ppt/theme/theme1.xml><?xml version="1.0" encoding="utf-8"?>
<a:theme xmlns:a="http://schemas.openxmlformats.org/drawingml/2006/main" name="TornVTI">
  <a:themeElements>
    <a:clrScheme name="AnalogousFromLightSeedLeftStep">
      <a:dk1>
        <a:srgbClr val="000000"/>
      </a:dk1>
      <a:lt1>
        <a:srgbClr val="FFFFFF"/>
      </a:lt1>
      <a:dk2>
        <a:srgbClr val="41242B"/>
      </a:dk2>
      <a:lt2>
        <a:srgbClr val="E2E4E8"/>
      </a:lt2>
      <a:accent1>
        <a:srgbClr val="CB9947"/>
      </a:accent1>
      <a:accent2>
        <a:srgbClr val="DB775E"/>
      </a:accent2>
      <a:accent3>
        <a:srgbClr val="E17B91"/>
      </a:accent3>
      <a:accent4>
        <a:srgbClr val="DB5EAD"/>
      </a:accent4>
      <a:accent5>
        <a:srgbClr val="DC7BE1"/>
      </a:accent5>
      <a:accent6>
        <a:srgbClr val="A15EDB"/>
      </a:accent6>
      <a:hlink>
        <a:srgbClr val="6782AD"/>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2220</Words>
  <Application>Microsoft Office PowerPoint</Application>
  <PresentationFormat>Širokoúhlá obrazovka</PresentationFormat>
  <Paragraphs>162</Paragraphs>
  <Slides>30</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30</vt:i4>
      </vt:variant>
    </vt:vector>
  </HeadingPairs>
  <TitlesOfParts>
    <vt:vector size="37" baseType="lpstr">
      <vt:lpstr>Arial</vt:lpstr>
      <vt:lpstr>Arial Nova Cond</vt:lpstr>
      <vt:lpstr>Calibri</vt:lpstr>
      <vt:lpstr>Calibri Light</vt:lpstr>
      <vt:lpstr>Impact</vt:lpstr>
      <vt:lpstr>TornVTI</vt:lpstr>
      <vt:lpstr>Motiv Office</vt:lpstr>
      <vt:lpstr>Norsko ve 20. století</vt:lpstr>
      <vt:lpstr>Opakování z minula</vt:lpstr>
      <vt:lpstr>Rok 1905 – díl první</vt:lpstr>
      <vt:lpstr>Rok 1905- díl druhý</vt:lpstr>
      <vt:lpstr>Rok 1905 – díl třetí </vt:lpstr>
      <vt:lpstr>Rok 1905 – díl čtvrtý</vt:lpstr>
      <vt:lpstr>Rok 1905 – díl pátý</vt:lpstr>
      <vt:lpstr>Rok 1905 - finále</vt:lpstr>
      <vt:lpstr>Norsko po roce 1905 - hospodářství</vt:lpstr>
      <vt:lpstr>Norsko po 1905 - politika</vt:lpstr>
      <vt:lpstr>Norsko po 1905 - Konsesjonslovene</vt:lpstr>
      <vt:lpstr>První světová válka</vt:lpstr>
      <vt:lpstr>První světová válka</vt:lpstr>
      <vt:lpstr>Norsko po válce</vt:lpstr>
      <vt:lpstr>Norsko po válce - politika</vt:lpstr>
      <vt:lpstr>Ekonomická krize</vt:lpstr>
      <vt:lpstr>Zahraniční politika před 2. sv. válkou</vt:lpstr>
      <vt:lpstr>Norsko v předvečer války</vt:lpstr>
      <vt:lpstr>Začátek války</vt:lpstr>
      <vt:lpstr>Okupace I.</vt:lpstr>
      <vt:lpstr>Okupace II.</vt:lpstr>
      <vt:lpstr>Norsko pod Německou vládou</vt:lpstr>
      <vt:lpstr>Norsko pod Německou vládou II</vt:lpstr>
      <vt:lpstr>Exilová vláda</vt:lpstr>
      <vt:lpstr>Domácí odboj</vt:lpstr>
      <vt:lpstr>Boj o těžkou vodu</vt:lpstr>
      <vt:lpstr>A mnohem více…</vt:lpstr>
      <vt:lpstr>Konec války</vt:lpstr>
      <vt:lpstr>Konec války II</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Cesta k samostatnosti 1905</dc:title>
  <dc:creator>Pavel Přibáň</dc:creator>
  <cp:lastModifiedBy>Pavel Přibáň Mgr.</cp:lastModifiedBy>
  <cp:revision>7</cp:revision>
  <dcterms:created xsi:type="dcterms:W3CDTF">2020-12-14T11:53:52Z</dcterms:created>
  <dcterms:modified xsi:type="dcterms:W3CDTF">2024-12-10T20:44:04Z</dcterms:modified>
</cp:coreProperties>
</file>