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368A4-094D-47DB-8457-5ECC5E9C8C8F}" v="6" dt="2024-10-15T17:29:59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115368A4-094D-47DB-8457-5ECC5E9C8C8F}"/>
    <pc:docChg chg="undo custSel addSld delSld modSld">
      <pc:chgData name="Pavel Přibáň" userId="072b247a92f8c739" providerId="LiveId" clId="{115368A4-094D-47DB-8457-5ECC5E9C8C8F}" dt="2024-10-15T18:36:10.226" v="61" actId="113"/>
      <pc:docMkLst>
        <pc:docMk/>
      </pc:docMkLst>
      <pc:sldChg chg="modSp mod">
        <pc:chgData name="Pavel Přibáň" userId="072b247a92f8c739" providerId="LiveId" clId="{115368A4-094D-47DB-8457-5ECC5E9C8C8F}" dt="2024-10-15T18:22:27.399" v="18" actId="113"/>
        <pc:sldMkLst>
          <pc:docMk/>
          <pc:sldMk cId="2767050135" sldId="260"/>
        </pc:sldMkLst>
        <pc:spChg chg="mod">
          <ac:chgData name="Pavel Přibáň" userId="072b247a92f8c739" providerId="LiveId" clId="{115368A4-094D-47DB-8457-5ECC5E9C8C8F}" dt="2024-10-15T18:22:27.399" v="18" actId="113"/>
          <ac:spMkLst>
            <pc:docMk/>
            <pc:sldMk cId="2767050135" sldId="260"/>
            <ac:spMk id="3" creationId="{587DDC90-917D-46D1-83A8-89972BABBD5B}"/>
          </ac:spMkLst>
        </pc:spChg>
      </pc:sldChg>
      <pc:sldChg chg="del">
        <pc:chgData name="Pavel Přibáň" userId="072b247a92f8c739" providerId="LiveId" clId="{115368A4-094D-47DB-8457-5ECC5E9C8C8F}" dt="2024-10-15T17:27:06.150" v="4" actId="47"/>
        <pc:sldMkLst>
          <pc:docMk/>
          <pc:sldMk cId="432387120" sldId="263"/>
        </pc:sldMkLst>
      </pc:sldChg>
      <pc:sldChg chg="del">
        <pc:chgData name="Pavel Přibáň" userId="072b247a92f8c739" providerId="LiveId" clId="{115368A4-094D-47DB-8457-5ECC5E9C8C8F}" dt="2024-10-15T17:48:02.804" v="10" actId="47"/>
        <pc:sldMkLst>
          <pc:docMk/>
          <pc:sldMk cId="3717177701" sldId="264"/>
        </pc:sldMkLst>
      </pc:sldChg>
      <pc:sldChg chg="modSp mod">
        <pc:chgData name="Pavel Přibáň" userId="072b247a92f8c739" providerId="LiveId" clId="{115368A4-094D-47DB-8457-5ECC5E9C8C8F}" dt="2024-10-15T18:23:32.026" v="21" actId="113"/>
        <pc:sldMkLst>
          <pc:docMk/>
          <pc:sldMk cId="4285962451" sldId="265"/>
        </pc:sldMkLst>
        <pc:spChg chg="mod">
          <ac:chgData name="Pavel Přibáň" userId="072b247a92f8c739" providerId="LiveId" clId="{115368A4-094D-47DB-8457-5ECC5E9C8C8F}" dt="2024-10-15T18:23:32.026" v="21" actId="113"/>
          <ac:spMkLst>
            <pc:docMk/>
            <pc:sldMk cId="4285962451" sldId="265"/>
            <ac:spMk id="3" creationId="{6ED271E8-05B0-4017-924B-D91B0E6428C3}"/>
          </ac:spMkLst>
        </pc:spChg>
      </pc:sldChg>
      <pc:sldChg chg="modSp mod">
        <pc:chgData name="Pavel Přibáň" userId="072b247a92f8c739" providerId="LiveId" clId="{115368A4-094D-47DB-8457-5ECC5E9C8C8F}" dt="2024-10-15T18:28:57.287" v="25" actId="113"/>
        <pc:sldMkLst>
          <pc:docMk/>
          <pc:sldMk cId="3865637412" sldId="266"/>
        </pc:sldMkLst>
        <pc:spChg chg="mod">
          <ac:chgData name="Pavel Přibáň" userId="072b247a92f8c739" providerId="LiveId" clId="{115368A4-094D-47DB-8457-5ECC5E9C8C8F}" dt="2024-10-15T18:28:57.287" v="25" actId="113"/>
          <ac:spMkLst>
            <pc:docMk/>
            <pc:sldMk cId="3865637412" sldId="266"/>
            <ac:spMk id="3" creationId="{ABFEEE61-E390-4363-AEB7-9A2F7A59AEC5}"/>
          </ac:spMkLst>
        </pc:spChg>
      </pc:sldChg>
      <pc:sldChg chg="modSp mod">
        <pc:chgData name="Pavel Přibáň" userId="072b247a92f8c739" providerId="LiveId" clId="{115368A4-094D-47DB-8457-5ECC5E9C8C8F}" dt="2024-10-15T18:29:53.536" v="40" actId="20577"/>
        <pc:sldMkLst>
          <pc:docMk/>
          <pc:sldMk cId="213865206" sldId="267"/>
        </pc:sldMkLst>
        <pc:spChg chg="mod">
          <ac:chgData name="Pavel Přibáň" userId="072b247a92f8c739" providerId="LiveId" clId="{115368A4-094D-47DB-8457-5ECC5E9C8C8F}" dt="2024-10-15T18:29:53.536" v="40" actId="20577"/>
          <ac:spMkLst>
            <pc:docMk/>
            <pc:sldMk cId="213865206" sldId="267"/>
            <ac:spMk id="3" creationId="{604416EF-7DAC-4B60-9265-7DAB3C072417}"/>
          </ac:spMkLst>
        </pc:spChg>
      </pc:sldChg>
      <pc:sldChg chg="modSp mod">
        <pc:chgData name="Pavel Přibáň" userId="072b247a92f8c739" providerId="LiveId" clId="{115368A4-094D-47DB-8457-5ECC5E9C8C8F}" dt="2024-10-15T18:32:54.238" v="55" actId="20577"/>
        <pc:sldMkLst>
          <pc:docMk/>
          <pc:sldMk cId="3002337544" sldId="268"/>
        </pc:sldMkLst>
        <pc:spChg chg="mod">
          <ac:chgData name="Pavel Přibáň" userId="072b247a92f8c739" providerId="LiveId" clId="{115368A4-094D-47DB-8457-5ECC5E9C8C8F}" dt="2024-10-15T18:32:54.238" v="55" actId="20577"/>
          <ac:spMkLst>
            <pc:docMk/>
            <pc:sldMk cId="3002337544" sldId="268"/>
            <ac:spMk id="3" creationId="{9352FC01-7F37-45F3-841F-E8E8569F92F9}"/>
          </ac:spMkLst>
        </pc:spChg>
      </pc:sldChg>
      <pc:sldChg chg="setBg">
        <pc:chgData name="Pavel Přibáň" userId="072b247a92f8c739" providerId="LiveId" clId="{115368A4-094D-47DB-8457-5ECC5E9C8C8F}" dt="2024-10-15T17:29:59.325" v="9"/>
        <pc:sldMkLst>
          <pc:docMk/>
          <pc:sldMk cId="78723883" sldId="269"/>
        </pc:sldMkLst>
      </pc:sldChg>
      <pc:sldChg chg="modSp mod">
        <pc:chgData name="Pavel Přibáň" userId="072b247a92f8c739" providerId="LiveId" clId="{115368A4-094D-47DB-8457-5ECC5E9C8C8F}" dt="2024-10-15T18:31:58.335" v="49" actId="113"/>
        <pc:sldMkLst>
          <pc:docMk/>
          <pc:sldMk cId="3510292831" sldId="270"/>
        </pc:sldMkLst>
        <pc:spChg chg="mod">
          <ac:chgData name="Pavel Přibáň" userId="072b247a92f8c739" providerId="LiveId" clId="{115368A4-094D-47DB-8457-5ECC5E9C8C8F}" dt="2024-10-15T18:31:58.335" v="49" actId="113"/>
          <ac:spMkLst>
            <pc:docMk/>
            <pc:sldMk cId="3510292831" sldId="270"/>
            <ac:spMk id="3" creationId="{FE35C86C-6ED8-45EC-81C1-8E5B86D5719B}"/>
          </ac:spMkLst>
        </pc:spChg>
      </pc:sldChg>
      <pc:sldChg chg="modSp mod">
        <pc:chgData name="Pavel Přibáň" userId="072b247a92f8c739" providerId="LiveId" clId="{115368A4-094D-47DB-8457-5ECC5E9C8C8F}" dt="2024-10-15T18:34:11.534" v="58" actId="113"/>
        <pc:sldMkLst>
          <pc:docMk/>
          <pc:sldMk cId="4243414560" sldId="271"/>
        </pc:sldMkLst>
        <pc:spChg chg="mod">
          <ac:chgData name="Pavel Přibáň" userId="072b247a92f8c739" providerId="LiveId" clId="{115368A4-094D-47DB-8457-5ECC5E9C8C8F}" dt="2024-10-15T18:34:11.534" v="58" actId="113"/>
          <ac:spMkLst>
            <pc:docMk/>
            <pc:sldMk cId="4243414560" sldId="271"/>
            <ac:spMk id="3" creationId="{2A0AA62A-99ED-46A5-97DC-42497AC29A50}"/>
          </ac:spMkLst>
        </pc:spChg>
      </pc:sldChg>
      <pc:sldChg chg="modSp mod">
        <pc:chgData name="Pavel Přibáň" userId="072b247a92f8c739" providerId="LiveId" clId="{115368A4-094D-47DB-8457-5ECC5E9C8C8F}" dt="2024-10-15T18:34:55.776" v="60" actId="113"/>
        <pc:sldMkLst>
          <pc:docMk/>
          <pc:sldMk cId="739744363" sldId="272"/>
        </pc:sldMkLst>
        <pc:spChg chg="mod">
          <ac:chgData name="Pavel Přibáň" userId="072b247a92f8c739" providerId="LiveId" clId="{115368A4-094D-47DB-8457-5ECC5E9C8C8F}" dt="2024-10-15T18:34:55.776" v="60" actId="113"/>
          <ac:spMkLst>
            <pc:docMk/>
            <pc:sldMk cId="739744363" sldId="272"/>
            <ac:spMk id="3" creationId="{E0BE8DE6-3044-4C7E-8257-B8F6FE2E6EAD}"/>
          </ac:spMkLst>
        </pc:spChg>
      </pc:sldChg>
      <pc:sldChg chg="modSp mod">
        <pc:chgData name="Pavel Přibáň" userId="072b247a92f8c739" providerId="LiveId" clId="{115368A4-094D-47DB-8457-5ECC5E9C8C8F}" dt="2024-10-15T18:36:10.226" v="61" actId="113"/>
        <pc:sldMkLst>
          <pc:docMk/>
          <pc:sldMk cId="122727007" sldId="273"/>
        </pc:sldMkLst>
        <pc:spChg chg="mod">
          <ac:chgData name="Pavel Přibáň" userId="072b247a92f8c739" providerId="LiveId" clId="{115368A4-094D-47DB-8457-5ECC5E9C8C8F}" dt="2024-10-15T18:36:10.226" v="61" actId="113"/>
          <ac:spMkLst>
            <pc:docMk/>
            <pc:sldMk cId="122727007" sldId="273"/>
            <ac:spMk id="3" creationId="{EAA7CC10-DE2B-4F98-9AC7-1BEE1304CBB1}"/>
          </ac:spMkLst>
        </pc:spChg>
      </pc:sldChg>
      <pc:sldChg chg="new del">
        <pc:chgData name="Pavel Přibáň" userId="072b247a92f8c739" providerId="LiveId" clId="{115368A4-094D-47DB-8457-5ECC5E9C8C8F}" dt="2024-10-15T18:17:47.963" v="17" actId="680"/>
        <pc:sldMkLst>
          <pc:docMk/>
          <pc:sldMk cId="1981077897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6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63146-EC98-416D-B5A3-90E828077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573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BF8091-682F-42E9-A317-E29348DC6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cs-CZ" dirty="0"/>
              <a:t>Od doby kamenné po Vikingy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F37452-534E-45A0-AA1D-4CE09BA77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1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E0ED3-0FD7-44C6-A603-20E5712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 vikinští králové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416EF-7DAC-4B60-9265-7DAB3C07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1035 – Syn Olava II. </a:t>
            </a:r>
            <a:r>
              <a:rPr lang="cs-CZ" b="1" dirty="0" err="1"/>
              <a:t>Magnus</a:t>
            </a:r>
            <a:r>
              <a:rPr lang="cs-CZ" b="1" dirty="0"/>
              <a:t> Dobrý </a:t>
            </a:r>
            <a:r>
              <a:rPr lang="cs-CZ" dirty="0"/>
              <a:t>– povstání proti Dánům vyhnání z Norska, podpora lokálních pánů</a:t>
            </a:r>
          </a:p>
          <a:p>
            <a:r>
              <a:rPr lang="cs-CZ" dirty="0"/>
              <a:t>Drancování země, později změna a zákaz drancování – </a:t>
            </a:r>
            <a:r>
              <a:rPr lang="cs-CZ" dirty="0" err="1"/>
              <a:t>Magnus</a:t>
            </a:r>
            <a:r>
              <a:rPr lang="cs-CZ" dirty="0"/>
              <a:t> Dobrý</a:t>
            </a:r>
          </a:p>
          <a:p>
            <a:r>
              <a:rPr lang="cs-CZ" dirty="0"/>
              <a:t>V Dánsku smrt krále i jeho následníka – boje s Norskem – král Dánska či Norska nejstarší z obou rodů – </a:t>
            </a:r>
            <a:r>
              <a:rPr lang="cs-CZ" dirty="0" err="1"/>
              <a:t>Magnus</a:t>
            </a:r>
            <a:r>
              <a:rPr lang="cs-CZ" dirty="0"/>
              <a:t> od 1042 král Dánska</a:t>
            </a:r>
          </a:p>
          <a:p>
            <a:r>
              <a:rPr lang="cs-CZ" dirty="0" err="1"/>
              <a:t>Magnus</a:t>
            </a:r>
            <a:r>
              <a:rPr lang="cs-CZ" dirty="0"/>
              <a:t> v 1047 spadl z koně, nový král jeho strýc </a:t>
            </a:r>
            <a:r>
              <a:rPr lang="cs-CZ" b="1" dirty="0"/>
              <a:t>Harald </a:t>
            </a:r>
            <a:r>
              <a:rPr lang="cs-CZ" b="1" dirty="0" err="1"/>
              <a:t>Sigurdsson</a:t>
            </a:r>
            <a:r>
              <a:rPr lang="cs-CZ" b="1" dirty="0"/>
              <a:t> </a:t>
            </a:r>
            <a:r>
              <a:rPr lang="cs-CZ" dirty="0"/>
              <a:t>(Harald III.)</a:t>
            </a:r>
            <a:endParaRPr lang="cs-CZ" b="1" dirty="0"/>
          </a:p>
          <a:p>
            <a:r>
              <a:rPr lang="cs-CZ" dirty="0"/>
              <a:t>Harald III. </a:t>
            </a:r>
            <a:r>
              <a:rPr lang="cs-CZ" dirty="0" err="1"/>
              <a:t>Hardråde</a:t>
            </a:r>
            <a:r>
              <a:rPr lang="cs-CZ" dirty="0"/>
              <a:t> – zkušenosti z Byzance, zaměření na obchod, bez skrupulí, snaha získat Dánsko, problémy v Anglii – Harald chce Anglii pro sebe, smrt v bitvě u </a:t>
            </a:r>
            <a:r>
              <a:rPr lang="cs-CZ" dirty="0" err="1"/>
              <a:t>Stamford</a:t>
            </a:r>
            <a:r>
              <a:rPr lang="cs-CZ" dirty="0"/>
              <a:t> </a:t>
            </a:r>
            <a:r>
              <a:rPr lang="cs-CZ" dirty="0" err="1"/>
              <a:t>Bridge</a:t>
            </a:r>
            <a:r>
              <a:rPr lang="cs-CZ" dirty="0"/>
              <a:t> – konec Norů v Anglii</a:t>
            </a:r>
          </a:p>
        </p:txBody>
      </p:sp>
    </p:spTree>
    <p:extLst>
      <p:ext uri="{BB962C8B-B14F-4D97-AF65-F5344CB8AC3E}">
        <p14:creationId xmlns:p14="http://schemas.microsoft.com/office/powerpoint/2010/main" val="21386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C3FCB-F12A-4EE4-AE6D-47A89F23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Klid a mír po roce 1066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2FC01-7F37-45F3-841F-E8E8569F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 Haralda III. </a:t>
            </a:r>
            <a:r>
              <a:rPr lang="cs-CZ" b="1" dirty="0"/>
              <a:t>Olav „Klidný“ </a:t>
            </a:r>
            <a:r>
              <a:rPr lang="cs-CZ" b="1" dirty="0" err="1"/>
              <a:t>Kyrre</a:t>
            </a:r>
            <a:r>
              <a:rPr lang="cs-CZ" b="1" dirty="0"/>
              <a:t> </a:t>
            </a:r>
            <a:r>
              <a:rPr lang="cs-CZ" dirty="0"/>
              <a:t>– komplikované nástupnictví</a:t>
            </a:r>
          </a:p>
          <a:p>
            <a:r>
              <a:rPr lang="cs-CZ" dirty="0"/>
              <a:t>Bez konfliktů – mír s Dánskem i Vilémem Dobyvatelem v Anglii</a:t>
            </a:r>
          </a:p>
          <a:p>
            <a:r>
              <a:rPr lang="cs-CZ" dirty="0"/>
              <a:t>Posilování moci státu, církve, králů, asi první gramotný král</a:t>
            </a:r>
          </a:p>
          <a:p>
            <a:r>
              <a:rPr lang="cs-CZ" b="1" dirty="0" err="1"/>
              <a:t>Magnus</a:t>
            </a:r>
            <a:r>
              <a:rPr lang="cs-CZ" b="1" dirty="0"/>
              <a:t> III. „Bosý“ </a:t>
            </a:r>
            <a:r>
              <a:rPr lang="cs-CZ" b="1" dirty="0" err="1"/>
              <a:t>Berrføtt</a:t>
            </a:r>
            <a:r>
              <a:rPr lang="cs-CZ" b="1" dirty="0"/>
              <a:t> </a:t>
            </a:r>
            <a:r>
              <a:rPr lang="cs-CZ" dirty="0"/>
              <a:t>– dobývání Irska, Manu, Hebrid, Orknejských ostrovů – Norsko získává větší pozornost v Evropě, boje s Dánskem a Švédskem, umírá na břehu Irského moře</a:t>
            </a:r>
          </a:p>
          <a:p>
            <a:r>
              <a:rPr lang="cs-CZ" dirty="0"/>
              <a:t>Vláda tří </a:t>
            </a:r>
            <a:r>
              <a:rPr lang="cs-CZ" dirty="0" err="1"/>
              <a:t>Magnusových</a:t>
            </a:r>
            <a:r>
              <a:rPr lang="cs-CZ" dirty="0"/>
              <a:t> synů současně, rozvoj země, zakládání kostelů, obchodních měst, obchod s Evropou</a:t>
            </a:r>
          </a:p>
          <a:p>
            <a:r>
              <a:rPr lang="cs-CZ" dirty="0"/>
              <a:t>Postupně umírají až zbývá jen jeden – král </a:t>
            </a:r>
            <a:r>
              <a:rPr lang="cs-CZ" b="1" dirty="0" err="1"/>
              <a:t>Sigurd</a:t>
            </a:r>
            <a:r>
              <a:rPr lang="cs-CZ" dirty="0"/>
              <a:t> – umírá 1130</a:t>
            </a:r>
          </a:p>
        </p:txBody>
      </p:sp>
    </p:spTree>
    <p:extLst>
      <p:ext uri="{BB962C8B-B14F-4D97-AF65-F5344CB8AC3E}">
        <p14:creationId xmlns:p14="http://schemas.microsoft.com/office/powerpoint/2010/main" val="300233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1565B-AD65-470C-9EF7-B7342025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528222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Občanské války – </a:t>
            </a:r>
            <a:r>
              <a:rPr lang="cs-CZ" dirty="0" err="1">
                <a:solidFill>
                  <a:schemeClr val="bg1"/>
                </a:solidFill>
              </a:rPr>
              <a:t>Birkebeiner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1130-1240</a:t>
            </a:r>
          </a:p>
        </p:txBody>
      </p:sp>
    </p:spTree>
    <p:extLst>
      <p:ext uri="{BB962C8B-B14F-4D97-AF65-F5344CB8AC3E}">
        <p14:creationId xmlns:p14="http://schemas.microsoft.com/office/powerpoint/2010/main" val="7872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3156E-D3C2-4120-B652-1BFC2454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občanských válek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5C86C-6ED8-45EC-81C1-8E5B86D5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 – Ságy </a:t>
            </a:r>
            <a:r>
              <a:rPr lang="cs-CZ" dirty="0" err="1"/>
              <a:t>Snorreho</a:t>
            </a:r>
            <a:r>
              <a:rPr lang="cs-CZ" dirty="0"/>
              <a:t> </a:t>
            </a:r>
            <a:r>
              <a:rPr lang="cs-CZ" dirty="0" err="1"/>
              <a:t>Sturlasona</a:t>
            </a:r>
            <a:r>
              <a:rPr lang="cs-CZ" dirty="0"/>
              <a:t> – </a:t>
            </a:r>
            <a:r>
              <a:rPr lang="cs-CZ" dirty="0" err="1"/>
              <a:t>Heimskringla</a:t>
            </a:r>
            <a:r>
              <a:rPr lang="cs-CZ" dirty="0"/>
              <a:t>, </a:t>
            </a:r>
            <a:r>
              <a:rPr lang="cs-CZ" dirty="0" err="1"/>
              <a:t>Fagrskinna</a:t>
            </a:r>
            <a:r>
              <a:rPr lang="cs-CZ" dirty="0"/>
              <a:t>, </a:t>
            </a:r>
            <a:r>
              <a:rPr lang="cs-CZ" dirty="0" err="1"/>
              <a:t>Morkinskinna</a:t>
            </a:r>
            <a:endParaRPr lang="cs-CZ" dirty="0"/>
          </a:p>
          <a:p>
            <a:r>
              <a:rPr lang="cs-CZ" dirty="0"/>
              <a:t>Synové posledních tří králů bojovali o trůn – domluva (králové </a:t>
            </a:r>
            <a:r>
              <a:rPr lang="cs-CZ" b="1" dirty="0" err="1"/>
              <a:t>Magnus</a:t>
            </a:r>
            <a:r>
              <a:rPr lang="cs-CZ" dirty="0"/>
              <a:t> a </a:t>
            </a:r>
            <a:r>
              <a:rPr lang="cs-CZ" b="1" dirty="0"/>
              <a:t>Harald Gille</a:t>
            </a:r>
            <a:r>
              <a:rPr lang="cs-CZ" dirty="0"/>
              <a:t>), válka, uvěznění </a:t>
            </a:r>
            <a:r>
              <a:rPr lang="cs-CZ" dirty="0" err="1"/>
              <a:t>Magnuse</a:t>
            </a:r>
            <a:r>
              <a:rPr lang="cs-CZ" dirty="0"/>
              <a:t>, oslepení, kastrace, useknutí nohy</a:t>
            </a:r>
          </a:p>
          <a:p>
            <a:r>
              <a:rPr lang="cs-CZ" b="1" dirty="0" err="1"/>
              <a:t>Sigurd</a:t>
            </a:r>
            <a:r>
              <a:rPr lang="cs-CZ" b="1" dirty="0"/>
              <a:t> </a:t>
            </a:r>
            <a:r>
              <a:rPr lang="cs-CZ" b="1" dirty="0" err="1"/>
              <a:t>Slembe</a:t>
            </a:r>
            <a:r>
              <a:rPr lang="cs-CZ" b="1" dirty="0"/>
              <a:t> </a:t>
            </a:r>
            <a:r>
              <a:rPr lang="cs-CZ" dirty="0"/>
              <a:t>– prý syn </a:t>
            </a:r>
            <a:r>
              <a:rPr lang="cs-CZ" dirty="0" err="1"/>
              <a:t>Magnuse</a:t>
            </a:r>
            <a:r>
              <a:rPr lang="cs-CZ" dirty="0"/>
              <a:t> Bosého, prý prodělal zkoušku ohněm a měl by být král, chtěl se dělit s Haraldem o trůn, nevyšlo to, Harald zavražděn</a:t>
            </a:r>
          </a:p>
          <a:p>
            <a:r>
              <a:rPr lang="cs-CZ" dirty="0" err="1"/>
              <a:t>Sigurd</a:t>
            </a:r>
            <a:r>
              <a:rPr lang="cs-CZ" dirty="0"/>
              <a:t> </a:t>
            </a:r>
            <a:r>
              <a:rPr lang="cs-CZ" dirty="0" err="1"/>
              <a:t>Magnuse</a:t>
            </a:r>
            <a:r>
              <a:rPr lang="cs-CZ" dirty="0"/>
              <a:t> osvobodil a společně vládli do 1139 – válka se syny Haralda – </a:t>
            </a:r>
            <a:r>
              <a:rPr lang="cs-CZ" dirty="0" err="1"/>
              <a:t>Magnus</a:t>
            </a:r>
            <a:r>
              <a:rPr lang="cs-CZ" dirty="0"/>
              <a:t> zabit v bitvě, </a:t>
            </a:r>
            <a:r>
              <a:rPr lang="cs-CZ" dirty="0" err="1"/>
              <a:t>Sigurd</a:t>
            </a:r>
            <a:r>
              <a:rPr lang="cs-CZ" dirty="0"/>
              <a:t> umučen</a:t>
            </a:r>
          </a:p>
          <a:p>
            <a:r>
              <a:rPr lang="cs-CZ" dirty="0"/>
              <a:t>2 synové Haralda </a:t>
            </a:r>
            <a:r>
              <a:rPr lang="cs-CZ" dirty="0" err="1"/>
              <a:t>Gilleho</a:t>
            </a:r>
            <a:r>
              <a:rPr lang="cs-CZ" dirty="0"/>
              <a:t> (</a:t>
            </a:r>
            <a:r>
              <a:rPr lang="cs-CZ" b="1" dirty="0" err="1"/>
              <a:t>Sigurd</a:t>
            </a:r>
            <a:r>
              <a:rPr lang="cs-CZ" b="1" dirty="0"/>
              <a:t> </a:t>
            </a:r>
            <a:r>
              <a:rPr lang="cs-CZ" b="1" dirty="0" err="1"/>
              <a:t>Munn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/>
              <a:t>Inge</a:t>
            </a:r>
            <a:r>
              <a:rPr lang="cs-CZ" dirty="0"/>
              <a:t>) vládli 3 roky – pak nový syn Haralda </a:t>
            </a:r>
            <a:r>
              <a:rPr lang="cs-CZ" b="1" dirty="0" err="1"/>
              <a:t>Øystein</a:t>
            </a:r>
            <a:r>
              <a:rPr lang="cs-CZ" dirty="0"/>
              <a:t> – rozdělení Norska na 3 části, mír do 1155, pak válka mezi bratry</a:t>
            </a:r>
          </a:p>
          <a:p>
            <a:r>
              <a:rPr lang="cs-CZ" dirty="0"/>
              <a:t>Chaos a různí zájemci o trůn – často malé děti, jako loutky bohatých přívrženců jednotlivých stran</a:t>
            </a:r>
          </a:p>
          <a:p>
            <a:r>
              <a:rPr lang="cs-CZ" dirty="0"/>
              <a:t>1152 – Arcibiskupství v </a:t>
            </a:r>
            <a:r>
              <a:rPr lang="cs-CZ" dirty="0" err="1"/>
              <a:t>Nidarosu</a:t>
            </a:r>
            <a:r>
              <a:rPr lang="cs-CZ" dirty="0"/>
              <a:t> – ze začátku podpora od králů, pak rivalita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29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AF81E-3160-46CB-B857-FF837B8A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Birkebeinerne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AA62A-99ED-46A5-97DC-42497AC29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mnohých bitvách mladý král (7 let - 1163) </a:t>
            </a:r>
            <a:r>
              <a:rPr lang="cs-CZ" b="1" dirty="0" err="1"/>
              <a:t>Magnus</a:t>
            </a:r>
            <a:r>
              <a:rPr lang="cs-CZ" b="1" dirty="0"/>
              <a:t> </a:t>
            </a:r>
            <a:r>
              <a:rPr lang="cs-CZ" b="1" dirty="0" err="1"/>
              <a:t>Erlingsson</a:t>
            </a:r>
            <a:r>
              <a:rPr lang="cs-CZ" b="1" dirty="0"/>
              <a:t> </a:t>
            </a:r>
            <a:r>
              <a:rPr lang="cs-CZ" dirty="0"/>
              <a:t>(vnuk krále </a:t>
            </a:r>
            <a:r>
              <a:rPr lang="cs-CZ" dirty="0" err="1"/>
              <a:t>Sigurda</a:t>
            </a:r>
            <a:r>
              <a:rPr lang="cs-CZ" dirty="0"/>
              <a:t> – přes matku) – dohoda s církví – nový následnický zákon – prvorozený manželský syn – pro jistotu vyvraždění několika teoretických rivalů</a:t>
            </a:r>
          </a:p>
          <a:p>
            <a:r>
              <a:rPr lang="cs-CZ" dirty="0"/>
              <a:t>Nová frakce – </a:t>
            </a:r>
            <a:r>
              <a:rPr lang="cs-CZ" dirty="0" err="1"/>
              <a:t>Birkebeinerne</a:t>
            </a:r>
            <a:r>
              <a:rPr lang="cs-CZ" dirty="0"/>
              <a:t> – chudá skupina přívrženců „asi syna“ krále </a:t>
            </a:r>
            <a:r>
              <a:rPr lang="cs-CZ" dirty="0" err="1"/>
              <a:t>Øysteina</a:t>
            </a:r>
            <a:r>
              <a:rPr lang="cs-CZ" dirty="0"/>
              <a:t> – </a:t>
            </a:r>
            <a:r>
              <a:rPr lang="cs-CZ" b="1" dirty="0" err="1"/>
              <a:t>Øystein</a:t>
            </a:r>
            <a:r>
              <a:rPr lang="cs-CZ" b="1" dirty="0"/>
              <a:t> </a:t>
            </a:r>
            <a:r>
              <a:rPr lang="cs-CZ" b="1" dirty="0" err="1"/>
              <a:t>Møyla</a:t>
            </a:r>
            <a:r>
              <a:rPr lang="cs-CZ" b="1" dirty="0"/>
              <a:t> </a:t>
            </a:r>
            <a:r>
              <a:rPr lang="cs-CZ" dirty="0"/>
              <a:t>– brzy umřel v boji, jeho nástupce </a:t>
            </a:r>
            <a:r>
              <a:rPr lang="cs-CZ" b="1" dirty="0" err="1"/>
              <a:t>Sverre</a:t>
            </a:r>
            <a:r>
              <a:rPr lang="cs-CZ" b="1" dirty="0"/>
              <a:t> </a:t>
            </a:r>
            <a:r>
              <a:rPr lang="cs-CZ" b="1" dirty="0" err="1"/>
              <a:t>Sigurdsson</a:t>
            </a:r>
            <a:r>
              <a:rPr lang="cs-CZ" dirty="0"/>
              <a:t>, prý (sotva) syn </a:t>
            </a:r>
            <a:r>
              <a:rPr lang="cs-CZ" dirty="0" err="1"/>
              <a:t>Sigurda</a:t>
            </a:r>
            <a:r>
              <a:rPr lang="cs-CZ" dirty="0"/>
              <a:t> </a:t>
            </a:r>
            <a:r>
              <a:rPr lang="cs-CZ" dirty="0" err="1"/>
              <a:t>Munna</a:t>
            </a:r>
            <a:r>
              <a:rPr lang="cs-CZ" dirty="0"/>
              <a:t> – dcery </a:t>
            </a:r>
            <a:r>
              <a:rPr lang="cs-CZ" dirty="0" err="1"/>
              <a:t>Sigurda</a:t>
            </a:r>
            <a:r>
              <a:rPr lang="cs-CZ" dirty="0"/>
              <a:t> ho ale přijaly za bratra – legitimní nárok? – sdružuje opozici vůči </a:t>
            </a:r>
            <a:r>
              <a:rPr lang="cs-CZ" dirty="0" err="1"/>
              <a:t>Magnusovi</a:t>
            </a:r>
            <a:r>
              <a:rPr lang="cs-CZ" dirty="0"/>
              <a:t> </a:t>
            </a:r>
            <a:r>
              <a:rPr lang="cs-CZ" dirty="0" err="1"/>
              <a:t>Erlingssonovi</a:t>
            </a:r>
            <a:r>
              <a:rPr lang="cs-CZ" dirty="0"/>
              <a:t> – válka, </a:t>
            </a:r>
            <a:r>
              <a:rPr lang="cs-CZ" dirty="0" err="1"/>
              <a:t>Magnus</a:t>
            </a:r>
            <a:r>
              <a:rPr lang="cs-CZ" dirty="0"/>
              <a:t> 1184 zabit v boji</a:t>
            </a:r>
          </a:p>
          <a:p>
            <a:r>
              <a:rPr lang="cs-CZ" dirty="0" err="1"/>
              <a:t>Sverre</a:t>
            </a:r>
            <a:r>
              <a:rPr lang="cs-CZ" dirty="0"/>
              <a:t> králem – problém s církví, vynořilo se několik dalších synů různých králů – mnohé bitvy, Papež proti </a:t>
            </a:r>
            <a:r>
              <a:rPr lang="cs-CZ" dirty="0" err="1"/>
              <a:t>Sverremu</a:t>
            </a:r>
            <a:r>
              <a:rPr lang="cs-CZ" dirty="0"/>
              <a:t>, </a:t>
            </a:r>
            <a:r>
              <a:rPr lang="cs-CZ" dirty="0" err="1"/>
              <a:t>Sverre</a:t>
            </a:r>
            <a:r>
              <a:rPr lang="cs-CZ" dirty="0"/>
              <a:t> umírá na nemoc 1202</a:t>
            </a:r>
          </a:p>
          <a:p>
            <a:r>
              <a:rPr lang="cs-CZ" dirty="0" err="1"/>
              <a:t>Sverreho</a:t>
            </a:r>
            <a:r>
              <a:rPr lang="cs-CZ" dirty="0"/>
              <a:t> syn </a:t>
            </a:r>
            <a:r>
              <a:rPr lang="cs-CZ" b="1" dirty="0" err="1"/>
              <a:t>Håkon</a:t>
            </a:r>
            <a:r>
              <a:rPr lang="cs-CZ" dirty="0"/>
              <a:t> brzy umírá, stejně jako další čtyřletý následník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41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3FF17-5A05-4BEF-B51F-3DE2E4CB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Finální fáze občanských válek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E8DE6-3044-4C7E-8257-B8F6FE2E6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</p:spPr>
        <p:txBody>
          <a:bodyPr/>
          <a:lstStyle/>
          <a:p>
            <a:r>
              <a:rPr lang="cs-CZ" dirty="0" err="1"/>
              <a:t>Birkebeinerne</a:t>
            </a:r>
            <a:r>
              <a:rPr lang="cs-CZ" dirty="0"/>
              <a:t> určili králem </a:t>
            </a:r>
            <a:r>
              <a:rPr lang="cs-CZ" dirty="0" err="1"/>
              <a:t>Sverreho</a:t>
            </a:r>
            <a:r>
              <a:rPr lang="cs-CZ" dirty="0"/>
              <a:t> synovce </a:t>
            </a:r>
            <a:r>
              <a:rPr lang="cs-CZ" b="1" dirty="0" err="1"/>
              <a:t>Ingeho</a:t>
            </a:r>
            <a:r>
              <a:rPr lang="cs-CZ" dirty="0"/>
              <a:t>, opozice našla syna </a:t>
            </a:r>
            <a:r>
              <a:rPr lang="cs-CZ" dirty="0" err="1"/>
              <a:t>Magnuse</a:t>
            </a:r>
            <a:r>
              <a:rPr lang="cs-CZ" dirty="0"/>
              <a:t> </a:t>
            </a:r>
            <a:r>
              <a:rPr lang="cs-CZ" dirty="0" err="1"/>
              <a:t>Erlingssona</a:t>
            </a:r>
            <a:r>
              <a:rPr lang="cs-CZ" dirty="0"/>
              <a:t> – pokračování bojů</a:t>
            </a:r>
          </a:p>
          <a:p>
            <a:r>
              <a:rPr lang="cs-CZ" dirty="0"/>
              <a:t>Církev se posléze snažila domluvit smír – </a:t>
            </a:r>
            <a:r>
              <a:rPr lang="cs-CZ" dirty="0" err="1"/>
              <a:t>Birkebeinerne</a:t>
            </a:r>
            <a:r>
              <a:rPr lang="cs-CZ" dirty="0"/>
              <a:t> mohou mít krále Norska, opozice bude ale kontrolovat </a:t>
            </a:r>
            <a:r>
              <a:rPr lang="cs-CZ" dirty="0" err="1"/>
              <a:t>Viken</a:t>
            </a:r>
            <a:r>
              <a:rPr lang="cs-CZ" dirty="0"/>
              <a:t> – ok</a:t>
            </a:r>
          </a:p>
          <a:p>
            <a:r>
              <a:rPr lang="cs-CZ" dirty="0"/>
              <a:t>Smrt </a:t>
            </a:r>
            <a:r>
              <a:rPr lang="cs-CZ" dirty="0" err="1"/>
              <a:t>Ingeho</a:t>
            </a:r>
            <a:r>
              <a:rPr lang="cs-CZ" dirty="0"/>
              <a:t> – kdo na trůn – objevil se vnuk </a:t>
            </a:r>
            <a:r>
              <a:rPr lang="cs-CZ" dirty="0" err="1"/>
              <a:t>Sverreho</a:t>
            </a:r>
            <a:r>
              <a:rPr lang="cs-CZ" dirty="0"/>
              <a:t>, který se narodil po smrti </a:t>
            </a:r>
            <a:r>
              <a:rPr lang="cs-CZ" dirty="0" err="1"/>
              <a:t>Sverreho</a:t>
            </a:r>
            <a:r>
              <a:rPr lang="cs-CZ" dirty="0"/>
              <a:t> syna </a:t>
            </a:r>
            <a:r>
              <a:rPr lang="cs-CZ" dirty="0" err="1"/>
              <a:t>Håkona</a:t>
            </a:r>
            <a:r>
              <a:rPr lang="cs-CZ" dirty="0"/>
              <a:t> = </a:t>
            </a:r>
            <a:r>
              <a:rPr lang="cs-CZ" b="1" dirty="0" err="1"/>
              <a:t>Håkon</a:t>
            </a:r>
            <a:r>
              <a:rPr lang="cs-CZ" b="1" dirty="0"/>
              <a:t> </a:t>
            </a:r>
            <a:r>
              <a:rPr lang="cs-CZ" b="1" dirty="0" err="1"/>
              <a:t>Håkonsson</a:t>
            </a:r>
            <a:r>
              <a:rPr lang="cs-CZ" dirty="0"/>
              <a:t>, mladý král, u moci regent </a:t>
            </a:r>
            <a:r>
              <a:rPr lang="cs-CZ" dirty="0" err="1"/>
              <a:t>Skule</a:t>
            </a:r>
            <a:r>
              <a:rPr lang="cs-CZ" dirty="0"/>
              <a:t> – nevlastní bratr </a:t>
            </a:r>
            <a:r>
              <a:rPr lang="cs-CZ" dirty="0" err="1"/>
              <a:t>Ingeho</a:t>
            </a:r>
            <a:r>
              <a:rPr lang="cs-CZ" dirty="0"/>
              <a:t>, později boj o moc</a:t>
            </a:r>
          </a:p>
          <a:p>
            <a:r>
              <a:rPr lang="cs-CZ" dirty="0"/>
              <a:t>1240 – </a:t>
            </a:r>
            <a:r>
              <a:rPr lang="cs-CZ" dirty="0" err="1"/>
              <a:t>Håkon</a:t>
            </a:r>
            <a:r>
              <a:rPr lang="cs-CZ" dirty="0"/>
              <a:t> poráží </a:t>
            </a:r>
            <a:r>
              <a:rPr lang="cs-CZ" dirty="0" err="1"/>
              <a:t>Skuleho</a:t>
            </a:r>
            <a:r>
              <a:rPr lang="cs-CZ" dirty="0"/>
              <a:t> – konec občanských válek</a:t>
            </a:r>
          </a:p>
        </p:txBody>
      </p:sp>
    </p:spTree>
    <p:extLst>
      <p:ext uri="{BB962C8B-B14F-4D97-AF65-F5344CB8AC3E}">
        <p14:creationId xmlns:p14="http://schemas.microsoft.com/office/powerpoint/2010/main" val="73974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8F863-637E-481F-BE6D-EF16938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 po občanských válkách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7CC10-DE2B-4F98-9AC7-1BEE1304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Jasné následovnictví</a:t>
            </a:r>
          </a:p>
          <a:p>
            <a:r>
              <a:rPr lang="cs-CZ" dirty="0"/>
              <a:t>Rozmach – součástí Norska bylo Grónsko, Island, Faerské ostrovy, Orkneje, Shetlandy (Hebridy, Man)</a:t>
            </a:r>
          </a:p>
          <a:p>
            <a:r>
              <a:rPr lang="cs-CZ" dirty="0"/>
              <a:t>1274 – První </a:t>
            </a:r>
            <a:r>
              <a:rPr lang="cs-CZ" dirty="0" err="1"/>
              <a:t>celonorský</a:t>
            </a:r>
            <a:r>
              <a:rPr lang="cs-CZ" dirty="0"/>
              <a:t> zákoník – král </a:t>
            </a:r>
            <a:r>
              <a:rPr lang="cs-CZ" b="1" dirty="0" err="1"/>
              <a:t>Magnus</a:t>
            </a:r>
            <a:r>
              <a:rPr lang="cs-CZ" b="1" dirty="0"/>
              <a:t> </a:t>
            </a:r>
            <a:r>
              <a:rPr lang="cs-CZ" b="1" dirty="0" err="1"/>
              <a:t>Lagabøte</a:t>
            </a:r>
            <a:endParaRPr lang="cs-CZ" b="1" dirty="0"/>
          </a:p>
          <a:p>
            <a:r>
              <a:rPr lang="cs-CZ" dirty="0"/>
              <a:t>Soudnictví, centralizace armády, rozvoj královského dvora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B962B91-C7DA-4DE7-94EE-2B3CD320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1" y="2805340"/>
            <a:ext cx="2450944" cy="32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5A97E-9B18-4DD1-94B8-EC070A3C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obyvatelé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5F146-D232-4E00-B1F3-2E3DC64C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Během poslední doby ledové bylo území Norska pokryto kilometr silným ledovcem</a:t>
            </a:r>
          </a:p>
          <a:p>
            <a:r>
              <a:rPr lang="cs-CZ" dirty="0"/>
              <a:t>Po ústupu ledovce první přistěhovalci z Evropy (střední a východní Evropa)</a:t>
            </a:r>
          </a:p>
          <a:p>
            <a:r>
              <a:rPr lang="cs-CZ" dirty="0"/>
              <a:t>9300 př. n.l. první sídliště podél celého pobřeží Norska – od </a:t>
            </a:r>
            <a:r>
              <a:rPr lang="cs-CZ" dirty="0" err="1"/>
              <a:t>Oslofjordu</a:t>
            </a:r>
            <a:r>
              <a:rPr lang="cs-CZ" dirty="0"/>
              <a:t> po </a:t>
            </a:r>
            <a:r>
              <a:rPr lang="cs-CZ" dirty="0" err="1"/>
              <a:t>Finnmarku</a:t>
            </a:r>
            <a:r>
              <a:rPr lang="cs-CZ" dirty="0"/>
              <a:t>, využívání lodí</a:t>
            </a:r>
          </a:p>
          <a:p>
            <a:r>
              <a:rPr lang="cs-CZ" dirty="0"/>
              <a:t>První rytiny v kamení – </a:t>
            </a:r>
            <a:r>
              <a:rPr lang="cs-CZ" dirty="0" err="1"/>
              <a:t>helleristninger</a:t>
            </a:r>
            <a:endParaRPr lang="cs-CZ" dirty="0"/>
          </a:p>
          <a:p>
            <a:r>
              <a:rPr lang="cs-CZ" dirty="0"/>
              <a:t>Doba bronzová – bronzová kultura až po </a:t>
            </a:r>
            <a:r>
              <a:rPr lang="cs-CZ" dirty="0" err="1"/>
              <a:t>Trøndelag</a:t>
            </a:r>
            <a:endParaRPr lang="cs-CZ" dirty="0"/>
          </a:p>
          <a:p>
            <a:r>
              <a:rPr lang="cs-CZ" dirty="0"/>
              <a:t>Rozvoj lodí – veslic – nálezy severských lodí v Německu, Dánsku, atd.</a:t>
            </a:r>
          </a:p>
          <a:p>
            <a:r>
              <a:rPr lang="cs-CZ" dirty="0"/>
              <a:t>Název </a:t>
            </a:r>
            <a:r>
              <a:rPr lang="cs-CZ" dirty="0" err="1"/>
              <a:t>Norge</a:t>
            </a:r>
            <a:r>
              <a:rPr lang="cs-CZ" dirty="0"/>
              <a:t> – </a:t>
            </a:r>
            <a:r>
              <a:rPr lang="cs-CZ" dirty="0" err="1"/>
              <a:t>Nordveien</a:t>
            </a:r>
            <a:r>
              <a:rPr lang="cs-CZ" dirty="0"/>
              <a:t> – severní cesta</a:t>
            </a:r>
          </a:p>
          <a:p>
            <a:r>
              <a:rPr lang="cs-CZ" dirty="0"/>
              <a:t>Rybářská centra získávala větší a větší moc – Bergen</a:t>
            </a:r>
          </a:p>
          <a:p>
            <a:r>
              <a:rPr lang="cs-CZ" dirty="0"/>
              <a:t>Používání lyží a sání</a:t>
            </a:r>
          </a:p>
          <a:p>
            <a:r>
              <a:rPr lang="cs-CZ" dirty="0"/>
              <a:t>Sámové na severu</a:t>
            </a:r>
          </a:p>
          <a:p>
            <a:endParaRPr lang="cs-CZ" dirty="0"/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7E592E09-9E0E-48D0-9B8C-1418EB4D8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9" y="3252216"/>
            <a:ext cx="2410968" cy="1551432"/>
          </a:xfrm>
          <a:prstGeom prst="rect">
            <a:avLst/>
          </a:prstGeom>
        </p:spPr>
      </p:pic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id="{246D4057-195F-4E64-881D-C27AC2E1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30" y="4880191"/>
            <a:ext cx="2759354" cy="15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7EC3F1-2A8B-42E2-AF2E-E5BA692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1540195"/>
            <a:ext cx="3905250" cy="10196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734604-DCA0-496C-86C6-8D9C03FD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naším letopočtem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43F4E-4B8E-4026-801E-B114E179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Lovci, rybáři a sběrači, bez zemědělství</a:t>
            </a:r>
          </a:p>
          <a:p>
            <a:r>
              <a:rPr lang="cs-CZ" dirty="0"/>
              <a:t>První zemědělské usedlosti kolem roku 2400 před Kristem</a:t>
            </a:r>
          </a:p>
          <a:p>
            <a:r>
              <a:rPr lang="cs-CZ" dirty="0"/>
              <a:t>Bohaté obchodní styky s kontinentem – v </a:t>
            </a:r>
            <a:r>
              <a:rPr lang="cs-CZ" dirty="0" err="1"/>
              <a:t>Opplandu</a:t>
            </a:r>
            <a:r>
              <a:rPr lang="cs-CZ" dirty="0"/>
              <a:t> nález meče z Česka</a:t>
            </a:r>
          </a:p>
          <a:p>
            <a:r>
              <a:rPr lang="cs-CZ" dirty="0"/>
              <a:t>První zpracování kovů kolem roku 2000 př.n.l.</a:t>
            </a:r>
          </a:p>
          <a:p>
            <a:r>
              <a:rPr lang="cs-CZ" dirty="0"/>
              <a:t>Bydlení v dlouhých domech</a:t>
            </a:r>
          </a:p>
          <a:p>
            <a:r>
              <a:rPr lang="cs-CZ" dirty="0" err="1"/>
              <a:t>Langhus</a:t>
            </a:r>
            <a:r>
              <a:rPr lang="cs-CZ" dirty="0"/>
              <a:t> – až do roku 1000 n.l.</a:t>
            </a:r>
          </a:p>
          <a:p>
            <a:r>
              <a:rPr lang="cs-CZ" dirty="0"/>
              <a:t>Společnost bez soc. rozdílů</a:t>
            </a:r>
          </a:p>
          <a:p>
            <a:r>
              <a:rPr lang="cs-CZ" dirty="0"/>
              <a:t>Práce se železem 300 </a:t>
            </a:r>
            <a:r>
              <a:rPr lang="cs-CZ" dirty="0" err="1"/>
              <a:t>př.n.l</a:t>
            </a:r>
            <a:endParaRPr lang="cs-CZ" dirty="0"/>
          </a:p>
          <a:p>
            <a:r>
              <a:rPr lang="cs-CZ" dirty="0"/>
              <a:t>Vznik prvních vesnic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4EC38F-AB25-415A-986D-5E22650B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75" y="1393239"/>
            <a:ext cx="2629408" cy="50772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EADFBB-03F3-44C4-B373-7B005AAD8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383" y="3772948"/>
            <a:ext cx="4679442" cy="26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0F8AF-60DC-478E-B571-AC968F03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</a:t>
            </a:r>
            <a:r>
              <a:rPr lang="cs-CZ" dirty="0" err="1"/>
              <a:t>předvikinská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9276C-6FC9-4D5A-B88E-77F28837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Mnoho nálezů z bohatých hrobů - lodě</a:t>
            </a:r>
          </a:p>
          <a:p>
            <a:r>
              <a:rPr lang="cs-CZ" dirty="0"/>
              <a:t>Kontakty s Římem – doba Římská</a:t>
            </a:r>
          </a:p>
          <a:p>
            <a:r>
              <a:rPr lang="cs-CZ" dirty="0"/>
              <a:t>První písmo v Norsku – runy – </a:t>
            </a:r>
            <a:r>
              <a:rPr lang="cs-CZ" dirty="0" err="1"/>
              <a:t>Futhark</a:t>
            </a:r>
            <a:endParaRPr lang="cs-CZ" dirty="0"/>
          </a:p>
          <a:p>
            <a:r>
              <a:rPr lang="cs-CZ" dirty="0"/>
              <a:t>Runy používány jako záznamy majitelů, požehnání atd.</a:t>
            </a:r>
          </a:p>
          <a:p>
            <a:r>
              <a:rPr lang="cs-CZ" dirty="0"/>
              <a:t>Vývoj jazyka – </a:t>
            </a:r>
            <a:r>
              <a:rPr lang="cs-CZ" dirty="0" err="1"/>
              <a:t>Urnordisk</a:t>
            </a:r>
            <a:r>
              <a:rPr lang="cs-CZ" dirty="0"/>
              <a:t> (</a:t>
            </a:r>
            <a:r>
              <a:rPr lang="cs-CZ" dirty="0" err="1"/>
              <a:t>praseverština</a:t>
            </a:r>
            <a:r>
              <a:rPr lang="cs-CZ" dirty="0"/>
              <a:t>) --</a:t>
            </a:r>
            <a:r>
              <a:rPr lang="cs-CZ" dirty="0" err="1"/>
              <a:t>Norrønt</a:t>
            </a:r>
            <a:endParaRPr lang="cs-CZ" dirty="0"/>
          </a:p>
          <a:p>
            <a:r>
              <a:rPr lang="cs-CZ" dirty="0"/>
              <a:t>Vhodné klimatické podmínky do konce 5. století n.l.</a:t>
            </a:r>
          </a:p>
          <a:p>
            <a:r>
              <a:rPr lang="cs-CZ" dirty="0"/>
              <a:t>Pak krize a mor – stěhování národů</a:t>
            </a:r>
          </a:p>
          <a:p>
            <a:r>
              <a:rPr lang="cs-CZ" dirty="0"/>
              <a:t>Období bez mnoha zdrojů a nálezů – tiché období</a:t>
            </a:r>
          </a:p>
          <a:p>
            <a:r>
              <a:rPr lang="cs-CZ" dirty="0"/>
              <a:t>Narůstající sociální rozdíly – koncentrace moci – cesta ke státním útvarům</a:t>
            </a:r>
          </a:p>
          <a:p>
            <a:r>
              <a:rPr lang="cs-CZ" dirty="0"/>
              <a:t>Ovlivňování cizinou – západ Franskou říší, východ Dánskem</a:t>
            </a:r>
          </a:p>
          <a:p>
            <a:r>
              <a:rPr lang="cs-CZ" dirty="0"/>
              <a:t>První králové?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trom, budova, exteriér, kámen&#10;&#10;Popis byl vytvořen automaticky">
            <a:extLst>
              <a:ext uri="{FF2B5EF4-FFF2-40B4-BE49-F238E27FC236}">
                <a16:creationId xmlns:a16="http://schemas.microsoft.com/office/drawing/2014/main" id="{AA5E3F28-02D2-4782-B6A6-C6D553058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52" y="1492948"/>
            <a:ext cx="1208774" cy="1726502"/>
          </a:xfrm>
          <a:prstGeom prst="rect">
            <a:avLst/>
          </a:prstGeom>
        </p:spPr>
      </p:pic>
      <p:pic>
        <p:nvPicPr>
          <p:cNvPr id="7" name="Obrázek 6" descr="Obsah obrázku obloha, exteriér, vodní skútr, doprava&#10;&#10;Popis byl vytvořen automaticky">
            <a:extLst>
              <a:ext uri="{FF2B5EF4-FFF2-40B4-BE49-F238E27FC236}">
                <a16:creationId xmlns:a16="http://schemas.microsoft.com/office/drawing/2014/main" id="{6307E1AF-92B0-441C-9C0E-6D7DEF4A7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42" y="4470102"/>
            <a:ext cx="2260407" cy="1925113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2DBD64F9-2BBA-4E23-9C23-E9F40D627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26" y="331222"/>
            <a:ext cx="2801262" cy="4049954"/>
          </a:xfrm>
          <a:prstGeom prst="rect">
            <a:avLst/>
          </a:prstGeo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7EBB5FB9-2558-4ECC-9D21-05210DA0F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88" y="331222"/>
            <a:ext cx="2801262" cy="40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8EDE7-5DE2-47D9-9BAB-AAB8566A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vikingové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DDC90-917D-46D1-83A8-89972BAB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Centralizace moci v Dánsku – první města (</a:t>
            </a:r>
            <a:r>
              <a:rPr lang="cs-CZ" dirty="0" err="1"/>
              <a:t>Ribe</a:t>
            </a:r>
            <a:r>
              <a:rPr lang="cs-CZ" dirty="0"/>
              <a:t>) – rozvoj směrem na sever – </a:t>
            </a:r>
            <a:r>
              <a:rPr lang="cs-CZ" dirty="0" err="1"/>
              <a:t>Kaupang</a:t>
            </a:r>
            <a:r>
              <a:rPr lang="cs-CZ" dirty="0"/>
              <a:t> v Norsku</a:t>
            </a:r>
          </a:p>
          <a:p>
            <a:r>
              <a:rPr lang="cs-CZ" dirty="0"/>
              <a:t>Propojení s celým světem prostřednictvím obchodních a později i loupeživých výprav</a:t>
            </a:r>
          </a:p>
          <a:p>
            <a:r>
              <a:rPr lang="cs-CZ" dirty="0"/>
              <a:t>Výjezdy za bohatstvím – 793 </a:t>
            </a:r>
            <a:r>
              <a:rPr lang="cs-CZ" dirty="0" err="1"/>
              <a:t>Lindisfarne</a:t>
            </a:r>
            <a:r>
              <a:rPr lang="cs-CZ" dirty="0"/>
              <a:t> – seveřani z Dánska, během 9. století výpravy do Irska, Středozemního moře, Ruska</a:t>
            </a:r>
          </a:p>
          <a:p>
            <a:r>
              <a:rPr lang="cs-CZ" dirty="0"/>
              <a:t>Rychlý pohyb po mořích a řekách – </a:t>
            </a:r>
            <a:r>
              <a:rPr lang="cs-CZ" dirty="0" err="1"/>
              <a:t>Langskip</a:t>
            </a:r>
            <a:r>
              <a:rPr lang="cs-CZ" dirty="0"/>
              <a:t> (</a:t>
            </a:r>
            <a:r>
              <a:rPr lang="cs-CZ" dirty="0" err="1"/>
              <a:t>Drakkar</a:t>
            </a:r>
            <a:r>
              <a:rPr lang="cs-CZ" dirty="0"/>
              <a:t>)</a:t>
            </a:r>
          </a:p>
          <a:p>
            <a:r>
              <a:rPr lang="cs-CZ" b="1" dirty="0"/>
              <a:t>Harald </a:t>
            </a:r>
            <a:r>
              <a:rPr lang="cs-CZ" b="1" dirty="0" err="1"/>
              <a:t>Hårfarge</a:t>
            </a:r>
            <a:r>
              <a:rPr lang="cs-CZ" b="1" dirty="0"/>
              <a:t> </a:t>
            </a:r>
            <a:r>
              <a:rPr lang="cs-CZ" dirty="0"/>
              <a:t>(Krásnovlasý) – Zdědil malé království u </a:t>
            </a:r>
            <a:r>
              <a:rPr lang="cs-CZ" dirty="0" err="1"/>
              <a:t>Vestfoldu</a:t>
            </a:r>
            <a:r>
              <a:rPr lang="cs-CZ" dirty="0"/>
              <a:t>/</a:t>
            </a:r>
            <a:r>
              <a:rPr lang="cs-CZ" dirty="0" err="1"/>
              <a:t>Vestlandu</a:t>
            </a:r>
            <a:r>
              <a:rPr lang="cs-CZ" dirty="0"/>
              <a:t>?? – začal dobývat postupně okolní království (i ve Švédsku), </a:t>
            </a:r>
            <a:r>
              <a:rPr lang="cs-CZ" dirty="0" err="1"/>
              <a:t>Trøndelag</a:t>
            </a:r>
            <a:endParaRPr lang="cs-CZ" dirty="0"/>
          </a:p>
          <a:p>
            <a:r>
              <a:rPr lang="cs-CZ" dirty="0"/>
              <a:t>Problémové zdroje – ságy, písně, mýty</a:t>
            </a:r>
          </a:p>
          <a:p>
            <a:r>
              <a:rPr lang="cs-CZ" dirty="0"/>
              <a:t>Sjednocování Norska Haraldem jeden z důvodů pro útěk z Norska</a:t>
            </a:r>
          </a:p>
        </p:txBody>
      </p:sp>
    </p:spTree>
    <p:extLst>
      <p:ext uri="{BB962C8B-B14F-4D97-AF65-F5344CB8AC3E}">
        <p14:creationId xmlns:p14="http://schemas.microsoft.com/office/powerpoint/2010/main" val="276705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00CF7AB-4114-4E19-9B22-D49970705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E56D0-10CC-4EB8-BB37-0F8E9EE1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 před rokem 1000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00A1C-86E2-4EC0-BF08-ACF4097F5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Postupné osidlování Norska směrem na sever</a:t>
            </a:r>
          </a:p>
          <a:p>
            <a:r>
              <a:rPr lang="cs-CZ" dirty="0"/>
              <a:t>Sámové – původní obyvatelé na severu Skandinávie, Norové od nich kopírovali způsob obživy i přepravu</a:t>
            </a:r>
          </a:p>
          <a:p>
            <a:r>
              <a:rPr lang="cs-CZ" dirty="0"/>
              <a:t>Během doby Vikingů osídlení takřka celého pobřeží dnešního Norska – až k hranicím s Ruskem</a:t>
            </a:r>
          </a:p>
          <a:p>
            <a:r>
              <a:rPr lang="cs-CZ" dirty="0"/>
              <a:t>Osídlení Islandu a kolonizace Grónska, cesta do Ameriky – </a:t>
            </a:r>
            <a:r>
              <a:rPr lang="cs-CZ" dirty="0" err="1"/>
              <a:t>Vinland</a:t>
            </a:r>
            <a:endParaRPr lang="cs-CZ" dirty="0"/>
          </a:p>
          <a:p>
            <a:r>
              <a:rPr lang="cs-CZ" dirty="0"/>
              <a:t>Rozšiřování křesťanství</a:t>
            </a:r>
          </a:p>
          <a:p>
            <a:r>
              <a:rPr lang="cs-CZ" dirty="0"/>
              <a:t>Vikingové ve Francii – Normandie, na Sicílii, v Byzantské říši</a:t>
            </a:r>
          </a:p>
        </p:txBody>
      </p:sp>
      <p:pic>
        <p:nvPicPr>
          <p:cNvPr id="5" name="Obrázek 4" descr="Obsah obrázku hora, tráva, obloha, exteriér&#10;&#10;Popis byl vytvořen automaticky">
            <a:extLst>
              <a:ext uri="{FF2B5EF4-FFF2-40B4-BE49-F238E27FC236}">
                <a16:creationId xmlns:a16="http://schemas.microsoft.com/office/drawing/2014/main" id="{84C0D472-FFF8-4D80-98FA-DA25A4AD3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5" y="3221835"/>
            <a:ext cx="4354286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C7608-0566-4C6A-BF7A-080AC79F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Dědictví Haralda </a:t>
            </a:r>
            <a:r>
              <a:rPr lang="cs-CZ" dirty="0" err="1"/>
              <a:t>Hårfagre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271E8-05B0-4017-924B-D91B0E64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  <a:noFill/>
        </p:spPr>
        <p:txBody>
          <a:bodyPr>
            <a:normAutofit/>
          </a:bodyPr>
          <a:lstStyle/>
          <a:p>
            <a:r>
              <a:rPr lang="cs-CZ" dirty="0"/>
              <a:t>Komplikovaný systém dědictví trůnu – na trůn měli nárok synové původního krále, volit je mohli největší sedláci, časté rozpory</a:t>
            </a:r>
          </a:p>
          <a:p>
            <a:r>
              <a:rPr lang="cs-CZ" dirty="0"/>
              <a:t>Harald měl cca 24 dětí, jako nástupce zvolil syna </a:t>
            </a:r>
            <a:r>
              <a:rPr lang="cs-CZ" b="1" dirty="0" err="1"/>
              <a:t>Eirika</a:t>
            </a:r>
            <a:r>
              <a:rPr lang="cs-CZ" b="1" dirty="0"/>
              <a:t> </a:t>
            </a:r>
            <a:r>
              <a:rPr lang="cs-CZ" b="1" dirty="0" err="1"/>
              <a:t>Blodøks</a:t>
            </a:r>
            <a:endParaRPr lang="cs-CZ" b="1" dirty="0"/>
          </a:p>
          <a:p>
            <a:r>
              <a:rPr lang="cs-CZ" dirty="0"/>
              <a:t>Další syn </a:t>
            </a:r>
            <a:r>
              <a:rPr lang="cs-CZ" b="1" dirty="0" err="1"/>
              <a:t>Håkon</a:t>
            </a:r>
            <a:r>
              <a:rPr lang="cs-CZ" b="1" dirty="0"/>
              <a:t> „den </a:t>
            </a:r>
            <a:r>
              <a:rPr lang="cs-CZ" b="1" dirty="0" err="1"/>
              <a:t>gode</a:t>
            </a:r>
            <a:r>
              <a:rPr lang="cs-CZ" b="1" dirty="0"/>
              <a:t>“</a:t>
            </a:r>
            <a:r>
              <a:rPr lang="cs-CZ" dirty="0"/>
              <a:t> – vychováván v Anglii u krále </a:t>
            </a:r>
            <a:r>
              <a:rPr lang="cs-CZ" dirty="0" err="1"/>
              <a:t>Adelstana</a:t>
            </a:r>
            <a:r>
              <a:rPr lang="cs-CZ" dirty="0"/>
              <a:t> – boj s </a:t>
            </a:r>
            <a:r>
              <a:rPr lang="cs-CZ" dirty="0" err="1"/>
              <a:t>Eirikem</a:t>
            </a:r>
            <a:r>
              <a:rPr lang="cs-CZ" dirty="0"/>
              <a:t> o moc, </a:t>
            </a:r>
            <a:r>
              <a:rPr lang="cs-CZ" dirty="0" err="1"/>
              <a:t>Håkon</a:t>
            </a:r>
            <a:r>
              <a:rPr lang="cs-CZ" dirty="0"/>
              <a:t> měl podporu lokálních pánů, </a:t>
            </a:r>
            <a:r>
              <a:rPr lang="cs-CZ" dirty="0" err="1"/>
              <a:t>Håkon</a:t>
            </a:r>
            <a:r>
              <a:rPr lang="cs-CZ" dirty="0"/>
              <a:t> první křesťanský král, do roku cca 960</a:t>
            </a:r>
          </a:p>
          <a:p>
            <a:r>
              <a:rPr lang="cs-CZ" dirty="0"/>
              <a:t>Neustálé boje o moc – </a:t>
            </a:r>
            <a:r>
              <a:rPr lang="cs-CZ" dirty="0" err="1"/>
              <a:t>Eirikovi</a:t>
            </a:r>
            <a:r>
              <a:rPr lang="cs-CZ" dirty="0"/>
              <a:t> synové se spojili s dánským králem Haraldem </a:t>
            </a:r>
            <a:r>
              <a:rPr lang="cs-CZ" dirty="0" err="1"/>
              <a:t>Blåtannem</a:t>
            </a:r>
            <a:r>
              <a:rPr lang="cs-CZ" dirty="0"/>
              <a:t> – v bitvě zabili </a:t>
            </a:r>
            <a:r>
              <a:rPr lang="cs-CZ" dirty="0" err="1"/>
              <a:t>Håkona</a:t>
            </a:r>
            <a:r>
              <a:rPr lang="cs-CZ" dirty="0"/>
              <a:t> – </a:t>
            </a:r>
            <a:r>
              <a:rPr lang="cs-CZ" dirty="0" err="1"/>
              <a:t>Eirikův</a:t>
            </a:r>
            <a:r>
              <a:rPr lang="cs-CZ" dirty="0"/>
              <a:t> syn (</a:t>
            </a:r>
            <a:r>
              <a:rPr lang="cs-CZ" b="1" dirty="0"/>
              <a:t>Harald</a:t>
            </a:r>
            <a:r>
              <a:rPr lang="cs-CZ" dirty="0"/>
              <a:t>) králem</a:t>
            </a:r>
          </a:p>
          <a:p>
            <a:r>
              <a:rPr lang="cs-CZ" dirty="0"/>
              <a:t>Upevňování moci – boje v celém Norsku, připojování jednotlivých pánů</a:t>
            </a:r>
          </a:p>
          <a:p>
            <a:r>
              <a:rPr lang="cs-CZ" dirty="0"/>
              <a:t>Dánský král se spojil s opozicí a zabili </a:t>
            </a:r>
            <a:r>
              <a:rPr lang="cs-CZ" dirty="0" err="1"/>
              <a:t>Eirikova</a:t>
            </a:r>
            <a:r>
              <a:rPr lang="cs-CZ" dirty="0"/>
              <a:t> syna Haralda – pokračování bojů o 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6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E4AB1-1755-4F74-8A50-0DF3E4C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32" y="366473"/>
            <a:ext cx="10515600" cy="1325563"/>
          </a:xfrm>
        </p:spPr>
        <p:txBody>
          <a:bodyPr/>
          <a:lstStyle/>
          <a:p>
            <a:r>
              <a:rPr lang="cs-CZ" dirty="0"/>
              <a:t>Poslední vikinští králové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EEE61-E390-4363-AEB7-9A2F7A59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čele země Jarl </a:t>
            </a:r>
            <a:r>
              <a:rPr lang="cs-CZ" dirty="0" err="1"/>
              <a:t>Håkon</a:t>
            </a:r>
            <a:r>
              <a:rPr lang="cs-CZ" dirty="0"/>
              <a:t> – pod dánským králem (</a:t>
            </a:r>
            <a:r>
              <a:rPr lang="cs-CZ" dirty="0" err="1"/>
              <a:t>Blåtann</a:t>
            </a:r>
            <a:r>
              <a:rPr lang="cs-CZ" dirty="0"/>
              <a:t> a </a:t>
            </a:r>
            <a:r>
              <a:rPr lang="cs-CZ" dirty="0" err="1"/>
              <a:t>Svein</a:t>
            </a:r>
            <a:r>
              <a:rPr lang="cs-CZ" dirty="0"/>
              <a:t> </a:t>
            </a:r>
            <a:r>
              <a:rPr lang="cs-CZ" dirty="0" err="1"/>
              <a:t>Tjugeskjegg</a:t>
            </a:r>
            <a:r>
              <a:rPr lang="cs-CZ" dirty="0"/>
              <a:t> – Vidlí vous)</a:t>
            </a:r>
          </a:p>
          <a:p>
            <a:r>
              <a:rPr lang="cs-CZ" dirty="0"/>
              <a:t>Asi potomek Haralda Krásnovlasého </a:t>
            </a:r>
            <a:r>
              <a:rPr lang="cs-CZ" b="1" dirty="0"/>
              <a:t>Olav </a:t>
            </a:r>
            <a:r>
              <a:rPr lang="cs-CZ" b="1" dirty="0" err="1"/>
              <a:t>Trygvasson</a:t>
            </a:r>
            <a:r>
              <a:rPr lang="cs-CZ" b="1" dirty="0"/>
              <a:t> </a:t>
            </a:r>
            <a:r>
              <a:rPr lang="cs-CZ" dirty="0"/>
              <a:t>– boj proti jarlům a </a:t>
            </a:r>
            <a:r>
              <a:rPr lang="cs-CZ" dirty="0" err="1"/>
              <a:t>Vidlímu</a:t>
            </a:r>
            <a:r>
              <a:rPr lang="cs-CZ" dirty="0"/>
              <a:t> vousu – podpora v </a:t>
            </a:r>
            <a:r>
              <a:rPr lang="cs-CZ" dirty="0" err="1"/>
              <a:t>Trøndelagu</a:t>
            </a:r>
            <a:r>
              <a:rPr lang="cs-CZ" dirty="0"/>
              <a:t>, snaha o </a:t>
            </a:r>
            <a:r>
              <a:rPr lang="cs-CZ" dirty="0" err="1"/>
              <a:t>kristianizaci</a:t>
            </a:r>
            <a:r>
              <a:rPr lang="cs-CZ" dirty="0"/>
              <a:t> země – opozice, zabit roku 1000</a:t>
            </a:r>
          </a:p>
          <a:p>
            <a:r>
              <a:rPr lang="cs-CZ" dirty="0"/>
              <a:t>Neustálé snahy o sjednocení země – neúspěch a boj o moc</a:t>
            </a:r>
          </a:p>
          <a:p>
            <a:r>
              <a:rPr lang="cs-CZ" b="1" dirty="0"/>
              <a:t>Svatý Olav </a:t>
            </a:r>
            <a:r>
              <a:rPr lang="cs-CZ" dirty="0"/>
              <a:t>(</a:t>
            </a:r>
            <a:r>
              <a:rPr lang="cs-CZ" b="1" dirty="0"/>
              <a:t>Olav II.</a:t>
            </a:r>
            <a:r>
              <a:rPr lang="cs-CZ" dirty="0"/>
              <a:t>) – asi potomek Haralda Krásnovlasého</a:t>
            </a:r>
          </a:p>
          <a:p>
            <a:r>
              <a:rPr lang="cs-CZ" dirty="0"/>
              <a:t>Dánský král a jarlové bojovali v Anglii – Norsko volné pro Olava – konsolidace země, sjednocení – za jeho vlády reformy, zákony, křesťanství oficiálním náboženstvím – cca 1025 – Dánský král se vrací – Olav prchá do </a:t>
            </a:r>
            <a:r>
              <a:rPr lang="cs-CZ" dirty="0" err="1"/>
              <a:t>Gardarike</a:t>
            </a:r>
            <a:r>
              <a:rPr lang="cs-CZ" dirty="0"/>
              <a:t> (</a:t>
            </a:r>
            <a:r>
              <a:rPr lang="cs-CZ" dirty="0" err="1"/>
              <a:t>Kiev</a:t>
            </a:r>
            <a:r>
              <a:rPr lang="cs-CZ" dirty="0"/>
              <a:t> – Novgorod) – 1029 se vrací a o rok později umírá v bitvě, prohlášen za svatého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62B0431-8168-4DA5-BDB5-513A4B85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06" y="0"/>
            <a:ext cx="1473520" cy="18197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83BCD2-3B26-4E66-9606-3729ACED0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25" y="968182"/>
            <a:ext cx="3884023" cy="9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7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A1E2E"/>
      </a:dk2>
      <a:lt2>
        <a:srgbClr val="F0F3F2"/>
      </a:lt2>
      <a:accent1>
        <a:srgbClr val="C34D85"/>
      </a:accent1>
      <a:accent2>
        <a:srgbClr val="B13BA5"/>
      </a:accent2>
      <a:accent3>
        <a:srgbClr val="9E4DC3"/>
      </a:accent3>
      <a:accent4>
        <a:srgbClr val="5B3BB1"/>
      </a:accent4>
      <a:accent5>
        <a:srgbClr val="4D5EC3"/>
      </a:accent5>
      <a:accent6>
        <a:srgbClr val="3B7DB1"/>
      </a:accent6>
      <a:hlink>
        <a:srgbClr val="605DC9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1365</Words>
  <Application>Microsoft Office PowerPoint</Application>
  <PresentationFormat>Širokoúhlá obrazovka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Garamond</vt:lpstr>
      <vt:lpstr>SavonVTI</vt:lpstr>
      <vt:lpstr>Od doby kamenné po Vikingy</vt:lpstr>
      <vt:lpstr>První obyvatelé </vt:lpstr>
      <vt:lpstr>Doba před naším letopočtem</vt:lpstr>
      <vt:lpstr>Doba předvikinská</vt:lpstr>
      <vt:lpstr>První vikingové</vt:lpstr>
      <vt:lpstr>Prezentace aplikace PowerPoint</vt:lpstr>
      <vt:lpstr>Norsko před rokem 1000</vt:lpstr>
      <vt:lpstr>Dědictví Haralda Hårfagre</vt:lpstr>
      <vt:lpstr>Poslední vikinští králové I</vt:lpstr>
      <vt:lpstr>Poslední vikinští králové II</vt:lpstr>
      <vt:lpstr>Klid a mír po roce 1066</vt:lpstr>
      <vt:lpstr>Občanské války – Birkebeiner 1130-1240</vt:lpstr>
      <vt:lpstr>Počátek občanských válek</vt:lpstr>
      <vt:lpstr>Birkebeinerne</vt:lpstr>
      <vt:lpstr>Finální fáze občanských válek</vt:lpstr>
      <vt:lpstr>Norsko po občanských válkách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doby kamenné po Vikingy</dc:title>
  <dc:creator>Pavel Přibáň</dc:creator>
  <cp:lastModifiedBy>Pavel Přibáň</cp:lastModifiedBy>
  <cp:revision>3</cp:revision>
  <dcterms:created xsi:type="dcterms:W3CDTF">2020-11-02T12:26:53Z</dcterms:created>
  <dcterms:modified xsi:type="dcterms:W3CDTF">2024-10-15T18:36:15Z</dcterms:modified>
</cp:coreProperties>
</file>