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75" r:id="rId2"/>
    <p:sldId id="257" r:id="rId3"/>
    <p:sldId id="258" r:id="rId4"/>
    <p:sldId id="259" r:id="rId5"/>
    <p:sldId id="260" r:id="rId6"/>
    <p:sldId id="262" r:id="rId7"/>
    <p:sldId id="261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77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12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1174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202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7475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721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034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06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6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17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62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0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52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4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0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12E80-4F30-49AB-86C3-B77EB1E16C6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465092-0EF4-4B8E-AE42-C34BA9F05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8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11624" y="624110"/>
            <a:ext cx="8792988" cy="860674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Romská rodina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0078" y="0"/>
            <a:ext cx="2941921" cy="1556792"/>
          </a:xfrm>
          <a:prstGeom prst="rect">
            <a:avLst/>
          </a:prstGeom>
        </p:spPr>
      </p:pic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FCAABCB8-D441-AE18-4F1A-E288018C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584" y="1628800"/>
            <a:ext cx="9505056" cy="4605090"/>
          </a:xfrm>
        </p:spPr>
        <p:txBody>
          <a:bodyPr>
            <a:normAutofit fontScale="77500" lnSpcReduction="20000"/>
          </a:bodyPr>
          <a:lstStyle/>
          <a:p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Základním pilířem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pro dnešní romskou společnost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je na prvním místě rodina.</a:t>
            </a:r>
          </a:p>
          <a:p>
            <a:pPr marL="0" indent="0"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Je to fakt potvrzený každodenním laickým pozorováním, Romy samotnými i vědeckým výzkumem.</a:t>
            </a:r>
          </a:p>
          <a:p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můžeme mj. dělit na základě struktury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po linii vertikální, tedy rodu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anebo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horizontální, tedy rodiny.</a:t>
            </a:r>
          </a:p>
          <a:p>
            <a:pPr algn="just"/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Rod,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rom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fajta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, je široká příbuzenská skupina, do které mohou být zahrnuti členové různých endogamních nebo exogamních skupin. Do </a:t>
            </a:r>
            <a:r>
              <a:rPr lang="cs-CZ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fajty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 tedy patří nejen nejbližší pokrevní příbuzní, ale i tety a strýcové, bratranci a sestřenice obou rodičů a </a:t>
            </a:r>
            <a:r>
              <a:rPr lang="cs-CZ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všechprarodičů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 a jejich potomci. </a:t>
            </a:r>
          </a:p>
          <a:p>
            <a:pPr marL="0" indent="0" algn="just">
              <a:buNone/>
            </a:pP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       Každý Rom rozlišuje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fajtu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 po otcovské linii – pal o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dad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– a 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mateřské linii – pal e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daj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Chápání i užívání termínu </a:t>
            </a:r>
            <a:r>
              <a:rPr lang="cs-CZ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fajta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 se u Romů do určité míry kryje s pojmem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fameľija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, označující rozšířenou rodinu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. I zde jde o 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příbuzné z otcovy i matčiny strany v rozsahu čtyř až pěti generací. </a:t>
            </a:r>
          </a:p>
          <a:p>
            <a:pPr marL="0" indent="0">
              <a:buNone/>
            </a:pP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Rodinné povinnosti, jako účast na rodinných oslavách, svatbách a pohřbech či péče o osiřelé děti a staré osoby, jsou však závaznější pro příslušníky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pašes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fameľija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, bližší rodiny (doslovný 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překlad první rodina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), než pro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dureder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3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fameľija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(doslovný překlad </a:t>
            </a:r>
            <a:r>
              <a:rPr lang="cs-CZ" sz="2300" b="1" dirty="0">
                <a:latin typeface="Calibri" panose="020F0502020204030204" pitchFamily="34" charset="0"/>
                <a:cs typeface="Calibri" panose="020F0502020204030204" pitchFamily="34" charset="0"/>
              </a:rPr>
              <a:t>druhá rodina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26603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9456" y="116632"/>
            <a:ext cx="9433049" cy="1512168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Specifika romské rodiny</a:t>
            </a:r>
            <a:endParaRPr lang="cs-CZ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07569" y="1340768"/>
            <a:ext cx="8928992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Rodina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se řídí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přesnými pravidly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která určují nadřazené nebo podřazené postavení daného člena. 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Postavení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jednotlivých členů romské rodiny se v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průběhu jejich biologického vývoje mění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Jedinec se tak může z role nejníže postavené propracovat (obvykle díky svému věku) až na pozici vážené osoby. 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Úlohy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rodině jsou přesně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rozdělené na mužské a ženské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 případě, že jeden</a:t>
            </a:r>
          </a:p>
          <a:p>
            <a:pPr algn="just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 rodičů zemře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nebo chybí, nepřejdou jeho povinnosti automaticky na partnera, ale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</a:p>
          <a:p>
            <a:pPr algn="just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nejbližšího příbuzného stejného pohlaví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Dnes je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takto výrazná dělba práce mezi mužem a ženou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stále patrná např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 v romských osadách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 Slovensku. V našich podmínkách rodina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směřuje k rovnoprávnosti mezi mužem a ženou.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 romské rodiny lze sice v rámci současného evropského trendu spatřovat rozpad</a:t>
            </a:r>
          </a:p>
          <a:p>
            <a:pPr algn="just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 velkorodiny na nukleární rodinu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AD559C4-72F5-F414-F1E3-36AEE18EE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147" y="-19014"/>
            <a:ext cx="2941921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3" y="624110"/>
            <a:ext cx="9801100" cy="1004690"/>
          </a:xfrm>
        </p:spPr>
        <p:txBody>
          <a:bodyPr>
            <a:normAutofit/>
          </a:bodyPr>
          <a:lstStyle/>
          <a:p>
            <a:r>
              <a:rPr lang="cs-CZ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Specifika romské rodiny</a:t>
            </a:r>
            <a:endParaRPr lang="cs-CZ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3" y="1916832"/>
            <a:ext cx="9801100" cy="4621295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 další specifikum tradiční rodiny lze označit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kolektivnost a soudržnost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a to v takové formě, jakou by mnohý Evropan často považoval za narušení osobní svobody a práva na vlastní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Důraz na samostatné rozhodování byl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 romské rodině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potlačen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Řešení problémů se odehrává v rámci společné, často i bouřlivé diskuze, ze které vyjde jedno rozhodnutí. Obvykle jde o myšlenku nejstaršího nebo nejváženějšího muže. Ostatní se s tímto závěrem diskuze ztotožní a považují jej za vlastní. Jiná či „lepší“ osobní pravda v podstatě neexistuje. Kolektivní řešení jakéhokoliv problému má často za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následek hlučnost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která je Romům stereotypně velmi často vyčítána a pocit, že Romové se neustále jen hádají a vzájemně se nesnášejí. Bouřlivá atmosféra trvá však krátce a ještě tentýž den jsou často „rozhádaní“ jedinci opět usmířeni.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 další výrazný znak romské společnosti je označována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neschopnost plánovat do budoucna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žití ze dne na den.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0" y="16035"/>
            <a:ext cx="3236766" cy="16044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3472" y="0"/>
            <a:ext cx="8784975" cy="908720"/>
          </a:xfrm>
        </p:spPr>
        <p:txBody>
          <a:bodyPr>
            <a:noAutofit/>
          </a:bodyPr>
          <a:lstStyle/>
          <a:p>
            <a:r>
              <a:rPr lang="cs-CZ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Postavení členů romské rodiny</a:t>
            </a:r>
            <a:br>
              <a:rPr lang="cs-CZ" sz="4400" b="1" dirty="0">
                <a:cs typeface="Calibri" panose="020F0502020204030204" pitchFamily="34" charset="0"/>
              </a:rPr>
            </a:br>
            <a:endParaRPr lang="cs-CZ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1423" y="908720"/>
            <a:ext cx="10593189" cy="56886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Muž v romské rodině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Hlavou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tradiční rodiny je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muž.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Srovnatelný princip funguje dodnes.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 sociální status muže je příznačný i romský termín pro český ekvivalent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manželé Rom –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Romňi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tedy muž a žena.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Muž měli za povinnost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vydělávat a zabezpečit rodinu finančně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ovšem jen do určité míry (pouze v době, kdy měl možnost obživy. V případě, že neměl jak zajistit základní potřeby, musela se o rodinu postarat žena.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Muži většinou nijak v domácnosti nepomáhali. Přinesli domů peníze a o jejich využití se již nestarali.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Pokud se otec rodiny živil nějakým řemeslem, brával ke své práci syny. Do výchovy dětí zasahoval pouze ve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výjimečných situacích. 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Počtem mužských potomků se zvyšovala prestiž celé rodiny a fyzická síla rodiny. U mužů byl dále větší předpoklad, že bude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přinášet do rodiny peníze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 až se ožení také novou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pracovní sílu v podobě nevěsty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Syn také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nemůže udělat rodině ostudu jako dcera – nemůže otěhotnět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Synové zůstávali ve většině případů u svých rodičů. Odevzdávali jim své výdělky, a to i v době, kdy už sami měli vlastní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rodinu. </a:t>
            </a:r>
          </a:p>
          <a:p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Mezi syny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měl 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výsadní postavení nejstarší, </a:t>
            </a:r>
            <a:r>
              <a:rPr lang="cs-CZ" sz="19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baro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latin typeface="Calibri" panose="020F0502020204030204" pitchFamily="34" charset="0"/>
                <a:cs typeface="Calibri" panose="020F0502020204030204" pitchFamily="34" charset="0"/>
              </a:rPr>
              <a:t>phral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(velký bratr). Už od dětství pomáhal rodičům s výchovou mladších sourozenců, dohlíží na ně, usměrňuje jejich chování, organizuje jejich práci, poskytuje jim ochranu při jakémkoliv napadení jinými romskými nebo neromskými dětmi, zastupuje rodiče v jejich nepřítomnosti apod. 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Největší zodpovědnost měl za sestry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hlídal jejich počestnost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Baro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phral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směl své mladší sourozence trestat, zakazovat a přikazovat jim. 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Po smrti otce převzal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veškeré jeho 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pravomoci nejstarší syn.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Pokud byl 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již dospělý, matka ho obvykle poslouchala jako hlavu rodiny,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a to i např. v otázce nového sňatku.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400" y="1"/>
            <a:ext cx="2530477" cy="112474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116632"/>
            <a:ext cx="9145016" cy="792088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Postavení členů romské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9456" y="1268761"/>
            <a:ext cx="10009112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Žena v romské rodině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Pozice ženy vzhledem k muži byla, a velmi často dosud je, podřízená. V tradiční romské společnosti je hlavní úlohou ženy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mateřství a hlavní životní devizou plodnost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Mnohé ženy dodnes považují za jediné svoje životní poslání rodit děti. Žena musí být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především dobrou manželkou a matkou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Svému muži je povinna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projevovat úctu, poslouchat ho a starat se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oněj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(u olašských Romů musí jít žena vždy krok za mužem - což není snaha muže ji chránit, ale pouze o vyjádření druhořadého postavení ženy).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Jednoznačnou nadřízenost dokazují muži ženám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nezřídka i bitím a fyzickými tresty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Přestože je vztah založený na fyzickém či psychickém nátlaku obecně považován za patologický, mnoho romských žen je ochotno v podobném vztahu žít a obvykle jej nechápou jako něco nepatřičného.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Není žádoucí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aby se ženy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vzdělávaly.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Poslušnost musí dávat žena najevo muži také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naprostým zachováním věrnosti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Žena, o které se zjistí její nevěra, je v celé komunitě velmi zostuzena.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Vysoce konzervativní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postoj vůči nevěrné ženě lze dodnes vysledovat především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u olašských Romů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Pokud je žena muži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nevěrná, může ji manžel ostříhat, zbít, znetvořit obličej pořezáním apod.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Vysoký počet dětí znamenal pro rodiče jistotu, že se o ně někdo v jejich stáří postará. Proto bylo každé těhotenství ženy celou komunitou velmi vítané. </a:t>
            </a:r>
          </a:p>
          <a:p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188640"/>
            <a:ext cx="8856984" cy="936104"/>
          </a:xfrm>
        </p:spPr>
        <p:txBody>
          <a:bodyPr>
            <a:noAutofit/>
          </a:bodyPr>
          <a:lstStyle/>
          <a:p>
            <a:r>
              <a:rPr lang="cs-CZ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Postavení členů romské rodiny</a:t>
            </a:r>
            <a:endParaRPr lang="cs-CZ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3472" y="836712"/>
            <a:ext cx="10369152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Žena v romské rodině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Určité postavení v rodině mívá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bari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phen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velká neboli nejstarší sestra. Z prvorozené dcery měly radost především matky, které v ní spatřovaly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budoucí chůvu a pomocnici v domácnosti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Část každodenních povinností na ni převedly již v osmi – devíti letech. Bari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phen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se starala o všechny své mladší sourozence, pomáhala s praním, uklízením i vařením. Své sourozence mohla v případě provinění i trestat.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Nejstaršího bratra však musela respektovat.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Veškeré domácí práce se dcery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učily pouhým odpozorováním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Matka na přímé učení nekladla důraz z důvodu, že předpokládala pozdější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odchod dcery do rodiny manžela. Zde se z ní stává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bori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romský termín označující zároveň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nevěstu a snachu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Její povinnost je naučit se všechny domácí činnosti včetně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vaření podle své tchýně,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rom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sasťi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Snacha musela vykonávat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nejtěžší práce, starat se o celou rodinu, tedy i sourozence svého muže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někdy i jejich děti a děti tchýně. Snášela velmi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často psychické ponížení i fyzické tresty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Přišla-li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nová snacha mezi další snachy ve stejné rodině, chovali se k ní stejně nadřazeně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jako každý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jinýčlen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domácnosti. Tchýně na svoji snachu pečlivě dohlížela, hlídala, aby měla neustále dost práce.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Snacha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musela zapomenout vše, co se ve své původní rodině naučila,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 ve všem se jí podrobit.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Porod druhého nebo třetího dítěte posunuje ženu na pomyslné hierarchii z nejnižší pozice snachy na citelně snesitelnější postavení. Dokázala, že je plodná, že se o děti postará. Může si tedy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založitvlastní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samostatnou rodinu, ve které ona sama bude jednou vůdčí osoba.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9496" y="332657"/>
            <a:ext cx="8640960" cy="1008112"/>
          </a:xfrm>
        </p:spPr>
        <p:txBody>
          <a:bodyPr>
            <a:noAutofit/>
          </a:bodyPr>
          <a:lstStyle/>
          <a:p>
            <a:r>
              <a:rPr lang="cs-CZ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Postavení členů romské rodiny</a:t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59496" y="1340769"/>
            <a:ext cx="10294198" cy="49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Žena v romské rodině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Těhotné ženy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jsou ve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všeobecné ochraně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každý jim musí dát, co chtějí, pomoci atd. Pokud nastávající matka nedostane jídlo, na které má chuť, dítě se trápí a může se narodit předčasně nebo žena potratí atd. V souvislosti s těhotnými ženami lze v romské kultuře nalézt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různé pověry.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Hlavní tíha výchovy dětí, péče o ně a o domácnost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stejně jako zajištění každodenní stravy, spočívala výhradně na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matce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Úctu a vážnost projevovala romská komunita až ženě po klimakteriu- za svůj život posbírala tolik moudrosti, že ji může předávat dál. Babička -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stará žena,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rom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phuri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daj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Vztah mezi mužem a ženou je dodnes v romské komunitě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jisté tabu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ovšem spíše na komunikační úrovni než v konání samotném.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Romští rodiče a děti zaujímají dodnes tabuizovaný postoj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vůči rozhovorům na téma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sexuality a sexu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 mnohé Romy je velmi těžce definovatelný také samotný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pojem láska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V romském jazyce je totožný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výraz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kamel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 český ekvivalent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milovat i chtít,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 to nejen ve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smyslu´sexuálního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chtíče, ale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chtění obecného.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Ženy si velmi často spojují lásku s projevy žárlivosti a také s fyzickým bitím (viz výše). Lásku partnerskou velmi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záhy nahrazují a kompenzují láskou mateřskou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6122" y="-13692"/>
            <a:ext cx="2295878" cy="12687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2529109"/>
            <a:ext cx="9865096" cy="3382113"/>
          </a:xfrm>
        </p:spPr>
        <p:txBody>
          <a:bodyPr>
            <a:normAutofit/>
          </a:bodyPr>
          <a:lstStyle/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Svět dětí a dospělých není u Romů striktně oddělen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generace vůči sobě nestojí v opozici, ale mnohé situace řeší v rámci celého kolektivu. 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Boj proti rodičovské autoritě v období dospívání není u romských  adolescentů tak zjevný, jako v ostatní společnosti.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Jejich revolta se obrací často směrem na školu jako na „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gádžovskou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“, a tudíž vnucovanou instituci.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 výchově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romských dětí objevíme mnohé momenty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neslučující se s představami majoritní společnosti o tom, co je „správné“. 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6875" y="1"/>
            <a:ext cx="2355125" cy="11967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TM02892315[[fn=Stébla]]</Template>
  <TotalTime>2973</TotalTime>
  <Words>1656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Stébla</vt:lpstr>
      <vt:lpstr>Romská rodina</vt:lpstr>
      <vt:lpstr>Specifika romské rodiny</vt:lpstr>
      <vt:lpstr>   Specifika romské rodiny</vt:lpstr>
      <vt:lpstr>Postavení členů romské rodiny </vt:lpstr>
      <vt:lpstr>Postavení členů romské rodiny</vt:lpstr>
      <vt:lpstr>Postavení členů romské rodiny</vt:lpstr>
      <vt:lpstr>Postavení členů romské rodiny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 nebo Cikán?</dc:title>
  <dc:creator>hp</dc:creator>
  <cp:lastModifiedBy>Simona Wachsbergerová</cp:lastModifiedBy>
  <cp:revision>20</cp:revision>
  <dcterms:created xsi:type="dcterms:W3CDTF">2023-10-08T16:40:59Z</dcterms:created>
  <dcterms:modified xsi:type="dcterms:W3CDTF">2023-11-29T13:49:45Z</dcterms:modified>
</cp:coreProperties>
</file>