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75" r:id="rId2"/>
    <p:sldId id="276" r:id="rId3"/>
    <p:sldId id="257" r:id="rId4"/>
    <p:sldId id="258" r:id="rId5"/>
    <p:sldId id="259" r:id="rId6"/>
    <p:sldId id="260" r:id="rId7"/>
    <p:sldId id="262" r:id="rId8"/>
    <p:sldId id="273" r:id="rId9"/>
    <p:sldId id="274" r:id="rId10"/>
    <p:sldId id="261" r:id="rId11"/>
    <p:sldId id="266" r:id="rId12"/>
    <p:sldId id="267" r:id="rId13"/>
    <p:sldId id="264" r:id="rId14"/>
    <p:sldId id="272" r:id="rId15"/>
    <p:sldId id="263" r:id="rId16"/>
    <p:sldId id="270" r:id="rId17"/>
    <p:sldId id="265" r:id="rId18"/>
    <p:sldId id="268" r:id="rId19"/>
    <p:sldId id="269" r:id="rId20"/>
    <p:sldId id="27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432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77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1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17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20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47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721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034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8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06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96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7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6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50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2E80-4F30-49AB-86C3-B77EB1E16C64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465092-0EF4-4B8E-AE42-C34BA9F0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16" y="2132856"/>
            <a:ext cx="3970582" cy="32403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Cesta Romů</a:t>
            </a:r>
            <a:br>
              <a:rPr lang="cs-CZ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cs-CZ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cs-CZ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Romengro</a:t>
            </a:r>
            <a:r>
              <a:rPr lang="cs-CZ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Drom)</a:t>
            </a:r>
            <a:endParaRPr lang="cs-CZ" sz="44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061131"/>
            <a:ext cx="5760640" cy="4553721"/>
          </a:xfrm>
          <a:scene3d>
            <a:camera prst="orthographicFront"/>
            <a:lightRig rig="threePt" dir="t"/>
          </a:scene3d>
          <a:sp3d extrusionH="25400"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516" y="-30554"/>
            <a:ext cx="4088266" cy="21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6048672" cy="201451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Čeští  </a:t>
            </a:r>
            <a:b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moravští Romové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3068960"/>
            <a:ext cx="9937104" cy="31683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Skupina, která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přestala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jako celek existovat po 2. Světové válce z důvodu hromadné deportace do koncentračních táborů.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 2. světové válce se jich vrátilo do vlasti pouze 583. Oni a jejich potomci dnes tvoří skupinu tzv. moravských Romů, která je do značné míry i jádrem současné romské inteligence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188640"/>
            <a:ext cx="4039353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91545" y="3789040"/>
            <a:ext cx="4032447" cy="1656184"/>
          </a:xfrm>
        </p:spPr>
        <p:txBody>
          <a:bodyPr>
            <a:noAutofit/>
          </a:bodyPr>
          <a:lstStyle/>
          <a:p>
            <a:r>
              <a:rPr lang="cs-CZ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Romské ženy  čekající na jídlo  v táboře v Hodoníně u Kunštátu (za 2. sv. války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s://cesky.radio.cz/sites/default/files/styles/rcz_lightbox_v2/public/images/hodonin_prestavka_na_jidlo1.jpg?itok=ZD-VbXdP&amp;timestamp=159132378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865629" y="535400"/>
            <a:ext cx="4889158" cy="3666869"/>
          </a:xfrm>
          <a:prstGeom prst="rect">
            <a:avLst/>
          </a:prstGeom>
          <a:noFill/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582466" y="5218857"/>
            <a:ext cx="3992069" cy="904005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Romské děti v Letech u Písku</a:t>
            </a:r>
          </a:p>
        </p:txBody>
      </p:sp>
      <p:pic>
        <p:nvPicPr>
          <p:cNvPr id="2052" name="Picture 4" descr="https://cesky.radio.cz/sites/default/files/styles/rcz_lightbox_v2/public/images/lety_deti.jpg?itok=p5YYIWMD&amp;timestamp=16019006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933" y="2516162"/>
            <a:ext cx="3810000" cy="2686051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787" y="195518"/>
            <a:ext cx="4116146" cy="208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27649" y="4800600"/>
            <a:ext cx="7130752" cy="566738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Hodonín u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Kunštátu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cesky.radio.cz/sites/default/files/styles/rcz_lightbox_v2/public/images/vozy_u_plotu.jpg?itok=ce43Lioj&amp;timestamp=159132378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333" r="7333"/>
          <a:stretch>
            <a:fillRect/>
          </a:stretch>
        </p:blipFill>
        <p:spPr bwMode="auto">
          <a:xfrm>
            <a:off x="2639616" y="63202"/>
            <a:ext cx="6552728" cy="4914546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74" y="5361780"/>
            <a:ext cx="1164437" cy="55478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798" y="5364498"/>
            <a:ext cx="1164437" cy="5547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235" y="5361780"/>
            <a:ext cx="1164437" cy="5547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651" y="5373734"/>
            <a:ext cx="1164437" cy="554784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54467" y="5358348"/>
            <a:ext cx="9035504" cy="73494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467" y="5342973"/>
            <a:ext cx="1309285" cy="7503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368" y="5347470"/>
            <a:ext cx="1575360" cy="7458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076" y="5352785"/>
            <a:ext cx="1564133" cy="74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Maďarští Romové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7568" y="2852936"/>
            <a:ext cx="8928992" cy="30582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⮚Maďarští Romové, stejně jako slovenská skupina Romů, žili usedlým způsobem života.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Skupina, která do 2. světové války na území Maďarska a na území jižního Slovenska v oblasti obývané maďarskou národnostní menšinou.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⮚Živili se hudbou a často v této profesi vynikali.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19000"/>
            <a:ext cx="4115157" cy="2091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Maďarská romská skupina Parno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Graszt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698" name="Picture 2" descr="Maďarští Parno Graszt přibližují původní romskou hudbu - Novink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570" b="1157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404664"/>
            <a:ext cx="8911687" cy="1500336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Sinti</a:t>
            </a:r>
            <a: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/</a:t>
            </a:r>
            <a:r>
              <a:rPr lang="cs-CZ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Sintové</a:t>
            </a:r>
            <a: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/</a:t>
            </a:r>
            <a:r>
              <a:rPr lang="cs-CZ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Sinte</a:t>
            </a:r>
            <a: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Roma</a:t>
            </a:r>
            <a:endParaRPr lang="cs-CZ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412776"/>
            <a:ext cx="9649072" cy="4713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Potomci německých Romů, žijící rozptýleně v západní Evropě. Až do 2. světové války žili v pohraničních oblastech Čech a v Praze. Dnes jsou u nás početně malou, ale výraznou skupinou, která udržuje svůj jazyk, svou sociálně-společenskou hierarchii a hodnotový systém.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Převážný počet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Sintů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nyní ale žije v Německu.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Romština je výrazně ovlivněna němčinou.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Vlivem mísení mají dnešní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Sinti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světlou pleť a světlé vlasy.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minulosti, stejně jako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olašští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Romové, kočovali.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Živili se jako brusiči nožů, překupníci a provozovatelé zábavných atrakcí.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OM, SINTI E CAMINANTI IN ITALIA – 3 | TELEVIGNOLE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21057" b="21057"/>
          <a:stretch>
            <a:fillRect/>
          </a:stretch>
        </p:blipFill>
        <p:spPr bwMode="auto">
          <a:xfrm>
            <a:off x="1991544" y="476672"/>
            <a:ext cx="8915400" cy="3854450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4509120"/>
            <a:ext cx="4115157" cy="209110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716" y="4509120"/>
            <a:ext cx="4115155" cy="209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cs-CZ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lašští</a:t>
            </a:r>
            <a: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Romové /</a:t>
            </a:r>
            <a:r>
              <a:rPr lang="cs-CZ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Vlachike</a:t>
            </a:r>
            <a: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Roma</a:t>
            </a:r>
            <a:endParaRPr lang="cs-CZ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9576" y="1628800"/>
            <a:ext cx="9505056" cy="5112568"/>
          </a:xfrm>
        </p:spPr>
        <p:txBody>
          <a:bodyPr>
            <a:normAutofit fontScale="40000" lnSpcReduction="2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Etnikum, které kočovalo ve střední Evropě až do roku 1959, kdy bylo násilně centralizováno.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Specifická skupina Romů, kteří vnímají svojí odlišnost od ostatních a jejich identita se opírá o dodnes živé tradice, jejich jazyk, zvyky a hodnoty, které uznávají všechny generace. Vzhledem k stále udržovaným zvykům můžeme považovat olašské Romy za jednu </a:t>
            </a:r>
            <a:r>
              <a:rPr lang="cs-CZ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6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z nejtradičnějších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subetnických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 skupin v České republice.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Přívlastek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olašský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 je odvozen od území Valachie, odkud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olašští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 Romové přišli.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Vnitřní dělení skupiny je podle původní profese. Ti, kteří se v minulosti živili kotlářstvím, se nazývají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Kalderáši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. Obchodníci s koňmi se označovali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Lováriové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Podskupina si dodnes zachovala v původní podobě romský jazyk, který je od jazyka slovenských Romů odlišný a stále se předává z generace na generaci. </a:t>
            </a:r>
          </a:p>
          <a:p>
            <a:pPr marL="457200" indent="-457200">
              <a:buFont typeface="Wingdings" pitchFamily="2" charset="2"/>
              <a:buChar char="Ø"/>
            </a:pPr>
            <a:endParaRPr lang="cs-CZ" sz="2400" dirty="0"/>
          </a:p>
          <a:p>
            <a:pPr marL="457200" indent="-457200">
              <a:buFont typeface="Wingdings" pitchFamily="2" charset="2"/>
              <a:buChar char="Ø"/>
            </a:pPr>
            <a:endParaRPr lang="cs-CZ" sz="2400" dirty="0"/>
          </a:p>
          <a:p>
            <a:pPr marL="457200" indent="-457200">
              <a:buFont typeface="Wingdings" pitchFamily="2" charset="2"/>
              <a:buChar char="Ø"/>
            </a:pPr>
            <a:endParaRPr lang="cs-CZ" sz="2400" dirty="0"/>
          </a:p>
          <a:p>
            <a:pPr marL="457200" indent="-457200">
              <a:buFont typeface="Wingdings" pitchFamily="2" charset="2"/>
              <a:buChar char="Ø"/>
            </a:pPr>
            <a:endParaRPr lang="cs-CZ" sz="2400" dirty="0"/>
          </a:p>
          <a:p>
            <a:pPr marL="457200" indent="-457200">
              <a:buFont typeface="Wingdings" pitchFamily="2" charset="2"/>
              <a:buChar char="Ø"/>
            </a:pPr>
            <a:endParaRPr lang="cs-CZ" sz="2400" dirty="0"/>
          </a:p>
          <a:p>
            <a:pPr marL="457200" indent="-457200">
              <a:buFont typeface="Wingdings" pitchFamily="2" charset="2"/>
              <a:buChar char="Ø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1gr.cz/imgs/domaci/A010907_DMK_KRL7_V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4095" r="4095"/>
          <a:stretch>
            <a:fillRect/>
          </a:stretch>
        </p:blipFill>
        <p:spPr bwMode="auto">
          <a:xfrm>
            <a:off x="8087068" y="260648"/>
            <a:ext cx="3170366" cy="2376264"/>
          </a:xfrm>
          <a:prstGeom prst="rect">
            <a:avLst/>
          </a:prstGeom>
          <a:noFill/>
        </p:spPr>
      </p:pic>
      <p:pic>
        <p:nvPicPr>
          <p:cNvPr id="25602" name="Picture 2" descr="https://1gr.cz/imgs/domaci/A010829_INC_OLACH1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260648"/>
            <a:ext cx="2719190" cy="4229852"/>
          </a:xfrm>
          <a:prstGeom prst="rect">
            <a:avLst/>
          </a:prstGeom>
          <a:noFill/>
        </p:spPr>
      </p:pic>
      <p:pic>
        <p:nvPicPr>
          <p:cNvPr id="9" name="Picture 2" descr="https://www.rommuz.cz/file/photo/20210211_132536_k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8494" y="2492896"/>
            <a:ext cx="563262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Olašští Romové po násilném usazení, 1959, Český Brod, FOTO: SOUKROMÝ ARCHIV EVY DAVIDOV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1"/>
            <a:ext cx="5508439" cy="4683957"/>
          </a:xfrm>
          <a:prstGeom prst="rect">
            <a:avLst/>
          </a:prstGeom>
          <a:noFill/>
        </p:spPr>
      </p:pic>
      <p:sp>
        <p:nvSpPr>
          <p:cNvPr id="26630" name="AutoShape 6" descr="Mnoho o nich nevíme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2" name="AutoShape 8" descr="Mnoho o nich nevíme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4" name="AutoShape 10" descr="Mnoho o nich nevíme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1" descr="Výsledek obrázku pro olaššké žen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068960"/>
            <a:ext cx="5056000" cy="28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62" y="260648"/>
            <a:ext cx="4254644" cy="2112811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3487" y="404664"/>
            <a:ext cx="5175924" cy="128089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Rom nebo Cikán?</a:t>
            </a:r>
            <a:endParaRPr lang="cs-CZ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81200" y="2517474"/>
            <a:ext cx="8229600" cy="36086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⮚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Mnoho lidí pocházejících z majoritní společnosti termín Rom neužívá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⮚Příslušníci etnika jsou stále nazýváni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exonymními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výrazy, které vznikly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už ve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středověku.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⮚Na území střední Evropy se převážně užívá k označení etnika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exonymum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Cikán.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⮚V anglosasky mluvících zemích jsou Romové nazýváni Gypsy</a:t>
            </a:r>
            <a:r>
              <a:rPr lang="cs-CZ" sz="2400" dirty="0"/>
              <a:t>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532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Mnoho o nich nevíme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8676" name="Picture 4" descr="Pohřeb olašského krále Jana Lipy v Ostravě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548680"/>
            <a:ext cx="3966388" cy="2232248"/>
          </a:xfrm>
          <a:prstGeom prst="rect">
            <a:avLst/>
          </a:prstGeom>
          <a:noFill/>
        </p:spPr>
      </p:pic>
      <p:pic>
        <p:nvPicPr>
          <p:cNvPr id="28678" name="Picture 6" descr="Pohřeb olašského krále Jana Lipy v Ostravě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2920254"/>
            <a:ext cx="4230618" cy="2380954"/>
          </a:xfrm>
          <a:prstGeom prst="rect">
            <a:avLst/>
          </a:prstGeom>
          <a:noFill/>
        </p:spPr>
      </p:pic>
      <p:pic>
        <p:nvPicPr>
          <p:cNvPr id="6" name="Obrázek 5" descr="Výsledek obrázku pro olašští romové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132856"/>
            <a:ext cx="4716016" cy="2663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188640"/>
            <a:ext cx="8911687" cy="171636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Vznik označení Cikán</a:t>
            </a:r>
            <a:endParaRPr lang="cs-CZ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7569" y="1340768"/>
            <a:ext cx="892899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dirty="0"/>
              <a:t>⮚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Termín Cikán, v němčině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Zigeuner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ve francouzštině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Tsigane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ve slovenštině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Cigan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se v romském jazyce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obvykle neužívá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Tyto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názvy se objevily v souvislosti s příchodem Romů do Evropy a staly se jedněmi z nejrozšířenějších oslovení Romů.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⮚Označení Cikán bylo odvozeno od řeckého slova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Athinganoi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což znamená „nedotknutelní“ – lidé, kteří nechtějí, aby se jich ostatní dotýkali.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⮚Označení mělo od počátku negativní charakter, který se při postupném vývoji slova přenesl také do současné podoby Cikán. Označení vypovídalo a dodnes hovoří o vztahu majority k romské menšině. Romové se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 s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oslovením beze zbytku nikdy neztotožnili.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3" y="624110"/>
            <a:ext cx="9801100" cy="100469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Vznik názvu Gypsy  </a:t>
            </a:r>
            <a:endParaRPr lang="cs-CZ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13" y="2852936"/>
            <a:ext cx="9801099" cy="368519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⮚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Gypsy, francouzské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Gitanes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španělské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Gitanos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odvozeno od slova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Aigyptos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Egypťan. Vznik oslovení souvisí se skutečností, že se Romové po delší dobu zdržovali v oblasti, která byla nazývána Malý Egypt.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⮚Poté, co přišli do Evropy, šířili pověst o svém původu, obohacenou historkami o pokání všeho lidu.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332656"/>
            <a:ext cx="4255377" cy="210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							 </a:t>
            </a:r>
            <a:r>
              <a:rPr lang="cs-CZ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Oslovení Rom</a:t>
            </a:r>
            <a:endParaRPr lang="cs-CZ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2348880"/>
            <a:ext cx="9657084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⮚Oslovení Rom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dnes užívá většina Romů žijících v Evropě a na Balkáně.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Bývá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spojeno s výrazem Dom, označujícím početnou indickou kastu v severní Indii.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⮚Podobnost s dnešními Romy není jen v názvu skupiny, ale také v sociálním systému a v profesích, kterými se obě komunity živily.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⮚Z původního označení Dom pravděpodobně vzniklo slovo Rom.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⮚„Amen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Roma“ - „Jsme Romové“, říkají příslušníci etnika sami o sobě.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2158"/>
            <a:ext cx="4254644" cy="211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332656"/>
            <a:ext cx="9001000" cy="1152128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Subetnické</a:t>
            </a:r>
            <a:r>
              <a:rPr lang="cs-C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skupiny Romů v ČR</a:t>
            </a:r>
            <a:endParaRPr lang="cs-CZ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412777"/>
            <a:ext cx="9361040" cy="52565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 současné době žije v České republice podle odhadů 250 až 300 tisíc Romů, kteří se dělí do 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pěti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subetnických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skupin: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Slovenští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Romové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(nejpočetnější skupina na území ČR)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Olašští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Romové/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Vlachike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Roma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Maďarští Romové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Čeští  a moravští Romové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Sinti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Sintové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Sinte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Roma</a:t>
            </a:r>
          </a:p>
          <a:p>
            <a:pPr>
              <a:buNone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Tyto skupiny se dělí podle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jazyka, způsobu života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(usedlí/kočovní),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řemesel /profesí,  tradic zvyků.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Odlišuje je ale i vzhled.</a:t>
            </a:r>
          </a:p>
          <a:p>
            <a:pPr>
              <a:buNone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7689" y="188640"/>
            <a:ext cx="6770712" cy="171636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Slovenští Romové</a:t>
            </a:r>
            <a:endParaRPr lang="cs-CZ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836712"/>
            <a:ext cx="9505056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dirty="0"/>
              <a:t>⮚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Slovenští Romové se v období vlády Marie Terezie usadili a svá řemesla přizpůsobili usedlému způsobu života. Protože si v průběhu let vytvořili úzké vztahy s majoritou, žili s ní v souladu a vzájemné symbióze až do druhé světové války.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⮚Označení „slovenští“ dostali podle původní země, odkud po druhé světové válce přišli do Čech a na Moravu.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⮚Důvody migrace souvisely s nízkou životní úrovní v romských osadách na Slovensku a s náborovou kampaní tehdejšího Československa.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⮚Slovenští Romové se vnitřně rozlišují také podle místa, odkud pocházejí jejich velkorodiny.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⮚Místo původu ovlivnilo i slovenskou romštinu a obě skupiny mají ve slovní zásobě mírné dialektové rozdíly.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⮚V současnosti se vnitřní diferenciace prohlubuje, a to na základě: • sociální a vzdělanostní úrovně, • dodržování či nedodržování tradic, • ekonomické stránky rodin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188640"/>
            <a:ext cx="5854121" cy="39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461" y="2780928"/>
            <a:ext cx="5292080" cy="39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32656"/>
            <a:ext cx="410445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96" y="692696"/>
            <a:ext cx="3557713" cy="19738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068960"/>
            <a:ext cx="5688632" cy="29489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620688"/>
            <a:ext cx="2736304" cy="21912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192" y="3140968"/>
            <a:ext cx="425537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TM02892315[[fn=Stébla]]</Template>
  <TotalTime>2808</TotalTime>
  <Words>755</Words>
  <Application>Microsoft Office PowerPoint</Application>
  <PresentationFormat>Širokoúhlá obrazovka</PresentationFormat>
  <Paragraphs>66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Stébla</vt:lpstr>
      <vt:lpstr>Cesta Romů (Romengro Drom)</vt:lpstr>
      <vt:lpstr>Rom nebo Cikán?</vt:lpstr>
      <vt:lpstr>Vznik označení Cikán</vt:lpstr>
      <vt:lpstr>Vznik názvu Gypsy  </vt:lpstr>
      <vt:lpstr>        Oslovení Rom</vt:lpstr>
      <vt:lpstr>Subetnické skupiny Romů v ČR</vt:lpstr>
      <vt:lpstr>Slovenští Romové</vt:lpstr>
      <vt:lpstr>Prezentace aplikace PowerPoint</vt:lpstr>
      <vt:lpstr>Prezentace aplikace PowerPoint</vt:lpstr>
      <vt:lpstr>Čeští   a moravští Romové </vt:lpstr>
      <vt:lpstr>     Romské ženy  čekající na jídlo  v táboře v Hodoníně u Kunštátu (za 2. sv. války)</vt:lpstr>
      <vt:lpstr>Hodonín u Kunštátu </vt:lpstr>
      <vt:lpstr>Maďarští Romové </vt:lpstr>
      <vt:lpstr>Maďarská romská skupina Parno Graszt</vt:lpstr>
      <vt:lpstr>Sinti/Sintové/Sinte Roma</vt:lpstr>
      <vt:lpstr>Prezentace aplikace PowerPoint</vt:lpstr>
      <vt:lpstr>Olašští Romové /Vlachike Roma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 nebo Cikán?</dc:title>
  <dc:creator>hp</dc:creator>
  <cp:lastModifiedBy>Simona</cp:lastModifiedBy>
  <cp:revision>19</cp:revision>
  <dcterms:created xsi:type="dcterms:W3CDTF">2023-10-08T16:40:59Z</dcterms:created>
  <dcterms:modified xsi:type="dcterms:W3CDTF">2023-11-23T09:41:54Z</dcterms:modified>
</cp:coreProperties>
</file>