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39"/>
  </p:notesMasterIdLst>
  <p:handoutMasterIdLst>
    <p:handoutMasterId r:id="rId40"/>
  </p:handoutMasterIdLst>
  <p:sldIdLst>
    <p:sldId id="416" r:id="rId2"/>
    <p:sldId id="260" r:id="rId3"/>
    <p:sldId id="411" r:id="rId4"/>
    <p:sldId id="317" r:id="rId5"/>
    <p:sldId id="412" r:id="rId6"/>
    <p:sldId id="318" r:id="rId7"/>
    <p:sldId id="277" r:id="rId8"/>
    <p:sldId id="279" r:id="rId9"/>
    <p:sldId id="280" r:id="rId10"/>
    <p:sldId id="282" r:id="rId11"/>
    <p:sldId id="413" r:id="rId12"/>
    <p:sldId id="293" r:id="rId13"/>
    <p:sldId id="297" r:id="rId14"/>
    <p:sldId id="414" r:id="rId15"/>
    <p:sldId id="288" r:id="rId16"/>
    <p:sldId id="294" r:id="rId17"/>
    <p:sldId id="289" r:id="rId18"/>
    <p:sldId id="415" r:id="rId19"/>
    <p:sldId id="291" r:id="rId20"/>
    <p:sldId id="300" r:id="rId21"/>
    <p:sldId id="295" r:id="rId22"/>
    <p:sldId id="292" r:id="rId23"/>
    <p:sldId id="284" r:id="rId24"/>
    <p:sldId id="285" r:id="rId25"/>
    <p:sldId id="319" r:id="rId26"/>
    <p:sldId id="302" r:id="rId27"/>
    <p:sldId id="301" r:id="rId28"/>
    <p:sldId id="303" r:id="rId29"/>
    <p:sldId id="304" r:id="rId30"/>
    <p:sldId id="296" r:id="rId31"/>
    <p:sldId id="286" r:id="rId32"/>
    <p:sldId id="305" r:id="rId33"/>
    <p:sldId id="306" r:id="rId34"/>
    <p:sldId id="309" r:id="rId35"/>
    <p:sldId id="310" r:id="rId36"/>
    <p:sldId id="307" r:id="rId37"/>
    <p:sldId id="321" r:id="rId3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006E"/>
    <a:srgbClr val="4BC8FF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33" autoAdjust="0"/>
    <p:restoredTop sz="96754" autoAdjust="0"/>
  </p:normalViewPr>
  <p:slideViewPr>
    <p:cSldViewPr snapToGrid="0">
      <p:cViewPr varScale="1">
        <p:scale>
          <a:sx n="108" d="100"/>
          <a:sy n="108" d="100"/>
        </p:scale>
        <p:origin x="696" y="10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52960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2432" userDrawn="1">
          <p15:clr>
            <a:srgbClr val="FBAE40"/>
          </p15:clr>
        </p15:guide>
        <p15:guide id="4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3FD241E-C136-47D8-959E-BB3B67B34C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F3FD241E-C136-47D8-959E-BB3B67B34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646555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47E0891-B72B-451F-A5CC-18CC27B9DF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47E0891-B72B-451F-A5CC-18CC27B9D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423711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verzní snímek s obrázkem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710432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 ECON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251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F7D96717-61A6-4CA4-8435-E0D536EBA6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99CB6BE-5475-43A1-B06C-8E7566E446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1767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 – inverzní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F1866C0-9E4A-449F-8756-70AFEADAD4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07410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3997" userDrawn="1">
          <p15:clr>
            <a:srgbClr val="FBAE40"/>
          </p15:clr>
        </p15:guide>
        <p15:guide id="4" pos="43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A3A2FD6-9C9B-4458-A2AA-D1DD17E7E2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6FCA30E9-0899-4BB2-A33A-8E8587324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E8261C5-758A-4D2F-9F56-BFDCAE9A46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F243F96-CFB0-4597-BBC0-87FD04D98E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3FD241E-C136-47D8-959E-BB3B67B34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47E0891-B72B-451F-A5CC-18CC27B9D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verzní snímek s obrázkem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nímek MUNI ECON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F7D96717-61A6-4CA4-8435-E0D536EBA6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99CB6BE-5475-43A1-B06C-8E7566E446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 – inverzní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73832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F1866C0-9E4A-449F-8756-70AFEADAD4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F1866C0-9E4A-449F-8756-70AFEADAD4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63541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6275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2886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A3A2FD6-9C9B-4458-A2AA-D1DD17E7E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6A3A2FD6-9C9B-4458-A2AA-D1DD17E7E2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587794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3657" userDrawn="1">
          <p15:clr>
            <a:srgbClr val="FBAE40"/>
          </p15:clr>
        </p15:guide>
        <p15:guide id="4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6FCA30E9-0899-4BB2-A33A-8E8587324D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6FCA30E9-0899-4BB2-A33A-8E8587324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966542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1049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E8261C5-758A-4D2F-9F56-BFDCAE9A46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E8261C5-758A-4D2F-9F56-BFDCAE9A46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18656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3158" userDrawn="1">
          <p15:clr>
            <a:srgbClr val="FBAE40"/>
          </p15:clr>
        </p15:guide>
        <p15:guide id="4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F243F96-CFB0-4597-BBC0-87FD04D98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F243F96-CFB0-4597-BBC0-87FD04D98E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6028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436" userDrawn="1">
          <p15:clr>
            <a:srgbClr val="FBAE40"/>
          </p15:clr>
        </p15:guide>
        <p15:guide id="4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val="3843883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678" r:id="rId15"/>
    <p:sldLayoutId id="2147483684" r:id="rId16"/>
    <p:sldLayoutId id="2147483690" r:id="rId17"/>
    <p:sldLayoutId id="2147483685" r:id="rId18"/>
    <p:sldLayoutId id="2147483688" r:id="rId19"/>
    <p:sldLayoutId id="2147483674" r:id="rId20"/>
    <p:sldLayoutId id="2147483673" r:id="rId21"/>
    <p:sldLayoutId id="2147483676" r:id="rId22"/>
    <p:sldLayoutId id="2147483675" r:id="rId23"/>
    <p:sldLayoutId id="2147483677" r:id="rId24"/>
    <p:sldLayoutId id="2147483686" r:id="rId25"/>
    <p:sldLayoutId id="2147483691" r:id="rId26"/>
    <p:sldLayoutId id="2147483692" r:id="rId27"/>
    <p:sldLayoutId id="2147483693" r:id="rId28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30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049" userDrawn="1">
          <p15:clr>
            <a:srgbClr val="F26B43"/>
          </p15:clr>
        </p15:guide>
        <p15:guide id="4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apl.czso.cz/pll/rocenka/rocenka.indexnu_sat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s.cz/poradna/kategorie/obcanska-sdruzeni-zalozeni-fungovani-cinnost/rada/jak-spravne-zalozit-obcanske-sdr" TargetMode="External"/><Relationship Id="rId2" Type="http://schemas.openxmlformats.org/officeDocument/2006/relationships/hyperlink" Target="http://frankbold.org/poradna/vzor/stanovy-spolk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r.justice.cz/ias/ui/rejstrik-$firma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mk.gov.cz/doc/cms_library/prispevky-dle-zk-c-428_2012-jednotlivym-cns-15143.xls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stream.cz/blanik/10007448-chranena-dilna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PBM120</a:t>
            </a:r>
            <a:r>
              <a:rPr lang="cs-CZ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/SPRb1218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431898" y="3536688"/>
            <a:ext cx="9912916" cy="1324069"/>
          </a:xfrm>
        </p:spPr>
        <p:txBody>
          <a:bodyPr/>
          <a:lstStyle/>
          <a:p>
            <a:r>
              <a:rPr lang="cs-CZ" sz="2000" dirty="0"/>
              <a:t>Legislativní vymezení neziskového sektoru</a:t>
            </a:r>
          </a:p>
          <a:p>
            <a:r>
              <a:rPr lang="cs-CZ" sz="1800" i="1" dirty="0"/>
              <a:t>   	Korporace: spolky a pobočné spolky</a:t>
            </a:r>
          </a:p>
          <a:p>
            <a:r>
              <a:rPr lang="cs-CZ" sz="1800" i="1" dirty="0"/>
              <a:t>    	</a:t>
            </a:r>
            <a:r>
              <a:rPr lang="pt-BR" sz="1800" i="1" dirty="0"/>
              <a:t>Fundace: nadace a nadační fondy, ústavy</a:t>
            </a:r>
            <a:endParaRPr lang="cs-CZ" sz="1800" i="1" dirty="0"/>
          </a:p>
          <a:p>
            <a:r>
              <a:rPr lang="cs-CZ" sz="1800" i="1" dirty="0"/>
              <a:t>    	Organizace na pomezí sektoru, "netypické" právní formy...</a:t>
            </a:r>
          </a:p>
          <a:p>
            <a:endParaRPr lang="cs-CZ" sz="2000" dirty="0"/>
          </a:p>
        </p:txBody>
      </p:sp>
      <p:sp>
        <p:nvSpPr>
          <p:cNvPr id="6" name="Zástupný symbol pro zápatí 1">
            <a:extLst>
              <a:ext uri="{FF2B5EF4-FFF2-40B4-BE49-F238E27FC236}">
                <a16:creationId xmlns:a16="http://schemas.microsoft.com/office/drawing/2014/main" id="{7A0A73DE-CBD6-4295-8962-253BC5F8F3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66000" y="6228000"/>
            <a:ext cx="4835166" cy="252000"/>
          </a:xfrm>
        </p:spPr>
        <p:txBody>
          <a:bodyPr/>
          <a:lstStyle/>
          <a:p>
            <a:r>
              <a:rPr lang="cs-CZ" dirty="0"/>
              <a:t>Jakub Pejcal: jakub.pejcal@econ.muni.cz, CVNS, ESF MU</a:t>
            </a:r>
          </a:p>
          <a:p>
            <a:r>
              <a:rPr lang="cs-CZ" dirty="0"/>
              <a:t>8. 10. 2024</a:t>
            </a:r>
          </a:p>
        </p:txBody>
      </p:sp>
    </p:spTree>
    <p:extLst>
      <p:ext uri="{BB962C8B-B14F-4D97-AF65-F5344CB8AC3E}">
        <p14:creationId xmlns:p14="http://schemas.microsoft.com/office/powerpoint/2010/main" val="786982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19999" y="720000"/>
            <a:ext cx="11049969" cy="451576"/>
          </a:xfrm>
        </p:spPr>
        <p:txBody>
          <a:bodyPr/>
          <a:lstStyle/>
          <a:p>
            <a:r>
              <a:rPr lang="cs-CZ" dirty="0"/>
              <a:t>Aktuální úprava neziskového sektoru III. </a:t>
            </a:r>
            <a:r>
              <a:rPr lang="cs-CZ" sz="1100" dirty="0"/>
              <a:t>(co je „nového“?)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8011886" y="1741714"/>
            <a:ext cx="3976914" cy="3991429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cs-CZ" altLang="cs-CZ" sz="1200" dirty="0">
                <a:solidFill>
                  <a:srgbClr val="FF0000"/>
                </a:solidFill>
              </a:rPr>
              <a:t>změna ze zákona (červená)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cs-CZ" altLang="cs-CZ" sz="1200" dirty="0">
                <a:solidFill>
                  <a:srgbClr val="0066CC"/>
                </a:solidFill>
              </a:rPr>
              <a:t>přechod možný jen před 1. 1. 2014 (modrá)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cs-CZ" altLang="cs-CZ" sz="1200" dirty="0"/>
              <a:t>přechod možný dle přechodných ustanovení NOZ (černá)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cs-CZ" altLang="cs-CZ" sz="1200" dirty="0">
                <a:solidFill>
                  <a:srgbClr val="00B050"/>
                </a:solidFill>
              </a:rPr>
              <a:t>přechod možný dle NOZ vždy (zelená)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lang="cs-CZ" altLang="cs-CZ" sz="1200" dirty="0">
              <a:solidFill>
                <a:srgbClr val="00B050"/>
              </a:solidFill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cs-CZ" altLang="cs-CZ" sz="1200" dirty="0"/>
              <a:t>zdroj: J. Benák, 2013, prezentace, BPV_ERNO</a:t>
            </a:r>
          </a:p>
        </p:txBody>
      </p:sp>
      <p:pic>
        <p:nvPicPr>
          <p:cNvPr id="6" name="Picture 6" descr="C:\Users\322799\Desktop\pravni_formy_n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00" y="1171576"/>
            <a:ext cx="7239000" cy="533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4116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19999" y="720000"/>
            <a:ext cx="10956185" cy="451576"/>
          </a:xfrm>
        </p:spPr>
        <p:txBody>
          <a:bodyPr/>
          <a:lstStyle/>
          <a:p>
            <a:r>
              <a:rPr lang="cs-CZ" dirty="0"/>
              <a:t>O kom bude dnes řeč?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400" dirty="0"/>
              <a:t>spolky </a:t>
            </a:r>
            <a:r>
              <a:rPr lang="cs-CZ" altLang="cs-CZ" sz="1400" i="1" dirty="0"/>
              <a:t>(NOZ; § 214 - § 302)</a:t>
            </a:r>
          </a:p>
          <a:p>
            <a:pPr algn="just"/>
            <a:r>
              <a:rPr lang="cs-CZ" altLang="cs-CZ" sz="1400" dirty="0"/>
              <a:t>nadace a nadační fondy </a:t>
            </a:r>
            <a:r>
              <a:rPr lang="cs-CZ" altLang="cs-CZ" sz="1400" i="1" dirty="0"/>
              <a:t>(NOZ; § 303 - § 401)</a:t>
            </a:r>
          </a:p>
          <a:p>
            <a:pPr algn="just"/>
            <a:r>
              <a:rPr lang="cs-CZ" altLang="cs-CZ" sz="1400" dirty="0"/>
              <a:t>ústavy </a:t>
            </a:r>
            <a:r>
              <a:rPr lang="cs-CZ" altLang="cs-CZ" sz="1400" i="1" dirty="0"/>
              <a:t>(NOZ; § 402 - § 418)</a:t>
            </a:r>
          </a:p>
          <a:p>
            <a:pPr algn="just"/>
            <a:r>
              <a:rPr lang="cs-CZ" altLang="cs-CZ" sz="1400" dirty="0"/>
              <a:t>obecně prospěšné společnosti </a:t>
            </a:r>
            <a:r>
              <a:rPr lang="cs-CZ" altLang="cs-CZ" sz="1400" i="1" dirty="0"/>
              <a:t>(NOZ; § 3050; resp. zákon č. 248/1995 Sb., o obecně prospěšných společnostech)</a:t>
            </a:r>
          </a:p>
          <a:p>
            <a:pPr algn="just"/>
            <a:r>
              <a:rPr lang="cs-CZ" altLang="cs-CZ" sz="1400" dirty="0"/>
              <a:t>registrované církve a náboženské společnosti (</a:t>
            </a:r>
            <a:r>
              <a:rPr lang="cs-CZ" altLang="cs-CZ" sz="1400" i="1" dirty="0"/>
              <a:t>zákon č. 3/2002 Sb., o svobodě náboženského vyznání…)</a:t>
            </a:r>
          </a:p>
          <a:p>
            <a:pPr algn="just"/>
            <a:endParaRPr lang="pl-PL" altLang="cs-CZ" sz="1400" dirty="0"/>
          </a:p>
          <a:p>
            <a:pPr marL="324000" lvl="1" indent="0" algn="just">
              <a:buNone/>
              <a:defRPr/>
            </a:pPr>
            <a:r>
              <a:rPr lang="cs-CZ" altLang="cs-CZ" sz="1400" dirty="0"/>
              <a:t>A</a:t>
            </a:r>
            <a:r>
              <a:rPr lang="en-US" altLang="cs-CZ" sz="1400" dirty="0"/>
              <a:t> </a:t>
            </a:r>
            <a:r>
              <a:rPr lang="en-US" altLang="cs-CZ" sz="1400" dirty="0" err="1"/>
              <a:t>kolik</a:t>
            </a:r>
            <a:r>
              <a:rPr lang="en-US" altLang="cs-CZ" sz="1400" dirty="0"/>
              <a:t> </a:t>
            </a:r>
            <a:r>
              <a:rPr lang="en-US" altLang="cs-CZ" sz="1400" dirty="0" err="1"/>
              <a:t>jich</a:t>
            </a:r>
            <a:r>
              <a:rPr lang="en-US" altLang="cs-CZ" sz="1400" dirty="0"/>
              <a:t> </a:t>
            </a:r>
            <a:r>
              <a:rPr lang="en-US" altLang="cs-CZ" sz="1400" dirty="0" err="1"/>
              <a:t>vlastně</a:t>
            </a:r>
            <a:r>
              <a:rPr lang="en-US" altLang="cs-CZ" sz="1400" dirty="0"/>
              <a:t> je? </a:t>
            </a:r>
            <a:r>
              <a:rPr lang="cs-CZ" altLang="cs-CZ" sz="1400" dirty="0">
                <a:hlinkClick r:id="rId2"/>
              </a:rPr>
              <a:t>Hodně</a:t>
            </a:r>
            <a:r>
              <a:rPr lang="cs-CZ" altLang="cs-CZ" sz="1400" dirty="0"/>
              <a:t>.</a:t>
            </a:r>
          </a:p>
          <a:p>
            <a:pPr marL="72000" indent="0" algn="just">
              <a:buNone/>
            </a:pPr>
            <a:endParaRPr lang="cs-CZ" altLang="cs-CZ" sz="1400" i="1" dirty="0"/>
          </a:p>
          <a:p>
            <a:pPr marL="72000" indent="0" algn="just">
              <a:buNone/>
            </a:pPr>
            <a:r>
              <a:rPr lang="cs-CZ" altLang="cs-CZ" sz="1400" b="1" i="1" dirty="0"/>
              <a:t>+ organizace na pomezí sektorů:</a:t>
            </a:r>
          </a:p>
          <a:p>
            <a:pPr marL="72000" indent="0" algn="just">
              <a:buNone/>
            </a:pPr>
            <a:endParaRPr lang="cs-CZ" altLang="cs-CZ" sz="1400" dirty="0"/>
          </a:p>
          <a:p>
            <a:pPr algn="just"/>
            <a:r>
              <a:rPr lang="cs-CZ" altLang="cs-CZ" sz="1400" dirty="0"/>
              <a:t>sociální družstva </a:t>
            </a:r>
            <a:r>
              <a:rPr lang="cs-CZ" altLang="cs-CZ" sz="1400" i="1" dirty="0"/>
              <a:t>(</a:t>
            </a:r>
            <a:r>
              <a:rPr lang="pl-PL" altLang="cs-CZ" sz="1400" i="1" dirty="0"/>
              <a:t>zákon č. 90/2012 Sb., o korporacích; § 758 - § 773)</a:t>
            </a:r>
          </a:p>
          <a:p>
            <a:pPr algn="just"/>
            <a:r>
              <a:rPr lang="pl-PL" altLang="cs-CZ" sz="1400" dirty="0"/>
              <a:t>organizační složky </a:t>
            </a:r>
            <a:r>
              <a:rPr lang="pl-PL" altLang="cs-CZ" sz="1400" i="1" dirty="0"/>
              <a:t>(zákon č. 219/2000 Sb., o majetku České republiky, resp. zákon č. 250/2000 Sb., o rozpočtových pravidlech územních rozpočtů, resp. zákon č. 128/2000 Sb., o obcích)</a:t>
            </a:r>
            <a:endParaRPr lang="pl-PL" altLang="cs-CZ" sz="1400" dirty="0"/>
          </a:p>
          <a:p>
            <a:pPr algn="just"/>
            <a:r>
              <a:rPr lang="pl-PL" altLang="cs-CZ" sz="1400" dirty="0"/>
              <a:t>příspěvkové organizace </a:t>
            </a:r>
            <a:r>
              <a:rPr lang="pl-PL" altLang="cs-CZ" sz="1400" i="1" dirty="0"/>
              <a:t>(zákon č. 218/2000 Sb., o rozpočtových pravidlech státu, resp. zákon č. 250/2000 Sb., o rozpočtových pravidlech územních rozpočtů, resp. zákon č. 128/2000 Sb., o obcích)</a:t>
            </a:r>
          </a:p>
        </p:txBody>
      </p:sp>
    </p:spTree>
    <p:extLst>
      <p:ext uri="{BB962C8B-B14F-4D97-AF65-F5344CB8AC3E}">
        <p14:creationId xmlns:p14="http://schemas.microsoft.com/office/powerpoint/2010/main" val="1429810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 teď konkrétněji…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cs-CZ" dirty="0"/>
          </a:p>
          <a:p>
            <a:pPr marL="72000" indent="0" algn="ctr">
              <a:buNone/>
            </a:pPr>
            <a:r>
              <a:rPr lang="cs-CZ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OBČANSKÉ SDRUŽENÍ =&gt; SPOLEK</a:t>
            </a:r>
          </a:p>
          <a:p>
            <a:pPr marL="72000" indent="0" algn="ctr">
              <a:buNone/>
            </a:pPr>
            <a:r>
              <a:rPr lang="cs-CZ" altLang="cs-CZ" sz="4000" b="1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(korporace)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2995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19999" y="720000"/>
            <a:ext cx="11198731" cy="451576"/>
          </a:xfrm>
        </p:spPr>
        <p:txBody>
          <a:bodyPr/>
          <a:lstStyle/>
          <a:p>
            <a:r>
              <a:rPr lang="cs-CZ" dirty="0"/>
              <a:t>OBČANSKÉ SDRUŽENÍ: původní právní forma </a:t>
            </a:r>
            <a:r>
              <a:rPr lang="cs-CZ" sz="1100" dirty="0"/>
              <a:t>(před 1. 1. 2014)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1918706"/>
          </a:xfrm>
        </p:spPr>
        <p:txBody>
          <a:bodyPr/>
          <a:lstStyle/>
          <a:p>
            <a:pPr algn="just">
              <a:defRPr/>
            </a:pPr>
            <a:r>
              <a:rPr lang="cs-CZ" altLang="cs-CZ" sz="1400" dirty="0"/>
              <a:t>principy, na nichž byla občanská sdružení založena: </a:t>
            </a:r>
          </a:p>
          <a:p>
            <a:pPr marL="72000" indent="0" algn="just">
              <a:buNone/>
              <a:defRPr/>
            </a:pPr>
            <a:r>
              <a:rPr lang="cs-CZ" altLang="cs-CZ" sz="1400" dirty="0"/>
              <a:t>dobrovolnosti / osobního členství / absence majetkové participace členů / spolkové samosprávy / oddělení od státu</a:t>
            </a:r>
          </a:p>
          <a:p>
            <a:pPr algn="just">
              <a:defRPr/>
            </a:pPr>
            <a:endParaRPr lang="cs-CZ" altLang="cs-CZ" sz="1400" dirty="0"/>
          </a:p>
          <a:p>
            <a:pPr algn="just">
              <a:defRPr/>
            </a:pPr>
            <a:r>
              <a:rPr lang="cs-CZ" altLang="cs-CZ" sz="1400" dirty="0"/>
              <a:t>co bylo pro legislativní úpravu občanských sdružení charakteristické: </a:t>
            </a:r>
          </a:p>
          <a:p>
            <a:pPr marL="72000" indent="0" algn="just">
              <a:buNone/>
              <a:defRPr/>
            </a:pPr>
            <a:r>
              <a:rPr lang="cs-CZ" altLang="cs-CZ" sz="1400" dirty="0"/>
              <a:t>atmosféra roku 1989, velmi liberální právní úprava, pestrá paleta aktivit, rozhodovací praxe MV ČR</a:t>
            </a:r>
          </a:p>
          <a:p>
            <a:pPr algn="just">
              <a:defRPr/>
            </a:pPr>
            <a:endParaRPr lang="cs-CZ" altLang="cs-CZ" sz="1400" dirty="0"/>
          </a:p>
          <a:p>
            <a:pPr algn="just">
              <a:defRPr/>
            </a:pPr>
            <a:r>
              <a:rPr lang="cs-CZ" altLang="cs-CZ" sz="1400" dirty="0"/>
              <a:t>základní kontury „občanských sdružení“</a:t>
            </a:r>
          </a:p>
          <a:p>
            <a:pPr lvl="1"/>
            <a:r>
              <a:rPr lang="cs-CZ" altLang="cs-CZ" sz="1400" dirty="0"/>
              <a:t>zákon č. 83/1990 Sb., o sdružování občanů</a:t>
            </a:r>
          </a:p>
          <a:p>
            <a:pPr lvl="1"/>
            <a:r>
              <a:rPr lang="cs-CZ" altLang="cs-CZ" sz="1400" dirty="0"/>
              <a:t>(právo na svobodné sdružování – svobodná vůle)</a:t>
            </a:r>
          </a:p>
          <a:p>
            <a:pPr lvl="1"/>
            <a:r>
              <a:rPr lang="cs-CZ" altLang="cs-CZ" sz="1400" dirty="0"/>
              <a:t>(netřeba povolení státního orgánu)</a:t>
            </a:r>
          </a:p>
          <a:p>
            <a:pPr lvl="1"/>
            <a:r>
              <a:rPr lang="cs-CZ" altLang="cs-CZ" sz="1400" dirty="0"/>
              <a:t>(nevztahoval se na politické strany a politická hnutí, výdělečné činnosti a církve  a náboženské společnosti)</a:t>
            </a:r>
          </a:p>
          <a:p>
            <a:pPr lvl="1"/>
            <a:r>
              <a:rPr lang="cs-CZ" altLang="cs-CZ" sz="1400" dirty="0"/>
              <a:t>(zapovězené aktivity občanských sdružení)</a:t>
            </a:r>
          </a:p>
          <a:p>
            <a:pPr lvl="1"/>
            <a:r>
              <a:rPr lang="cs-CZ" altLang="cs-CZ" sz="1400" dirty="0"/>
              <a:t>(základem organizace – stanovy: název, sídlo, cíl, orgány, organizační jednotky, hospodaření)</a:t>
            </a:r>
          </a:p>
          <a:p>
            <a:pPr lvl="1"/>
            <a:r>
              <a:rPr lang="cs-CZ" altLang="cs-CZ" sz="1400" dirty="0"/>
              <a:t>(vznik registrací – přípravný výbor alespoň o 3 osobách – alespoň jeden 18+)</a:t>
            </a:r>
          </a:p>
          <a:p>
            <a:pPr algn="just">
              <a:defRPr/>
            </a:pPr>
            <a:endParaRPr lang="cs-CZ" altLang="cs-CZ" sz="1400" dirty="0"/>
          </a:p>
        </p:txBody>
      </p:sp>
    </p:spTree>
    <p:extLst>
      <p:ext uri="{BB962C8B-B14F-4D97-AF65-F5344CB8AC3E}">
        <p14:creationId xmlns:p14="http://schemas.microsoft.com/office/powerpoint/2010/main" val="1508142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SPOLEK: obecný koncept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1918706"/>
          </a:xfrm>
        </p:spPr>
        <p:txBody>
          <a:bodyPr/>
          <a:lstStyle/>
          <a:p>
            <a:pPr algn="just">
              <a:defRPr/>
            </a:pPr>
            <a:r>
              <a:rPr lang="cs-CZ" altLang="cs-CZ" sz="1400" dirty="0"/>
              <a:t>nástupnická organizace občanských sdružení</a:t>
            </a:r>
          </a:p>
          <a:p>
            <a:pPr lvl="1" algn="just">
              <a:defRPr/>
            </a:pPr>
            <a:r>
              <a:rPr lang="cs-CZ" altLang="cs-CZ" sz="1400" dirty="0"/>
              <a:t>členská základna (min. 3 osoby – nenucené členství, možnost i PO)</a:t>
            </a:r>
          </a:p>
          <a:p>
            <a:pPr lvl="1" algn="just">
              <a:defRPr/>
            </a:pPr>
            <a:r>
              <a:rPr lang="cs-CZ" altLang="cs-CZ" sz="1400" dirty="0"/>
              <a:t>založeno za společným zájmem</a:t>
            </a:r>
          </a:p>
          <a:p>
            <a:pPr lvl="1" algn="just">
              <a:defRPr/>
            </a:pPr>
            <a:r>
              <a:rPr lang="cs-CZ" altLang="cs-CZ" sz="1400" dirty="0"/>
              <a:t>činnost „vzájemně“ či „veřejně“ prospěšná</a:t>
            </a:r>
          </a:p>
          <a:p>
            <a:pPr lvl="1" algn="just">
              <a:defRPr/>
            </a:pPr>
            <a:r>
              <a:rPr lang="cs-CZ" altLang="cs-CZ" sz="1400" dirty="0"/>
              <a:t>hlavní činnost vs. činnost hospodářská/vedlejší/doplňková (možné i podnikání)</a:t>
            </a:r>
          </a:p>
          <a:p>
            <a:pPr lvl="1" algn="just">
              <a:defRPr/>
            </a:pPr>
            <a:endParaRPr lang="cs-CZ" altLang="cs-CZ" sz="1400" dirty="0"/>
          </a:p>
          <a:p>
            <a:pPr lvl="1" algn="just">
              <a:defRPr/>
            </a:pPr>
            <a:r>
              <a:rPr lang="cs-CZ" altLang="cs-CZ" sz="1400" dirty="0"/>
              <a:t>základem organizace – stanovy: název, sídlo, cíl, orgány</a:t>
            </a:r>
            <a:r>
              <a:rPr lang="cs-CZ" altLang="cs-CZ" sz="1400" dirty="0">
                <a:ea typeface="+mn-ea"/>
                <a:cs typeface="+mn-cs"/>
              </a:rPr>
              <a:t>, práva a povinnosti členů (možnost vzniku pobočného spolku)</a:t>
            </a:r>
          </a:p>
          <a:p>
            <a:pPr lvl="1" algn="just">
              <a:defRPr/>
            </a:pPr>
            <a:r>
              <a:rPr lang="cs-CZ" altLang="cs-CZ" sz="1400" dirty="0">
                <a:ea typeface="+mn-ea"/>
                <a:cs typeface="+mn-cs"/>
              </a:rPr>
              <a:t>název obsahuje buď slovo „spolek“, nebo slova „zapsaný spolek“, příp. „z. s.“ </a:t>
            </a:r>
          </a:p>
          <a:p>
            <a:pPr lvl="1" algn="just">
              <a:defRPr/>
            </a:pPr>
            <a:r>
              <a:rPr lang="cs-CZ" altLang="cs-CZ" sz="1400" dirty="0">
                <a:ea typeface="+mn-ea"/>
                <a:cs typeface="+mn-cs"/>
              </a:rPr>
              <a:t>povinné orgány: statutární (5 let funkční období) a nejvyšší orgán (čl. schůze) + (možnost zřízení kontrolní komise)</a:t>
            </a:r>
          </a:p>
          <a:p>
            <a:pPr lvl="1" algn="just">
              <a:defRPr/>
            </a:pPr>
            <a:endParaRPr lang="cs-CZ" altLang="cs-CZ" sz="1400" dirty="0">
              <a:ea typeface="+mn-ea"/>
              <a:cs typeface="+mn-cs"/>
            </a:endParaRPr>
          </a:p>
          <a:p>
            <a:pPr lvl="1" algn="just">
              <a:defRPr/>
            </a:pPr>
            <a:r>
              <a:rPr lang="cs-CZ" altLang="cs-CZ" sz="1400" dirty="0">
                <a:ea typeface="+mn-ea"/>
                <a:cs typeface="+mn-cs"/>
              </a:rPr>
              <a:t>vznik zápisem do Veřejného rejstříku (rejstříkový soud – místní krajský soud, spolkový rejstřík)</a:t>
            </a:r>
          </a:p>
          <a:p>
            <a:pPr lvl="1" algn="just">
              <a:defRPr/>
            </a:pPr>
            <a:endParaRPr lang="cs-CZ" altLang="cs-CZ" sz="1400" dirty="0">
              <a:ea typeface="+mn-ea"/>
              <a:cs typeface="+mn-cs"/>
            </a:endParaRPr>
          </a:p>
          <a:p>
            <a:pPr algn="just">
              <a:defRPr/>
            </a:pPr>
            <a:r>
              <a:rPr lang="cs-CZ" altLang="cs-CZ" sz="1400" dirty="0"/>
              <a:t>přechodné období 2 let pro změnu názvu a 3 let pro změnu stanov do stavu v souladu s NOZ, přechodné období pro transformace   na jiné právní formy (ústav, sociální družstvo)</a:t>
            </a:r>
          </a:p>
          <a:p>
            <a:pPr algn="just">
              <a:defRPr/>
            </a:pPr>
            <a:r>
              <a:rPr lang="cs-CZ" altLang="cs-CZ" sz="1400" dirty="0"/>
              <a:t>obvyklé aktivity (hlavní vs. vedlejší činnost)</a:t>
            </a:r>
          </a:p>
          <a:p>
            <a:pPr marL="324000" lvl="1" indent="0" algn="just">
              <a:buNone/>
              <a:defRPr/>
            </a:pPr>
            <a:r>
              <a:rPr lang="cs-CZ" altLang="cs-CZ" sz="1400" i="1" dirty="0">
                <a:solidFill>
                  <a:schemeClr val="bg1">
                    <a:lumMod val="50000"/>
                  </a:schemeClr>
                </a:solidFill>
              </a:rPr>
              <a:t>odborové organizace / tělovýchovné jednoty / zahrádkáři / rybářské spolky / chovatelé včetně včelařů / Sdružení hasičů ČMS /            Český červený kříž / Obec architektů / Obec moravskoslezských spisovatel / Asociace muzeí a galerií / amatérské kulturní spolky / Pionýři / Skauti / Klub českých turistů / ...</a:t>
            </a:r>
          </a:p>
          <a:p>
            <a:pPr algn="just">
              <a:defRPr/>
            </a:pPr>
            <a:endParaRPr lang="cs-CZ" altLang="cs-CZ" sz="1400" dirty="0"/>
          </a:p>
        </p:txBody>
      </p:sp>
    </p:spTree>
    <p:extLst>
      <p:ext uri="{BB962C8B-B14F-4D97-AF65-F5344CB8AC3E}">
        <p14:creationId xmlns:p14="http://schemas.microsoft.com/office/powerpoint/2010/main" val="736757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SPOLEK: vzor stanov a spolkový rejstřík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1400" dirty="0"/>
              <a:t>vzorové stanovy</a:t>
            </a:r>
          </a:p>
          <a:p>
            <a:pPr lvl="1">
              <a:defRPr/>
            </a:pPr>
            <a:r>
              <a:rPr lang="cs-CZ" altLang="cs-CZ" sz="1400" dirty="0"/>
              <a:t>plný internet, </a:t>
            </a:r>
            <a:r>
              <a:rPr lang="cs-CZ" altLang="cs-CZ" sz="1400" dirty="0">
                <a:hlinkClick r:id="rId2"/>
              </a:rPr>
              <a:t>např.</a:t>
            </a:r>
            <a:endParaRPr lang="cs-CZ" altLang="cs-CZ" sz="1400" dirty="0"/>
          </a:p>
          <a:p>
            <a:pPr lvl="1">
              <a:defRPr/>
            </a:pPr>
            <a:r>
              <a:rPr lang="cs-CZ" altLang="cs-CZ" sz="1400" dirty="0"/>
              <a:t>závazné pouze to, aby obsahovaly, co definuje NOZ</a:t>
            </a:r>
          </a:p>
          <a:p>
            <a:pPr lvl="1">
              <a:defRPr/>
            </a:pPr>
            <a:r>
              <a:rPr lang="cs-CZ" altLang="cs-CZ" sz="1400" dirty="0"/>
              <a:t>popis postupu založení a vzniku: </a:t>
            </a:r>
            <a:r>
              <a:rPr lang="cs-CZ" altLang="cs-CZ" sz="1400" dirty="0">
                <a:hlinkClick r:id="rId3"/>
              </a:rPr>
              <a:t>např.</a:t>
            </a:r>
            <a:endParaRPr lang="cs-CZ" altLang="cs-CZ" sz="1400" dirty="0"/>
          </a:p>
          <a:p>
            <a:pPr lvl="1">
              <a:defRPr/>
            </a:pPr>
            <a:endParaRPr lang="cs-CZ" altLang="cs-CZ" sz="1400" dirty="0"/>
          </a:p>
          <a:p>
            <a:r>
              <a:rPr lang="cs-CZ" altLang="cs-CZ" sz="1400" dirty="0"/>
              <a:t>spolkový rejstřík</a:t>
            </a:r>
          </a:p>
          <a:p>
            <a:pPr lvl="1">
              <a:defRPr/>
            </a:pPr>
            <a:r>
              <a:rPr lang="cs-CZ" altLang="cs-CZ" sz="1400" dirty="0"/>
              <a:t>obsahuje základní veřejně dostupné informace o organizacích</a:t>
            </a:r>
          </a:p>
          <a:p>
            <a:pPr lvl="1">
              <a:defRPr/>
            </a:pPr>
            <a:r>
              <a:rPr lang="cs-CZ" altLang="cs-CZ" sz="1400" dirty="0"/>
              <a:t>dostupný </a:t>
            </a:r>
            <a:r>
              <a:rPr lang="cs-CZ" altLang="cs-CZ" sz="1400" dirty="0">
                <a:hlinkClick r:id="rId4"/>
              </a:rPr>
              <a:t>zde</a:t>
            </a:r>
            <a:endParaRPr lang="cs-CZ" altLang="cs-CZ" sz="1400" dirty="0"/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664112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 teď konkrétněji…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cs-CZ" dirty="0"/>
          </a:p>
          <a:p>
            <a:pPr marL="72000" indent="0" algn="ctr">
              <a:buNone/>
            </a:pPr>
            <a:r>
              <a:rPr lang="cs-CZ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NADACE A NADAČNÍ FOND</a:t>
            </a:r>
          </a:p>
          <a:p>
            <a:pPr marL="72000" indent="0" algn="ctr">
              <a:buNone/>
            </a:pPr>
            <a:r>
              <a:rPr lang="cs-CZ" altLang="cs-CZ" sz="4000" b="1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(fundace)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0032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NADACE: obecný koncept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 algn="just">
              <a:buNone/>
            </a:pPr>
            <a:r>
              <a:rPr lang="cs-CZ" altLang="cs-CZ" sz="1400" i="1" dirty="0"/>
              <a:t>„právnická osoba soukromého práva, která je tvořená účelovým sdružením majetku, který má svými výnosy sloužit společensky</a:t>
            </a:r>
            <a:r>
              <a:rPr lang="en-US" altLang="cs-CZ" sz="1400" i="1" dirty="0"/>
              <a:t> </a:t>
            </a:r>
            <a:r>
              <a:rPr lang="cs-CZ" altLang="cs-CZ" sz="1400" i="1" dirty="0"/>
              <a:t>           či hospodářsky užitečnému účelu“</a:t>
            </a:r>
          </a:p>
          <a:p>
            <a:pPr algn="just"/>
            <a:r>
              <a:rPr lang="cs-CZ" altLang="cs-CZ" sz="1400" dirty="0"/>
              <a:t>nová úprava původní právní formy:</a:t>
            </a:r>
          </a:p>
          <a:p>
            <a:pPr lvl="1" algn="just">
              <a:defRPr/>
            </a:pPr>
            <a:r>
              <a:rPr lang="cs-CZ" altLang="cs-CZ" sz="1400" dirty="0"/>
              <a:t>zákon č. 89/2012 Sb., Občanský zákoník; § 303 - § 401</a:t>
            </a:r>
          </a:p>
          <a:p>
            <a:pPr lvl="1" algn="just">
              <a:defRPr/>
            </a:pPr>
            <a:r>
              <a:rPr lang="cs-CZ" altLang="cs-CZ" sz="1400" dirty="0"/>
              <a:t>změny proti původní legislativě? </a:t>
            </a:r>
          </a:p>
          <a:p>
            <a:pPr marL="324000" lvl="1" indent="0" algn="just">
              <a:buNone/>
              <a:defRPr/>
            </a:pPr>
            <a:r>
              <a:rPr lang="cs-CZ" altLang="cs-CZ" sz="1400" dirty="0"/>
              <a:t>liberalizace (důraz na vůli zakladatele); hospodářsky užitečný účel; (přidružený fond)</a:t>
            </a:r>
          </a:p>
          <a:p>
            <a:pPr marL="252000" lvl="1" algn="just">
              <a:lnSpc>
                <a:spcPct val="150000"/>
              </a:lnSpc>
              <a:defRPr/>
            </a:pPr>
            <a:endParaRPr lang="cs-CZ" altLang="cs-CZ" sz="1400" dirty="0">
              <a:ea typeface="+mn-ea"/>
              <a:cs typeface="+mn-cs"/>
            </a:endParaRPr>
          </a:p>
          <a:p>
            <a:pPr marL="252000" lvl="1" algn="just">
              <a:lnSpc>
                <a:spcPct val="150000"/>
              </a:lnSpc>
              <a:defRPr/>
            </a:pPr>
            <a:r>
              <a:rPr lang="cs-CZ" altLang="cs-CZ" sz="1400" dirty="0">
                <a:ea typeface="+mn-ea"/>
                <a:cs typeface="+mn-cs"/>
              </a:rPr>
              <a:t>obecně:</a:t>
            </a:r>
          </a:p>
          <a:p>
            <a:pPr lvl="1" algn="just">
              <a:defRPr/>
            </a:pPr>
            <a:r>
              <a:rPr lang="cs-CZ" altLang="cs-CZ" sz="1400" dirty="0"/>
              <a:t>trvalý charakter</a:t>
            </a:r>
          </a:p>
          <a:p>
            <a:pPr lvl="1" algn="just">
              <a:defRPr/>
            </a:pPr>
            <a:r>
              <a:rPr lang="cs-CZ" altLang="cs-CZ" sz="1400" dirty="0"/>
              <a:t>neslouží k výdělečným účelům, může však podnikat (vedlejší činnost)</a:t>
            </a:r>
          </a:p>
          <a:p>
            <a:pPr lvl="1" algn="just">
              <a:defRPr/>
            </a:pPr>
            <a:r>
              <a:rPr lang="cs-CZ" altLang="cs-CZ" sz="1400" dirty="0"/>
              <a:t>veřejně prospěšný účel vs. dobročinný účel nadace</a:t>
            </a:r>
          </a:p>
          <a:p>
            <a:pPr lvl="1" algn="just">
              <a:defRPr/>
            </a:pPr>
            <a:r>
              <a:rPr lang="cs-CZ" altLang="cs-CZ" sz="1400" dirty="0"/>
              <a:t>držba tzv. „nadační jistiny“ (resp. kapitálu, v min. rozsahu 500.000 Kč)</a:t>
            </a:r>
          </a:p>
        </p:txBody>
      </p:sp>
    </p:spTree>
    <p:extLst>
      <p:ext uri="{BB962C8B-B14F-4D97-AF65-F5344CB8AC3E}">
        <p14:creationId xmlns:p14="http://schemas.microsoft.com/office/powerpoint/2010/main" val="40191679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NADACE: konkrétněji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400" dirty="0"/>
              <a:t>založení:</a:t>
            </a:r>
          </a:p>
          <a:p>
            <a:pPr lvl="1" algn="just">
              <a:defRPr/>
            </a:pPr>
            <a:r>
              <a:rPr lang="cs-CZ" altLang="cs-CZ" sz="1400" dirty="0"/>
              <a:t>na základě nadační listiny (zakládací listina vs. pořízení pro případ smrti) – charakter veřejné listiny</a:t>
            </a:r>
          </a:p>
          <a:p>
            <a:pPr lvl="1" algn="just">
              <a:defRPr/>
            </a:pPr>
            <a:r>
              <a:rPr lang="cs-CZ" altLang="cs-CZ" sz="1400" dirty="0"/>
              <a:t>obsah nadační listiny: název a sídlo, identifikace zakladatele, účel existence, výše vkladu, výše nadačního kapitálu, identifikace správní rady (statutární orgán) a dozorčí rady (resp. revizora), určení správce nadačního kapitálu, určení podmínek pro poskytování nadačního příspěvku</a:t>
            </a:r>
          </a:p>
          <a:p>
            <a:pPr marL="600075" lvl="1" indent="-257175" algn="just">
              <a:buFont typeface="Wingdings" pitchFamily="2" charset="2"/>
              <a:buChar char="q"/>
            </a:pPr>
            <a:endParaRPr lang="cs-CZ" altLang="cs-CZ" sz="1400" dirty="0"/>
          </a:p>
          <a:p>
            <a:pPr algn="just"/>
            <a:r>
              <a:rPr lang="cs-CZ" altLang="cs-CZ" sz="1400" dirty="0"/>
              <a:t>fungování:</a:t>
            </a:r>
          </a:p>
          <a:p>
            <a:pPr lvl="1" algn="just">
              <a:defRPr/>
            </a:pPr>
            <a:r>
              <a:rPr lang="cs-CZ" altLang="cs-CZ" sz="1400" dirty="0"/>
              <a:t>na základě statutu nadace</a:t>
            </a:r>
          </a:p>
          <a:p>
            <a:pPr lvl="1" algn="just">
              <a:defRPr/>
            </a:pPr>
            <a:r>
              <a:rPr lang="cs-CZ" altLang="cs-CZ" sz="1400" dirty="0"/>
              <a:t>nadační jmění ve vlastnictví avšak bez možnosti volné dispozice </a:t>
            </a:r>
          </a:p>
          <a:p>
            <a:pPr lvl="1" algn="just">
              <a:defRPr/>
            </a:pPr>
            <a:r>
              <a:rPr lang="cs-CZ" altLang="cs-CZ" sz="1400" dirty="0"/>
              <a:t>forma nadačního jmění může být různá (peníze, nemovitosti, umělecké předměty, cenné papíry...)</a:t>
            </a:r>
          </a:p>
          <a:p>
            <a:pPr lvl="1" algn="just">
              <a:defRPr/>
            </a:pPr>
            <a:r>
              <a:rPr lang="cs-CZ" altLang="cs-CZ" sz="1400" dirty="0"/>
              <a:t>nadační příspěvky – ne rozpouštění nadačního jmění ale z jeho výnosů</a:t>
            </a:r>
          </a:p>
          <a:p>
            <a:pPr lvl="1" algn="just">
              <a:defRPr/>
            </a:pPr>
            <a:endParaRPr lang="cs-CZ" altLang="cs-CZ" sz="1400" dirty="0"/>
          </a:p>
          <a:p>
            <a:pPr lvl="1" algn="just">
              <a:defRPr/>
            </a:pPr>
            <a:r>
              <a:rPr lang="cs-CZ" altLang="cs-CZ" sz="1400" dirty="0"/>
              <a:t>možnost tzv. přidruženého fondu – majetkový soubor bez právní subjektivity (majetek ve správě nadace, resp. nadačního fondu - vlastníkem zakladatel) … nejde o tzv. </a:t>
            </a:r>
            <a:r>
              <a:rPr lang="cs-CZ" altLang="cs-CZ" sz="1400" dirty="0" err="1"/>
              <a:t>svěřenský</a:t>
            </a:r>
            <a:r>
              <a:rPr lang="cs-CZ" altLang="cs-CZ" sz="1400" dirty="0"/>
              <a:t> fond (původní vlastník pozbývá vlastnictví)</a:t>
            </a:r>
          </a:p>
          <a:p>
            <a:pPr marL="600075" lvl="1" indent="-257175" algn="just">
              <a:buFont typeface="Wingdings" pitchFamily="2" charset="2"/>
              <a:buChar char="q"/>
            </a:pPr>
            <a:endParaRPr lang="cs-CZ" altLang="cs-CZ" sz="1400" dirty="0"/>
          </a:p>
          <a:p>
            <a:pPr marL="0" indent="0" algn="just">
              <a:buNone/>
            </a:pPr>
            <a:endParaRPr lang="cs-CZ" altLang="cs-CZ" sz="1400" dirty="0"/>
          </a:p>
          <a:p>
            <a:pPr algn="just"/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923763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NADAČNÍ FOND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altLang="cs-CZ" sz="1400" i="1" dirty="0"/>
              <a:t>„právnická osoba soukromého práva, založená k účelu společensky nebo hospodářsky užitečnému“</a:t>
            </a:r>
          </a:p>
          <a:p>
            <a:endParaRPr lang="cs-CZ" altLang="cs-CZ" sz="1400" dirty="0"/>
          </a:p>
          <a:p>
            <a:r>
              <a:rPr lang="cs-CZ" altLang="cs-CZ" sz="1400" dirty="0"/>
              <a:t>obecně „zjednodušená“ nadace</a:t>
            </a:r>
          </a:p>
          <a:p>
            <a:pPr lvl="1">
              <a:defRPr/>
            </a:pPr>
            <a:r>
              <a:rPr lang="cs-CZ" altLang="cs-CZ" sz="1400" dirty="0"/>
              <a:t>nemusí mít nutně trvalý charakter</a:t>
            </a:r>
          </a:p>
          <a:p>
            <a:pPr lvl="1">
              <a:defRPr/>
            </a:pPr>
            <a:r>
              <a:rPr lang="cs-CZ" altLang="cs-CZ" sz="1400" dirty="0"/>
              <a:t>institucionalizovaná veřejná sbírka</a:t>
            </a:r>
          </a:p>
          <a:p>
            <a:pPr lvl="1">
              <a:defRPr/>
            </a:pPr>
            <a:r>
              <a:rPr lang="cs-CZ" altLang="cs-CZ" sz="1400" dirty="0"/>
              <a:t>nevytváří nadační jistinu ani nadační kapitál</a:t>
            </a:r>
          </a:p>
          <a:p>
            <a:pPr lvl="1">
              <a:defRPr/>
            </a:pPr>
            <a:r>
              <a:rPr lang="cs-CZ" altLang="cs-CZ" sz="1400" dirty="0"/>
              <a:t>předmět vkladu ani dar nemusí splňovat předpoklad trvalého výnosu</a:t>
            </a:r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979673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2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Obsah bloku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400" dirty="0"/>
              <a:t>kdo jsou to NNO?</a:t>
            </a:r>
          </a:p>
          <a:p>
            <a:pPr>
              <a:defRPr/>
            </a:pPr>
            <a:r>
              <a:rPr lang="cs-CZ" altLang="cs-CZ" sz="1400" dirty="0"/>
              <a:t>původní úpravy neziskového sektoru</a:t>
            </a:r>
          </a:p>
          <a:p>
            <a:pPr lvl="1">
              <a:defRPr/>
            </a:pPr>
            <a:r>
              <a:rPr lang="cs-CZ" altLang="cs-CZ" sz="1400" dirty="0"/>
              <a:t>legislativní vymezení</a:t>
            </a:r>
          </a:p>
          <a:p>
            <a:pPr lvl="1">
              <a:defRPr/>
            </a:pPr>
            <a:r>
              <a:rPr lang="cs-CZ" altLang="cs-CZ" sz="1400" dirty="0"/>
              <a:t>jednotlivé právní formy organizací</a:t>
            </a:r>
          </a:p>
          <a:p>
            <a:pPr lvl="1">
              <a:defRPr/>
            </a:pPr>
            <a:r>
              <a:rPr lang="cs-CZ" altLang="cs-CZ" sz="1400" dirty="0"/>
              <a:t>charakteristika původního prostředí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aktuální úprava neziskového sektoru</a:t>
            </a:r>
          </a:p>
          <a:p>
            <a:pPr lvl="1">
              <a:defRPr/>
            </a:pPr>
            <a:r>
              <a:rPr lang="cs-CZ" altLang="cs-CZ" sz="1400" dirty="0"/>
              <a:t>„nový“ Občanský zákoník</a:t>
            </a:r>
          </a:p>
          <a:p>
            <a:pPr lvl="1">
              <a:defRPr/>
            </a:pPr>
            <a:r>
              <a:rPr lang="cs-CZ" altLang="cs-CZ" sz="1400" dirty="0"/>
              <a:t>právní formy podrobněji</a:t>
            </a:r>
          </a:p>
          <a:p>
            <a:pPr lvl="1">
              <a:defRPr/>
            </a:pPr>
            <a:r>
              <a:rPr lang="cs-CZ" altLang="cs-CZ" sz="1400" dirty="0"/>
              <a:t>„ve vší stručnosti“ 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80846B2-8033-27CE-6CF0-E2342FD6B4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2" t="5764" r="1869"/>
          <a:stretch/>
        </p:blipFill>
        <p:spPr bwMode="auto">
          <a:xfrm>
            <a:off x="4950691" y="1171576"/>
            <a:ext cx="5936496" cy="4456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87767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ZNÁMÉ NADACE A NADAČNÍ FONDY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1400" dirty="0"/>
              <a:t>Výbor dobré vůle – nadace Olgy Havlové </a:t>
            </a:r>
          </a:p>
          <a:p>
            <a:r>
              <a:rPr lang="cs-CZ" altLang="cs-CZ" sz="1400" dirty="0"/>
              <a:t>Nadace rozvoje občanské společnosti</a:t>
            </a:r>
          </a:p>
          <a:p>
            <a:r>
              <a:rPr lang="cs-CZ" altLang="cs-CZ" sz="1400" dirty="0"/>
              <a:t>Nadace Dagmar a Václava Havlových VIZE 97</a:t>
            </a:r>
          </a:p>
          <a:p>
            <a:r>
              <a:rPr lang="cs-CZ" altLang="cs-CZ" sz="1400" dirty="0"/>
              <a:t>Nadace Terezy Maxové</a:t>
            </a:r>
          </a:p>
          <a:p>
            <a:r>
              <a:rPr lang="cs-CZ" altLang="cs-CZ" sz="1400" dirty="0"/>
              <a:t>Nadace </a:t>
            </a:r>
            <a:r>
              <a:rPr lang="cs-CZ" altLang="cs-CZ" sz="1400" dirty="0" err="1"/>
              <a:t>Adra</a:t>
            </a:r>
            <a:endParaRPr lang="cs-CZ" altLang="cs-CZ" sz="1400" dirty="0"/>
          </a:p>
          <a:p>
            <a:r>
              <a:rPr lang="cs-CZ" altLang="cs-CZ" sz="1400" dirty="0"/>
              <a:t>Nadace Charty 77</a:t>
            </a:r>
          </a:p>
          <a:p>
            <a:r>
              <a:rPr lang="cs-CZ" altLang="cs-CZ" sz="1400" dirty="0"/>
              <a:t>Nadace Partnerství</a:t>
            </a:r>
          </a:p>
          <a:p>
            <a:r>
              <a:rPr lang="cs-CZ" altLang="cs-CZ" sz="1400" dirty="0"/>
              <a:t>Nadace Via</a:t>
            </a:r>
          </a:p>
          <a:p>
            <a:r>
              <a:rPr lang="cs-CZ" altLang="cs-CZ" sz="1400" dirty="0"/>
              <a:t>Nadání Josefa, Marie a Zdenky Hlávkových</a:t>
            </a:r>
          </a:p>
          <a:p>
            <a:r>
              <a:rPr lang="cs-CZ" altLang="cs-CZ" sz="1400" dirty="0"/>
              <a:t>Nadace Open Society </a:t>
            </a:r>
            <a:r>
              <a:rPr lang="cs-CZ" altLang="cs-CZ" sz="1400" dirty="0" err="1"/>
              <a:t>Fund</a:t>
            </a:r>
            <a:r>
              <a:rPr lang="cs-CZ" altLang="cs-CZ" sz="1400" dirty="0"/>
              <a:t> Praha</a:t>
            </a:r>
          </a:p>
          <a:p>
            <a:r>
              <a:rPr lang="cs-CZ" altLang="cs-CZ" sz="1400" dirty="0"/>
              <a:t>Vzdělávací nadace Jana Husa</a:t>
            </a:r>
          </a:p>
          <a:p>
            <a:r>
              <a:rPr lang="cs-CZ" altLang="cs-CZ" sz="1400" dirty="0"/>
              <a:t>Nadace </a:t>
            </a:r>
            <a:r>
              <a:rPr lang="cs-CZ" altLang="cs-CZ" sz="1400" dirty="0" err="1"/>
              <a:t>Veronica</a:t>
            </a:r>
            <a:endParaRPr lang="cs-CZ" altLang="cs-CZ" sz="1400" dirty="0"/>
          </a:p>
          <a:p>
            <a:r>
              <a:rPr lang="cs-CZ" altLang="cs-CZ" sz="14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7062576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 teď konkrétněji…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cs-CZ" dirty="0"/>
          </a:p>
          <a:p>
            <a:pPr marL="72000" indent="0" algn="ctr">
              <a:buNone/>
            </a:pPr>
            <a:r>
              <a:rPr lang="cs-CZ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OBECNĚ PROSPĚŠNÁ SPOLEČNOST</a:t>
            </a:r>
          </a:p>
          <a:p>
            <a:pPr marL="72000" indent="0" algn="ctr">
              <a:buNone/>
            </a:pPr>
            <a:r>
              <a:rPr lang="cs-CZ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&amp;</a:t>
            </a:r>
          </a:p>
          <a:p>
            <a:pPr marL="72000" indent="0" algn="ctr">
              <a:buNone/>
            </a:pPr>
            <a:r>
              <a:rPr lang="cs-CZ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ÚSTAV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86350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OBECNĚ PROSPĚŠNÁ SPOLEČNOST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400" dirty="0"/>
              <a:t> původní právní forma, která dnes „dožívá“ (nahrazuje ji „ústav“)</a:t>
            </a:r>
          </a:p>
          <a:p>
            <a:pPr algn="just"/>
            <a:endParaRPr lang="cs-CZ" altLang="cs-CZ" sz="1400" dirty="0"/>
          </a:p>
          <a:p>
            <a:pPr marL="72000" indent="0" algn="just">
              <a:buNone/>
            </a:pPr>
            <a:r>
              <a:rPr lang="cs-CZ" altLang="cs-CZ" sz="1400" i="1" dirty="0"/>
              <a:t>„poskytuje veřejnosti obecně prospěšné služby za předem stanovených a pro všechny stejných podmínek“</a:t>
            </a:r>
          </a:p>
          <a:p>
            <a:pPr algn="just"/>
            <a:endParaRPr lang="cs-CZ" altLang="cs-CZ" sz="1400" dirty="0"/>
          </a:p>
          <a:p>
            <a:pPr lvl="1" algn="just">
              <a:defRPr/>
            </a:pPr>
            <a:r>
              <a:rPr lang="cs-CZ" altLang="cs-CZ" sz="1400" dirty="0"/>
              <a:t> (zakladatelem mohla být právnická i fyzická osoba – včetně obcí a státu)</a:t>
            </a:r>
          </a:p>
          <a:p>
            <a:pPr lvl="1" algn="just">
              <a:defRPr/>
            </a:pPr>
            <a:r>
              <a:rPr lang="cs-CZ" altLang="cs-CZ" sz="1400" dirty="0"/>
              <a:t> (založení na základě zakládací smlouvy či zakladatelské listiny: název a sídlo, identifikace zakladatele, druh obecně prospěšných služeb a podmínky jejich poskytování, identifikace správní rady a způsob jejího jmenování    a jednání, identifikace dozorčí rady     a způsob jejího jmenování a jednání, hodnotu a označení majetkových vkladů, způsob zveřejňování výroční zprávy o činnosti        a hospodaření) </a:t>
            </a:r>
          </a:p>
          <a:p>
            <a:pPr lvl="1" algn="just">
              <a:defRPr/>
            </a:pPr>
            <a:r>
              <a:rPr lang="cs-CZ" altLang="cs-CZ" sz="1400" dirty="0"/>
              <a:t> (nejvyšší orgán: správní rada, statutární orgán: ředitel, kontrolní orgán: dozorčí rada)</a:t>
            </a:r>
          </a:p>
          <a:p>
            <a:pPr lvl="1" algn="just">
              <a:defRPr/>
            </a:pPr>
            <a:r>
              <a:rPr lang="cs-CZ" altLang="cs-CZ" sz="1400" dirty="0"/>
              <a:t> (vznik zápisem do rejstříku vedeného rejstříkovým soudem)</a:t>
            </a:r>
          </a:p>
          <a:p>
            <a:pPr lvl="1" algn="just">
              <a:defRPr/>
            </a:pPr>
            <a:endParaRPr lang="cs-CZ" altLang="cs-CZ" sz="1400" dirty="0"/>
          </a:p>
          <a:p>
            <a:pPr lvl="1" algn="just">
              <a:defRPr/>
            </a:pPr>
            <a:r>
              <a:rPr lang="cs-CZ" altLang="cs-CZ" sz="1400" dirty="0"/>
              <a:t> oblasti aktivit: školství, kultura, sociální péče, zdravotnictví</a:t>
            </a:r>
          </a:p>
        </p:txBody>
      </p:sp>
    </p:spTree>
    <p:extLst>
      <p:ext uri="{BB962C8B-B14F-4D97-AF65-F5344CB8AC3E}">
        <p14:creationId xmlns:p14="http://schemas.microsoft.com/office/powerpoint/2010/main" val="30142817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ÚSTAV: obecný koncept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400" dirty="0"/>
              <a:t>nová právní forma (nahrazuje „obecně prospěšnou společnost“)</a:t>
            </a:r>
          </a:p>
          <a:p>
            <a:pPr algn="just"/>
            <a:endParaRPr lang="cs-CZ" altLang="cs-CZ" sz="1400" dirty="0"/>
          </a:p>
          <a:p>
            <a:pPr marL="72000" indent="0" algn="just">
              <a:buNone/>
            </a:pPr>
            <a:r>
              <a:rPr lang="cs-CZ" altLang="cs-CZ" sz="1400" i="1" dirty="0"/>
              <a:t>„provozuje činnosti užitečné společensky nebo hospodářsky s využitím své osobní a majetkové složky. Tyto činnosti jsou provozovány za předem stanovených podmínek a jsou každému rovnocenně dostupné“</a:t>
            </a:r>
          </a:p>
          <a:p>
            <a:pPr algn="just"/>
            <a:endParaRPr lang="cs-CZ" altLang="cs-CZ" sz="1400" dirty="0"/>
          </a:p>
          <a:p>
            <a:pPr algn="just"/>
            <a:r>
              <a:rPr lang="cs-CZ" altLang="cs-CZ" sz="1400" dirty="0"/>
              <a:t> je pro něj charakteristické využití jak osobní, tak majetkové složky </a:t>
            </a:r>
          </a:p>
          <a:p>
            <a:pPr algn="just"/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4541285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ÚSTAV: konkrétněji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400" dirty="0"/>
              <a:t>založení:</a:t>
            </a:r>
          </a:p>
          <a:p>
            <a:pPr lvl="1" algn="just">
              <a:defRPr/>
            </a:pPr>
            <a:r>
              <a:rPr lang="cs-CZ" altLang="cs-CZ" sz="1400" dirty="0"/>
              <a:t> na základě zakládací listiny nebo pořízením pro případ smrti</a:t>
            </a:r>
          </a:p>
          <a:p>
            <a:pPr lvl="1" algn="just">
              <a:defRPr/>
            </a:pPr>
            <a:r>
              <a:rPr lang="cs-CZ" altLang="cs-CZ" sz="1400" dirty="0"/>
              <a:t> obsah zakládací listiny:  název („ústav“, „zapsaný ústav“, „z. </a:t>
            </a:r>
            <a:r>
              <a:rPr lang="cs-CZ" altLang="cs-CZ" sz="1400" dirty="0" err="1"/>
              <a:t>ú.</a:t>
            </a:r>
            <a:r>
              <a:rPr lang="cs-CZ" altLang="cs-CZ" sz="1400" dirty="0"/>
              <a:t>“), sídlo, vymezení účelu (případně i předmět vedlejší činnosti), identifikace správní rady a způsob jejího jmenování a jednání, způsob určení ředitele...</a:t>
            </a:r>
          </a:p>
          <a:p>
            <a:pPr lvl="1" algn="just">
              <a:defRPr/>
            </a:pPr>
            <a:r>
              <a:rPr lang="cs-CZ" altLang="cs-CZ" sz="1400" dirty="0"/>
              <a:t> nejvyšší orgán: správní rada, statutární orgán: ředitel, kontrolní orgán: dozorčí rada (nemusí nutně být zřízena)</a:t>
            </a:r>
          </a:p>
          <a:p>
            <a:pPr lvl="1" algn="just">
              <a:defRPr/>
            </a:pPr>
            <a:r>
              <a:rPr lang="cs-CZ" altLang="cs-CZ" sz="1400" dirty="0"/>
              <a:t> vznik zápisem do rejstříku vedeného rejstříkovým soudem</a:t>
            </a:r>
          </a:p>
          <a:p>
            <a:pPr lvl="1" algn="just">
              <a:defRPr/>
            </a:pPr>
            <a:endParaRPr lang="cs-CZ" altLang="cs-CZ" sz="1400" dirty="0"/>
          </a:p>
          <a:p>
            <a:pPr algn="just"/>
            <a:r>
              <a:rPr lang="cs-CZ" altLang="cs-CZ" sz="1400" dirty="0"/>
              <a:t> fungování:</a:t>
            </a:r>
          </a:p>
          <a:p>
            <a:pPr lvl="1" algn="just">
              <a:defRPr/>
            </a:pPr>
            <a:r>
              <a:rPr lang="cs-CZ" altLang="cs-CZ" sz="1400" dirty="0"/>
              <a:t> na základě statutu ústavu</a:t>
            </a:r>
          </a:p>
          <a:p>
            <a:pPr lvl="1" algn="just">
              <a:defRPr/>
            </a:pPr>
            <a:r>
              <a:rPr lang="cs-CZ" altLang="cs-CZ" sz="1400" dirty="0"/>
              <a:t> povinnost zveřejňovat výroční zprávu</a:t>
            </a:r>
          </a:p>
          <a:p>
            <a:pPr lvl="1" algn="just">
              <a:defRPr/>
            </a:pPr>
            <a:r>
              <a:rPr lang="cs-CZ" altLang="cs-CZ" sz="1400" dirty="0"/>
              <a:t> povinnost auditu při obratu vyšším jak 10 mil. Kč 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5839549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 teď konkrétněji…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cs-CZ" dirty="0"/>
          </a:p>
          <a:p>
            <a:pPr marL="72000" indent="0" algn="ctr">
              <a:buNone/>
            </a:pPr>
            <a:r>
              <a:rPr lang="cs-CZ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CÍRKEVNÍ PRÁVNICKÉ OSOBY</a:t>
            </a:r>
          </a:p>
          <a:p>
            <a:pPr marL="72000" indent="0" algn="ctr">
              <a:buNone/>
            </a:pPr>
            <a:r>
              <a:rPr lang="cs-CZ" altLang="cs-CZ" sz="4000" b="1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CNS =&gt; EPO - ÚČELOVÁ ZAŘÍZENÍ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02987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cs-CZ" dirty="0"/>
              <a:t>ÍRKEVNÍ PRÁVNICKÉ OSOBY - CNS I.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400" dirty="0"/>
              <a:t>složka církve a náboženské společnost (CNS)</a:t>
            </a:r>
          </a:p>
          <a:p>
            <a:pPr marL="72000" indent="0" algn="just">
              <a:buNone/>
            </a:pPr>
            <a:r>
              <a:rPr lang="cs-CZ" altLang="en-US" sz="1400" i="1" dirty="0"/>
              <a:t>„dobrovolné společenství osob s vlastní strukturou, orgány, vnitřními předpisy, náboženskými obřady a projevy víry, založené za účelem vyznávání určité náboženské víry, ať veřejně nebo soukromě, a zejména s tím spojeného shromažďování, bohoslužby, vyučování         a duchovní služby“</a:t>
            </a:r>
          </a:p>
          <a:p>
            <a:pPr algn="just"/>
            <a:endParaRPr lang="cs-CZ" altLang="cs-CZ" sz="1400" dirty="0"/>
          </a:p>
          <a:p>
            <a:pPr algn="just"/>
            <a:r>
              <a:rPr lang="cs-CZ" altLang="cs-CZ" sz="1400" dirty="0"/>
              <a:t>základní právo na náboženské vyznání – vycházející z Listiny základních práv a svobod</a:t>
            </a:r>
          </a:p>
          <a:p>
            <a:pPr algn="just"/>
            <a:endParaRPr lang="cs-CZ" altLang="cs-CZ" sz="1400" dirty="0"/>
          </a:p>
          <a:p>
            <a:pPr algn="just"/>
            <a:r>
              <a:rPr lang="cs-CZ" altLang="cs-CZ" sz="1400" dirty="0"/>
              <a:t>upravuje zákon č. 3/2002 Sb., o církvích a náboženských společnostech</a:t>
            </a:r>
          </a:p>
          <a:p>
            <a:pPr algn="just"/>
            <a:endParaRPr lang="cs-CZ" altLang="cs-CZ" sz="1400" dirty="0"/>
          </a:p>
          <a:p>
            <a:pPr algn="just"/>
            <a:r>
              <a:rPr lang="cs-CZ" altLang="cs-CZ" sz="1400" dirty="0"/>
              <a:t>většina církevních náboženských skupin má </a:t>
            </a:r>
            <a:r>
              <a:rPr lang="cs-CZ" altLang="en-US" sz="1400" dirty="0"/>
              <a:t>vlastní vnitřní normy, kterými je upravena činnost v rámci instituce (např. </a:t>
            </a:r>
            <a:r>
              <a:rPr lang="cs-CZ" altLang="en-US" sz="1400" dirty="0" err="1"/>
              <a:t>Codex</a:t>
            </a:r>
            <a:r>
              <a:rPr lang="cs-CZ" altLang="en-US" sz="1400" dirty="0"/>
              <a:t> </a:t>
            </a:r>
            <a:r>
              <a:rPr lang="cs-CZ" altLang="en-US" sz="1400" dirty="0" err="1"/>
              <a:t>Iuris</a:t>
            </a:r>
            <a:r>
              <a:rPr lang="cs-CZ" altLang="en-US" sz="1400" dirty="0"/>
              <a:t> </a:t>
            </a:r>
            <a:r>
              <a:rPr lang="cs-CZ" altLang="en-US" sz="1400" dirty="0" err="1"/>
              <a:t>Canonici</a:t>
            </a:r>
            <a:r>
              <a:rPr lang="cs-CZ" altLang="en-US" sz="1400" dirty="0"/>
              <a:t>, kodex kanonického práva ŘKC).</a:t>
            </a:r>
          </a:p>
        </p:txBody>
      </p:sp>
    </p:spTree>
    <p:extLst>
      <p:ext uri="{BB962C8B-B14F-4D97-AF65-F5344CB8AC3E}">
        <p14:creationId xmlns:p14="http://schemas.microsoft.com/office/powerpoint/2010/main" val="10202485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cs-CZ" dirty="0"/>
              <a:t>ÍRKEVNÍ PRÁVNICKÉ OSOBY - CNS II.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400" dirty="0"/>
              <a:t>církev a náboženská společnost </a:t>
            </a:r>
            <a:r>
              <a:rPr lang="cs-CZ" altLang="en-US" sz="1400" dirty="0"/>
              <a:t>se </a:t>
            </a:r>
            <a:r>
              <a:rPr lang="cs-CZ" altLang="en-US" sz="1400" b="1" dirty="0"/>
              <a:t>stává právnickou osobou </a:t>
            </a:r>
            <a:r>
              <a:rPr lang="cs-CZ" altLang="en-US" sz="1400" dirty="0"/>
              <a:t>registrací, provedenou na základě žádosti splňující podmínky zákona.</a:t>
            </a:r>
          </a:p>
          <a:p>
            <a:pPr lvl="1" algn="just">
              <a:defRPr/>
            </a:pPr>
            <a:r>
              <a:rPr lang="cs-CZ" altLang="en-US" sz="1400" dirty="0"/>
              <a:t>žádost na Ministerstvu kultury</a:t>
            </a:r>
          </a:p>
          <a:p>
            <a:pPr lvl="1" algn="just">
              <a:defRPr/>
            </a:pPr>
            <a:r>
              <a:rPr lang="cs-CZ" altLang="en-US" sz="1400" dirty="0"/>
              <a:t>základní charakteristika církve a náboženské společnosti, jejího učení a poslání</a:t>
            </a:r>
          </a:p>
          <a:p>
            <a:pPr lvl="1" algn="just">
              <a:defRPr/>
            </a:pPr>
            <a:r>
              <a:rPr lang="cs-CZ" altLang="en-US" sz="1400" dirty="0"/>
              <a:t>zápis o založení církve a náboženské společnosti na území ČR </a:t>
            </a:r>
          </a:p>
          <a:p>
            <a:pPr lvl="1" algn="just">
              <a:defRPr/>
            </a:pPr>
            <a:r>
              <a:rPr lang="cs-CZ" altLang="en-US" sz="1400" dirty="0"/>
              <a:t>v originále podpisy 300 zletilých občanů ČR nebo cizinců s trvalým pobytem v ČR hlásících se k této církvi či náboženské společnosti</a:t>
            </a:r>
          </a:p>
          <a:p>
            <a:pPr lvl="1" algn="just">
              <a:defRPr/>
            </a:pPr>
            <a:r>
              <a:rPr lang="cs-CZ" altLang="en-US" sz="1400" dirty="0"/>
              <a:t>pro přiznání zvláštních práv je nezbytné mít podporu alespoň 1 promile obyvatel ČR a splňovat podmínku minimálně 10 leté registrace</a:t>
            </a:r>
          </a:p>
          <a:p>
            <a:pPr lvl="1" algn="just">
              <a:defRPr/>
            </a:pPr>
            <a:r>
              <a:rPr lang="cs-CZ" altLang="en-US" sz="1400" dirty="0"/>
              <a:t>zároveň musí být doložen základní dokument CNS se všemi náležitostmi podle zákona </a:t>
            </a:r>
          </a:p>
          <a:p>
            <a:pPr lvl="1" algn="just">
              <a:defRPr/>
            </a:pPr>
            <a:endParaRPr lang="cs-CZ" altLang="en-US" sz="1400" dirty="0"/>
          </a:p>
          <a:p>
            <a:pPr lvl="1" algn="just">
              <a:defRPr/>
            </a:pPr>
            <a:r>
              <a:rPr lang="cs-CZ" altLang="en-US" sz="1400" dirty="0"/>
              <a:t>…církve mohou také vytvářet tzv. </a:t>
            </a:r>
            <a:r>
              <a:rPr lang="en-US" altLang="en-US" sz="1400" b="1" dirty="0" err="1"/>
              <a:t>evidované</a:t>
            </a:r>
            <a:r>
              <a:rPr lang="en-US" altLang="en-US" sz="1400" b="1" dirty="0"/>
              <a:t> </a:t>
            </a:r>
            <a:r>
              <a:rPr lang="en-US" altLang="en-US" sz="1400" b="1" dirty="0" err="1"/>
              <a:t>círk</a:t>
            </a:r>
            <a:r>
              <a:rPr lang="cs-CZ" altLang="en-US" sz="1400" b="1" dirty="0"/>
              <a:t>e</a:t>
            </a:r>
            <a:r>
              <a:rPr lang="en-US" altLang="en-US" sz="1400" b="1" dirty="0" err="1"/>
              <a:t>vní</a:t>
            </a:r>
            <a:r>
              <a:rPr lang="en-US" altLang="en-US" sz="1400" b="1" dirty="0"/>
              <a:t> </a:t>
            </a:r>
            <a:r>
              <a:rPr lang="en-US" altLang="en-US" sz="1400" b="1" dirty="0" err="1"/>
              <a:t>právnické</a:t>
            </a:r>
            <a:r>
              <a:rPr lang="en-US" altLang="en-US" sz="1400" b="1" dirty="0"/>
              <a:t> </a:t>
            </a:r>
            <a:r>
              <a:rPr lang="en-US" altLang="en-US" sz="1400" b="1" dirty="0" err="1"/>
              <a:t>osoby</a:t>
            </a:r>
            <a:r>
              <a:rPr lang="en-US" altLang="en-US" sz="1400" b="1" dirty="0"/>
              <a:t> </a:t>
            </a:r>
            <a:r>
              <a:rPr lang="en-US" altLang="en-US" sz="1400" dirty="0"/>
              <a:t>a to v </a:t>
            </a:r>
            <a:r>
              <a:rPr lang="en-US" altLang="en-US" sz="1400" dirty="0" err="1"/>
              <a:t>podobě</a:t>
            </a:r>
            <a:r>
              <a:rPr lang="en-US" altLang="en-US" sz="1400" dirty="0"/>
              <a:t>: </a:t>
            </a:r>
            <a:r>
              <a:rPr lang="cs-CZ" altLang="en-US" sz="1400" b="1" dirty="0"/>
              <a:t>svaz</a:t>
            </a:r>
            <a:r>
              <a:rPr lang="en-US" altLang="en-US" sz="1400" b="1" dirty="0"/>
              <a:t>ů</a:t>
            </a:r>
            <a:r>
              <a:rPr lang="cs-CZ" altLang="en-US" sz="1400" b="1" dirty="0"/>
              <a:t> církví a náboženských společností</a:t>
            </a:r>
            <a:r>
              <a:rPr lang="en-US" altLang="en-US" sz="1400" b="1" dirty="0"/>
              <a:t> </a:t>
            </a:r>
            <a:r>
              <a:rPr lang="en-US" altLang="en-US" sz="1400" dirty="0" err="1"/>
              <a:t>nebo</a:t>
            </a:r>
            <a:r>
              <a:rPr lang="en-US" altLang="en-US" sz="1400" dirty="0"/>
              <a:t> </a:t>
            </a:r>
            <a:r>
              <a:rPr lang="en-US" altLang="en-US" sz="1400" b="1" dirty="0" err="1"/>
              <a:t>účelových</a:t>
            </a:r>
            <a:r>
              <a:rPr lang="en-US" altLang="en-US" sz="1400" b="1" dirty="0"/>
              <a:t> </a:t>
            </a:r>
            <a:r>
              <a:rPr lang="en-US" altLang="en-US" sz="1400" b="1" dirty="0" err="1"/>
              <a:t>zařízení</a:t>
            </a:r>
            <a:r>
              <a:rPr lang="en-US" altLang="en-US" sz="1400" dirty="0"/>
              <a:t>. </a:t>
            </a:r>
            <a:r>
              <a:rPr lang="en-US" altLang="en-US" sz="1400" dirty="0" err="1"/>
              <a:t>Oboje</a:t>
            </a:r>
            <a:r>
              <a:rPr lang="en-US" altLang="en-US" sz="1400" dirty="0"/>
              <a:t> je </a:t>
            </a:r>
            <a:r>
              <a:rPr lang="en-US" altLang="en-US" sz="1400" dirty="0" err="1"/>
              <a:t>zakládáno</a:t>
            </a:r>
            <a:r>
              <a:rPr lang="en-US" altLang="en-US" sz="1400" dirty="0"/>
              <a:t> </a:t>
            </a:r>
            <a:r>
              <a:rPr lang="en-US" altLang="en-US" sz="1400" dirty="0" err="1"/>
              <a:t>evidencí</a:t>
            </a:r>
            <a:r>
              <a:rPr lang="en-US" altLang="en-US" sz="1400" dirty="0"/>
              <a:t>.</a:t>
            </a:r>
          </a:p>
          <a:p>
            <a:pPr lvl="1" algn="just">
              <a:defRPr/>
            </a:pPr>
            <a:endParaRPr lang="en-US" altLang="cs-CZ" sz="1400" dirty="0"/>
          </a:p>
          <a:p>
            <a:pPr lvl="1" algn="just">
              <a:defRPr/>
            </a:pPr>
            <a:r>
              <a:rPr lang="cs-CZ" altLang="cs-CZ" sz="1400" dirty="0"/>
              <a:t>specifikum v podobě zdroje příjmů – státní příspěvek na podporu činnosti, majetkové vyrovnání s CNS (</a:t>
            </a:r>
            <a:r>
              <a:rPr lang="cs-CZ" altLang="cs-CZ" sz="1400" dirty="0">
                <a:hlinkClick r:id="rId2"/>
              </a:rPr>
              <a:t>doposud</a:t>
            </a:r>
            <a:r>
              <a:rPr lang="cs-CZ" altLang="cs-CZ" sz="1400" dirty="0"/>
              <a:t>)</a:t>
            </a:r>
          </a:p>
          <a:p>
            <a:pPr algn="just"/>
            <a:endParaRPr lang="cs-CZ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1391692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19999" y="720000"/>
            <a:ext cx="11072607" cy="451576"/>
          </a:xfrm>
        </p:spPr>
        <p:txBody>
          <a:bodyPr/>
          <a:lstStyle/>
          <a:p>
            <a:r>
              <a:rPr lang="en-US" dirty="0"/>
              <a:t>C</a:t>
            </a:r>
            <a:r>
              <a:rPr lang="cs-CZ" dirty="0"/>
              <a:t>ÍRKEVNÍ PRÁVNICKÉ OSOBY - CNS III. </a:t>
            </a:r>
            <a:r>
              <a:rPr lang="cs-CZ" sz="1100" dirty="0"/>
              <a:t>(k 14. 3. 2024)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 numCol="3"/>
          <a:lstStyle/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Apoštolská církev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Armáda spásy – církev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Bratrská jednota baptistů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Buddhismus Diamantové cesty linie Karma </a:t>
            </a:r>
            <a:r>
              <a:rPr lang="cs-CZ" altLang="en-US" sz="1100" dirty="0" err="1"/>
              <a:t>Kagřü</a:t>
            </a:r>
            <a:endParaRPr lang="cs-CZ" altLang="en-US" sz="1100" dirty="0"/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adventistů sedmého dne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bratrská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československá husitská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Ježíše Krista Svatých posledních dnů           v České republice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Křesťanská společenství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Nová naděje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Nový Život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Oáza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řeckokatolická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římskokatolická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Slovo života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Svatého Řehoře </a:t>
            </a:r>
            <a:r>
              <a:rPr lang="cs-CZ" altLang="en-US" sz="1100" dirty="0" err="1"/>
              <a:t>Osvětitele</a:t>
            </a:r>
            <a:endParaRPr lang="cs-CZ" altLang="en-US" sz="1100" dirty="0"/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víry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živého Boha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Českobratrská církev evangelická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Evangelická církev augsburského vyznání v České republice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Evangelická církev metodistická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Federace židovských obcí v České republice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Jednota bratrská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Kněžské bratrstvo svatého Pia X.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Křesťanská církev </a:t>
            </a:r>
            <a:r>
              <a:rPr lang="cs-CZ" altLang="en-US" sz="1100" dirty="0" err="1"/>
              <a:t>esejská</a:t>
            </a:r>
            <a:endParaRPr lang="cs-CZ" altLang="en-US" sz="1100" dirty="0"/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Křesťanské sbory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Luterská evangelická církev a. v. v České republice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Mezinárodní společnost pro vědomí Krišny, Hnutí </a:t>
            </a:r>
            <a:r>
              <a:rPr lang="cs-CZ" altLang="en-US" sz="1100" dirty="0" err="1"/>
              <a:t>Hare</a:t>
            </a:r>
            <a:r>
              <a:rPr lang="cs-CZ" altLang="en-US" sz="1100" dirty="0"/>
              <a:t> Krišna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Náboženská společnost českých unitářů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Náboženská společnost Svědkové Jehovovi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 err="1"/>
              <a:t>Novoapoštolská</a:t>
            </a:r>
            <a:r>
              <a:rPr lang="cs-CZ" altLang="en-US" sz="1100" dirty="0"/>
              <a:t> církev v ČR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Obec křesťanů v České republice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Pravoslavná církev v českých zemích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Ruská pravoslavná církev, </a:t>
            </a:r>
            <a:r>
              <a:rPr lang="cs-CZ" altLang="en-US" sz="1100" dirty="0" err="1"/>
              <a:t>podvorje</a:t>
            </a:r>
            <a:r>
              <a:rPr lang="cs-CZ" altLang="en-US" sz="1100" dirty="0"/>
              <a:t> patriarchy moskevského  a celé Rusi v České republice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Slezská církev evangelická augsburského vyznání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Slované – náboženská společnost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Společenství baptistických sborů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Společenství buddhismu v České republice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Společenství Josefa Zezulky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Starokatolická církev v ČR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 err="1"/>
              <a:t>Théravádový</a:t>
            </a:r>
            <a:r>
              <a:rPr lang="cs-CZ" altLang="en-US" sz="1100" dirty="0"/>
              <a:t> buddhismus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Ústředí muslimských obcí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 err="1"/>
              <a:t>Višva</a:t>
            </a:r>
            <a:r>
              <a:rPr lang="cs-CZ" altLang="en-US" sz="1100" dirty="0"/>
              <a:t> Guru </a:t>
            </a:r>
            <a:r>
              <a:rPr lang="cs-CZ" altLang="en-US" sz="1100" dirty="0" err="1"/>
              <a:t>Díp</a:t>
            </a:r>
            <a:r>
              <a:rPr lang="cs-CZ" altLang="en-US" sz="1100" dirty="0"/>
              <a:t> Hindu </a:t>
            </a:r>
            <a:r>
              <a:rPr lang="cs-CZ" altLang="en-US" sz="1100" dirty="0" err="1"/>
              <a:t>Mandir</a:t>
            </a:r>
            <a:r>
              <a:rPr lang="cs-CZ" altLang="en-US" sz="1100" dirty="0"/>
              <a:t> – české hinduistické společenství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 err="1"/>
              <a:t>Višva</a:t>
            </a:r>
            <a:r>
              <a:rPr lang="cs-CZ" altLang="en-US" sz="1100" dirty="0"/>
              <a:t> </a:t>
            </a:r>
            <a:r>
              <a:rPr lang="cs-CZ" altLang="en-US" sz="1100" dirty="0" err="1"/>
              <a:t>Nirmala</a:t>
            </a:r>
            <a:r>
              <a:rPr lang="cs-CZ" altLang="en-US" sz="1100" dirty="0"/>
              <a:t> Dharma</a:t>
            </a:r>
            <a:endParaRPr lang="cs-CZ" altLang="cs-CZ" sz="1100" dirty="0"/>
          </a:p>
          <a:p>
            <a:pPr algn="just"/>
            <a:endParaRPr lang="cs-CZ" altLang="en-US" sz="1100" dirty="0"/>
          </a:p>
        </p:txBody>
      </p:sp>
    </p:spTree>
    <p:extLst>
      <p:ext uri="{BB962C8B-B14F-4D97-AF65-F5344CB8AC3E}">
        <p14:creationId xmlns:p14="http://schemas.microsoft.com/office/powerpoint/2010/main" val="4070527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cs-CZ" dirty="0"/>
              <a:t>ÍRKEVNÍ PRÁVNICKÉ OSOBY - EPO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400" b="1" dirty="0"/>
              <a:t>evidovaná právnická osoba </a:t>
            </a:r>
            <a:r>
              <a:rPr lang="cs-CZ" altLang="cs-CZ" sz="1400" dirty="0"/>
              <a:t>(EPO) </a:t>
            </a:r>
            <a:r>
              <a:rPr lang="cs-CZ" altLang="en-US" sz="1400" dirty="0"/>
              <a:t>vzniká založením příslušným orgánem registrované církve a náboženské společnosti podle jejího základního dokumentu. </a:t>
            </a:r>
            <a:endParaRPr lang="en-US" altLang="en-US" sz="1400" dirty="0"/>
          </a:p>
          <a:p>
            <a:pPr algn="just"/>
            <a:endParaRPr lang="en-US" altLang="en-US" sz="1400" dirty="0"/>
          </a:p>
          <a:p>
            <a:pPr algn="just"/>
            <a:r>
              <a:rPr lang="en-US" altLang="en-US" sz="1400" dirty="0" err="1"/>
              <a:t>mezi</a:t>
            </a:r>
            <a:r>
              <a:rPr lang="en-US" altLang="en-US" sz="1400" dirty="0"/>
              <a:t> EPO </a:t>
            </a:r>
            <a:r>
              <a:rPr lang="en-US" altLang="en-US" sz="1400" dirty="0" err="1"/>
              <a:t>patří</a:t>
            </a:r>
            <a:r>
              <a:rPr lang="en-US" altLang="en-US" sz="1400" dirty="0"/>
              <a:t>: </a:t>
            </a:r>
            <a:r>
              <a:rPr lang="en-US" altLang="en-US" sz="1400" dirty="0" err="1"/>
              <a:t>svazy</a:t>
            </a:r>
            <a:r>
              <a:rPr lang="en-US" altLang="en-US" sz="1400" dirty="0"/>
              <a:t> a </a:t>
            </a:r>
            <a:r>
              <a:rPr lang="en-US" altLang="en-US" sz="1400" b="1" dirty="0" err="1"/>
              <a:t>účelová</a:t>
            </a:r>
            <a:r>
              <a:rPr lang="en-US" altLang="en-US" sz="1400" b="1" dirty="0"/>
              <a:t> </a:t>
            </a:r>
            <a:r>
              <a:rPr lang="en-US" altLang="en-US" sz="1400" b="1" dirty="0" err="1"/>
              <a:t>zařízení</a:t>
            </a:r>
            <a:r>
              <a:rPr lang="en-US" altLang="en-US" sz="1400" b="1" dirty="0"/>
              <a:t> </a:t>
            </a:r>
            <a:r>
              <a:rPr lang="en-US" altLang="en-US" sz="1400" dirty="0"/>
              <a:t>(</a:t>
            </a:r>
            <a:r>
              <a:rPr lang="en-US" altLang="en-US" sz="1400" dirty="0" err="1"/>
              <a:t>jejich</a:t>
            </a:r>
            <a:r>
              <a:rPr lang="en-US" altLang="en-US" sz="1400" dirty="0"/>
              <a:t> </a:t>
            </a:r>
            <a:r>
              <a:rPr lang="cs-CZ" altLang="en-US" sz="1400" dirty="0"/>
              <a:t>hlavním úkolem je </a:t>
            </a:r>
            <a:r>
              <a:rPr lang="cs-CZ" altLang="en-US" sz="1400" i="1" dirty="0"/>
              <a:t>„poskytovat obecně prospěšné charitativní, sociální nebo zdravotnické služby a to veřejnosti za předem stanovených a pro všechny uživatele stejných podmínek“</a:t>
            </a:r>
            <a:r>
              <a:rPr lang="en-US" altLang="en-US" sz="1400" dirty="0"/>
              <a:t>)</a:t>
            </a:r>
            <a:endParaRPr lang="cs-CZ" altLang="en-US" sz="1400" dirty="0"/>
          </a:p>
          <a:p>
            <a:pPr algn="just"/>
            <a:endParaRPr lang="cs-CZ" altLang="en-US" sz="1400" dirty="0"/>
          </a:p>
          <a:p>
            <a:pPr algn="just"/>
            <a:r>
              <a:rPr lang="cs-CZ" altLang="en-US" sz="1400" dirty="0"/>
              <a:t>návrh pro evidence</a:t>
            </a:r>
            <a:r>
              <a:rPr lang="en-US" altLang="en-US" sz="1400" dirty="0"/>
              <a:t> EPO</a:t>
            </a:r>
            <a:r>
              <a:rPr lang="cs-CZ" altLang="en-US" sz="1400" dirty="0"/>
              <a:t> musí obsahovat zakládací listinu (název a identifikace zakladatele, název a sídlo účelového zařízení, označení a identifikace statutárního orgánu, stanovy…)</a:t>
            </a:r>
          </a:p>
          <a:p>
            <a:pPr algn="just"/>
            <a:endParaRPr lang="cs-CZ" altLang="en-US" sz="1400" dirty="0"/>
          </a:p>
          <a:p>
            <a:pPr algn="just"/>
            <a:r>
              <a:rPr lang="cs-CZ" altLang="en-US" sz="1400" dirty="0"/>
              <a:t>evidenci EPO provádí Ministerstvo kultury</a:t>
            </a:r>
            <a:endParaRPr lang="cs-CZ" altLang="cs-CZ" sz="1100" dirty="0"/>
          </a:p>
        </p:txBody>
      </p:sp>
    </p:spTree>
    <p:extLst>
      <p:ext uri="{BB962C8B-B14F-4D97-AF65-F5344CB8AC3E}">
        <p14:creationId xmlns:p14="http://schemas.microsoft.com/office/powerpoint/2010/main" val="231232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Kdo jsou to NNO?</a:t>
            </a:r>
            <a:r>
              <a:rPr lang="cs-CZ" sz="1100" dirty="0"/>
              <a:t> (před a po 1. 1. 2014)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400" dirty="0"/>
              <a:t>právní neuchopitelnost pojmu „nestátní nezisková organizace“</a:t>
            </a:r>
          </a:p>
          <a:p>
            <a:pPr>
              <a:defRPr/>
            </a:pPr>
            <a:r>
              <a:rPr lang="cs-CZ" altLang="cs-CZ" sz="1400" dirty="0"/>
              <a:t>dříve:</a:t>
            </a:r>
          </a:p>
          <a:p>
            <a:pPr lvl="1">
              <a:defRPr/>
            </a:pPr>
            <a:r>
              <a:rPr lang="cs-CZ" altLang="cs-CZ" sz="1400" dirty="0"/>
              <a:t>zákon č. 586/1992 Sb., o daních z příjmů</a:t>
            </a:r>
          </a:p>
          <a:p>
            <a:pPr marL="324000" lvl="1" indent="0">
              <a:buNone/>
              <a:defRPr/>
            </a:pPr>
            <a:r>
              <a:rPr lang="cs-CZ" altLang="cs-CZ" sz="1400" i="1" dirty="0"/>
              <a:t>„…nejsou založeni nebo zřízeni za účelem podnikání…“</a:t>
            </a:r>
          </a:p>
          <a:p>
            <a:pPr marL="324000" lvl="1" indent="0">
              <a:buNone/>
              <a:defRPr/>
            </a:pPr>
            <a:r>
              <a:rPr lang="cs-CZ" altLang="cs-CZ" sz="1400" i="1" dirty="0"/>
              <a:t>(výčet právních forem, jež splňují výše uvedené, zahrnuje typické formy zařaditelné do NNS a veřejné subjekty)</a:t>
            </a:r>
          </a:p>
          <a:p>
            <a:pPr lvl="1">
              <a:defRPr/>
            </a:pPr>
            <a:endParaRPr lang="cs-CZ" sz="1400" dirty="0"/>
          </a:p>
          <a:p>
            <a:pPr lvl="1" algn="just">
              <a:defRPr/>
            </a:pPr>
            <a:r>
              <a:rPr lang="cs-CZ" altLang="cs-CZ" sz="1400" dirty="0"/>
              <a:t>vyhláška č. 504/2002 Sb., </a:t>
            </a:r>
            <a:r>
              <a:rPr lang="cs-CZ" sz="1400" dirty="0"/>
              <a:t>kterou se provádějí některá ustanovení zákona č. 563/1991 Sb., o účetnictví, ve znění pozdějších předpisů, pro účetní jednotky, u kterých hlavním předmětem činnosti není podnikání, pokud účtují v soustavě podvojného účetnictví	          				</a:t>
            </a:r>
            <a:endParaRPr lang="cs-CZ" altLang="cs-CZ" sz="1400" dirty="0"/>
          </a:p>
          <a:p>
            <a:pPr marL="324000" lvl="1" indent="0">
              <a:buNone/>
              <a:defRPr/>
            </a:pPr>
            <a:r>
              <a:rPr lang="cs-CZ" altLang="cs-CZ" sz="1400" i="1" dirty="0"/>
              <a:t>„…hlavním předmětem činnosti není podnikání…“</a:t>
            </a:r>
          </a:p>
          <a:p>
            <a:pPr marL="324000" lvl="1" indent="0">
              <a:buNone/>
              <a:defRPr/>
            </a:pPr>
            <a:r>
              <a:rPr lang="cs-CZ" altLang="cs-CZ" sz="1400" i="1" dirty="0"/>
              <a:t>(výčet právních forem, jež splňují výše uvedené, již jen typické právní formy zařaditelné do NNS)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dnes:</a:t>
            </a:r>
          </a:p>
          <a:p>
            <a:pPr lvl="1">
              <a:defRPr/>
            </a:pPr>
            <a:r>
              <a:rPr lang="cs-CZ" altLang="cs-CZ" sz="1400" dirty="0"/>
              <a:t>zákon č. 586/1992 Sb., o daních z příjmů</a:t>
            </a:r>
          </a:p>
          <a:p>
            <a:pPr marL="324000" lvl="1" indent="0">
              <a:buNone/>
              <a:defRPr/>
            </a:pPr>
            <a:r>
              <a:rPr lang="cs-CZ" altLang="cs-CZ" sz="1400" i="1" dirty="0"/>
              <a:t>„veřejně prospěšným poplatníkem je poplatník, který (…) jako svou hlavní činnost vykonává činnost, která není podnikáním“</a:t>
            </a:r>
          </a:p>
          <a:p>
            <a:pPr marL="324000" lvl="1" indent="0">
              <a:buNone/>
              <a:defRPr/>
            </a:pPr>
            <a:r>
              <a:rPr lang="cs-CZ" altLang="cs-CZ" sz="1400" dirty="0"/>
              <a:t>(tzv. negativní výčet právních forem)</a:t>
            </a:r>
          </a:p>
          <a:p>
            <a:pPr lvl="1">
              <a:defRPr/>
            </a:pPr>
            <a:endParaRPr lang="cs-CZ" altLang="cs-CZ" sz="1400" dirty="0"/>
          </a:p>
          <a:p>
            <a:pPr lvl="1">
              <a:defRPr/>
            </a:pPr>
            <a:r>
              <a:rPr lang="cs-CZ" altLang="cs-CZ" sz="1400" dirty="0"/>
              <a:t>vyhláška viz výše.</a:t>
            </a:r>
          </a:p>
          <a:p>
            <a:pPr marL="324000" lvl="1" indent="0">
              <a:buNone/>
              <a:defRPr/>
            </a:pPr>
            <a:endParaRPr lang="cs-CZ" altLang="cs-CZ" sz="1400" i="1" dirty="0"/>
          </a:p>
          <a:p>
            <a:pPr marL="324000" lvl="1" indent="0">
              <a:buNone/>
              <a:defRPr/>
            </a:pPr>
            <a:endParaRPr lang="cs-CZ" altLang="cs-CZ" sz="1400" i="1" dirty="0"/>
          </a:p>
          <a:p>
            <a:pPr lvl="1">
              <a:defRPr/>
            </a:pPr>
            <a:endParaRPr lang="cs-CZ" sz="1400" dirty="0"/>
          </a:p>
          <a:p>
            <a:pPr lvl="1">
              <a:defRPr/>
            </a:pPr>
            <a:endParaRPr lang="cs-CZ" sz="1400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764288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 teď konkrétněji…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cs-CZ" dirty="0"/>
          </a:p>
          <a:p>
            <a:pPr marL="72000" indent="0" algn="ctr">
              <a:buNone/>
            </a:pPr>
            <a:r>
              <a:rPr lang="cs-CZ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ORGANIZACE NA POMEZÍ SEKTORŮ:</a:t>
            </a:r>
          </a:p>
          <a:p>
            <a:pPr marL="72000" indent="0">
              <a:buNone/>
            </a:pPr>
            <a:r>
              <a:rPr lang="cs-CZ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			- sociální družstvo</a:t>
            </a:r>
          </a:p>
          <a:p>
            <a:pPr marL="72000" indent="0">
              <a:buNone/>
            </a:pPr>
            <a:r>
              <a:rPr lang="cs-CZ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			- organizační složky</a:t>
            </a:r>
          </a:p>
          <a:p>
            <a:pPr marL="72000" indent="0">
              <a:buNone/>
            </a:pPr>
            <a:r>
              <a:rPr lang="cs-CZ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			- příspěvkové organizace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7717790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družstva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400" i="1" dirty="0"/>
              <a:t>„</a:t>
            </a:r>
            <a:r>
              <a:rPr lang="cs-CZ" altLang="en-US" sz="1400" i="1" dirty="0"/>
              <a:t>družstvo, které soustavně vyvíjí obecně prospěšné činnosti směřující na podporu sociální soudržnosti za účelem pracovní a sociální </a:t>
            </a:r>
            <a:r>
              <a:rPr lang="pl-PL" altLang="en-US" sz="1400" i="1" dirty="0"/>
              <a:t>integrace znevýhodněných osob do společnosti s </a:t>
            </a:r>
            <a:r>
              <a:rPr lang="cs-CZ" altLang="en-US" sz="1400" i="1" dirty="0"/>
              <a:t>přednostním uspokojováním místních potřeb a využíváním místních zdrojů podle místa sídla a působnosti sociálního družstva, zejména v oblasti vytváření pracovních příležitostí, sociálních služeb a zdravotní péče, vzdělávání, bydlení  a trvale udržitelného rozvoje.</a:t>
            </a:r>
            <a:r>
              <a:rPr lang="cs-CZ" altLang="cs-CZ" sz="1400" i="1" dirty="0"/>
              <a:t>“</a:t>
            </a:r>
          </a:p>
          <a:p>
            <a:pPr algn="just"/>
            <a:endParaRPr lang="cs-CZ" altLang="cs-CZ" sz="1400" dirty="0"/>
          </a:p>
          <a:p>
            <a:pPr algn="just"/>
            <a:r>
              <a:rPr lang="cs-CZ" altLang="cs-CZ" sz="1400" dirty="0"/>
              <a:t>upravuje </a:t>
            </a:r>
            <a:r>
              <a:rPr lang="pl-PL" altLang="cs-CZ" sz="1400" dirty="0"/>
              <a:t>zákon č. 90/2012 Sb., o korporacích; § 758 - § 773</a:t>
            </a:r>
            <a:endParaRPr lang="cs-CZ" altLang="cs-CZ" sz="1400" dirty="0"/>
          </a:p>
          <a:p>
            <a:pPr marL="72000" indent="0" algn="just">
              <a:buNone/>
            </a:pPr>
            <a:endParaRPr lang="cs-CZ" altLang="cs-CZ" sz="1400" dirty="0"/>
          </a:p>
          <a:p>
            <a:pPr algn="just"/>
            <a:r>
              <a:rPr lang="cs-CZ" altLang="cs-CZ" sz="1400" dirty="0"/>
              <a:t>členská základna (právnické i fyzické osoby bez omezení)</a:t>
            </a:r>
          </a:p>
          <a:p>
            <a:pPr algn="just"/>
            <a:r>
              <a:rPr lang="cs-CZ" altLang="cs-CZ" sz="1400" dirty="0"/>
              <a:t>fyzické osoby v postavení: zaměstnanců, dobrovolníků, příjemců služeb</a:t>
            </a:r>
          </a:p>
          <a:p>
            <a:pPr algn="just"/>
            <a:endParaRPr lang="cs-CZ" altLang="cs-CZ" sz="1400" dirty="0"/>
          </a:p>
          <a:p>
            <a:pPr algn="just"/>
            <a:r>
              <a:rPr lang="cs-CZ" altLang="cs-CZ" sz="1400" dirty="0"/>
              <a:t>možnost rozdělování až 33 % ze zisku mezi členy (zbytek zpět do aktivit)</a:t>
            </a:r>
          </a:p>
          <a:p>
            <a:pPr algn="just"/>
            <a:r>
              <a:rPr lang="cs-CZ" altLang="cs-CZ" sz="1400" dirty="0"/>
              <a:t>možnost podnikání</a:t>
            </a:r>
          </a:p>
        </p:txBody>
      </p:sp>
    </p:spTree>
    <p:extLst>
      <p:ext uri="{BB962C8B-B14F-4D97-AF65-F5344CB8AC3E}">
        <p14:creationId xmlns:p14="http://schemas.microsoft.com/office/powerpoint/2010/main" val="39471478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Organizační složky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400" dirty="0"/>
              <a:t>organizace veřejné správy (tj. veřejného sektoru) </a:t>
            </a:r>
          </a:p>
          <a:p>
            <a:pPr algn="just"/>
            <a:r>
              <a:rPr lang="cs-CZ" altLang="cs-CZ" sz="1400" dirty="0">
                <a:cs typeface="Times New Roman" pitchFamily="18" charset="0"/>
              </a:rPr>
              <a:t>upraveno v rámci: </a:t>
            </a:r>
            <a:r>
              <a:rPr lang="pl-PL" altLang="cs-CZ" sz="1400" i="1" dirty="0"/>
              <a:t>zákona č. 219/2000 Sb., o majetku České republiky, resp. zákona č. 250/2000 Sb., o rozpočtových pravidlech územních rozpočtů, resp. zákona č. 128/2000 Sb., o obcích</a:t>
            </a:r>
            <a:endParaRPr lang="cs-CZ" altLang="cs-CZ" sz="1400" dirty="0">
              <a:cs typeface="Times New Roman" pitchFamily="18" charset="0"/>
            </a:endParaRPr>
          </a:p>
          <a:p>
            <a:pPr algn="just"/>
            <a:endParaRPr lang="cs-CZ" altLang="cs-CZ" sz="1400" dirty="0">
              <a:cs typeface="Times New Roman" pitchFamily="18" charset="0"/>
            </a:endParaRPr>
          </a:p>
          <a:p>
            <a:pPr algn="just"/>
            <a:r>
              <a:rPr lang="cs-CZ" altLang="cs-CZ" sz="1400" dirty="0">
                <a:cs typeface="Times New Roman" pitchFamily="18" charset="0"/>
              </a:rPr>
              <a:t>vzniká a zaniká rozhodnutím </a:t>
            </a:r>
            <a:r>
              <a:rPr lang="en-US" altLang="cs-CZ" sz="1400" dirty="0" err="1">
                <a:cs typeface="Times New Roman" pitchFamily="18" charset="0"/>
              </a:rPr>
              <a:t>příslušné</a:t>
            </a:r>
            <a:r>
              <a:rPr lang="en-US" altLang="cs-CZ" sz="1400" dirty="0">
                <a:cs typeface="Times New Roman" pitchFamily="18" charset="0"/>
              </a:rPr>
              <a:t> </a:t>
            </a:r>
            <a:r>
              <a:rPr lang="en-US" altLang="cs-CZ" sz="1400" dirty="0" err="1">
                <a:cs typeface="Times New Roman" pitchFamily="18" charset="0"/>
              </a:rPr>
              <a:t>úrovně</a:t>
            </a:r>
            <a:r>
              <a:rPr lang="en-US" altLang="cs-CZ" sz="1400" dirty="0">
                <a:cs typeface="Times New Roman" pitchFamily="18" charset="0"/>
              </a:rPr>
              <a:t> </a:t>
            </a:r>
            <a:r>
              <a:rPr lang="en-US" altLang="cs-CZ" sz="1400" dirty="0" err="1">
                <a:cs typeface="Times New Roman" pitchFamily="18" charset="0"/>
              </a:rPr>
              <a:t>rozpočtu</a:t>
            </a:r>
            <a:r>
              <a:rPr lang="en-US" altLang="cs-CZ" sz="1400" dirty="0">
                <a:cs typeface="Times New Roman" pitchFamily="18" charset="0"/>
              </a:rPr>
              <a:t> – </a:t>
            </a:r>
            <a:r>
              <a:rPr lang="en-US" altLang="cs-CZ" sz="1400" dirty="0" err="1">
                <a:cs typeface="Times New Roman" pitchFamily="18" charset="0"/>
              </a:rPr>
              <a:t>stát</a:t>
            </a:r>
            <a:r>
              <a:rPr lang="en-US" altLang="cs-CZ" sz="1400" dirty="0">
                <a:cs typeface="Times New Roman" pitchFamily="18" charset="0"/>
              </a:rPr>
              <a:t> </a:t>
            </a:r>
            <a:r>
              <a:rPr lang="en-US" altLang="cs-CZ" sz="1400" dirty="0" err="1">
                <a:cs typeface="Times New Roman" pitchFamily="18" charset="0"/>
              </a:rPr>
              <a:t>či</a:t>
            </a:r>
            <a:r>
              <a:rPr lang="en-US" altLang="cs-CZ" sz="1400" dirty="0">
                <a:cs typeface="Times New Roman" pitchFamily="18" charset="0"/>
              </a:rPr>
              <a:t> </a:t>
            </a:r>
            <a:r>
              <a:rPr lang="cs-CZ" altLang="cs-CZ" sz="1400" dirty="0">
                <a:cs typeface="Times New Roman" pitchFamily="18" charset="0"/>
              </a:rPr>
              <a:t>ÚSC</a:t>
            </a:r>
          </a:p>
          <a:p>
            <a:pPr algn="just"/>
            <a:endParaRPr lang="cs-CZ" altLang="cs-CZ" sz="1400" dirty="0">
              <a:cs typeface="Times New Roman" pitchFamily="18" charset="0"/>
            </a:endParaRPr>
          </a:p>
          <a:p>
            <a:pPr algn="just"/>
            <a:r>
              <a:rPr lang="cs-CZ" altLang="cs-CZ" sz="1400" dirty="0">
                <a:cs typeface="Times New Roman" pitchFamily="18" charset="0"/>
              </a:rPr>
              <a:t>při jejím zřízení musí zřizovatel vydat zřizovací listinu (viz zákon)</a:t>
            </a:r>
          </a:p>
          <a:p>
            <a:pPr algn="just"/>
            <a:r>
              <a:rPr lang="cs-CZ" altLang="cs-CZ" sz="1400" dirty="0">
                <a:cs typeface="Times New Roman" pitchFamily="18" charset="0"/>
              </a:rPr>
              <a:t>není samostatnou právnickou osobou</a:t>
            </a:r>
          </a:p>
          <a:p>
            <a:pPr algn="just"/>
            <a:r>
              <a:rPr lang="cs-CZ" altLang="cs-CZ" sz="1400" dirty="0">
                <a:cs typeface="Times New Roman" pitchFamily="18" charset="0"/>
              </a:rPr>
              <a:t>její zaměstnanci jsou zaměstnanci </a:t>
            </a:r>
            <a:r>
              <a:rPr lang="en-US" altLang="cs-CZ" sz="1400" dirty="0" err="1">
                <a:cs typeface="Times New Roman" pitchFamily="18" charset="0"/>
              </a:rPr>
              <a:t>zřizovatele</a:t>
            </a:r>
            <a:endParaRPr lang="cs-CZ" altLang="cs-CZ" sz="1400" dirty="0">
              <a:cs typeface="Times New Roman" pitchFamily="18" charset="0"/>
            </a:endParaRPr>
          </a:p>
          <a:p>
            <a:pPr algn="just"/>
            <a:r>
              <a:rPr lang="cs-CZ" altLang="cs-CZ" sz="1400" dirty="0">
                <a:cs typeface="Times New Roman" pitchFamily="18" charset="0"/>
              </a:rPr>
              <a:t>není účetní jednotkou - příjmy a výdaje (rozpočet) organizační složky jsou obsaženy v rozpočtu jejího zřizovatele</a:t>
            </a:r>
          </a:p>
          <a:p>
            <a:pPr algn="just"/>
            <a:endParaRPr lang="cs-CZ" altLang="cs-CZ" sz="1400" dirty="0">
              <a:cs typeface="Times New Roman" pitchFamily="18" charset="0"/>
            </a:endParaRPr>
          </a:p>
          <a:p>
            <a:pPr algn="just"/>
            <a:r>
              <a:rPr lang="cs-CZ" altLang="cs-CZ" sz="1400" dirty="0">
                <a:cs typeface="Times New Roman" pitchFamily="18" charset="0"/>
              </a:rPr>
              <a:t>například ve formě: kulturních a informačních center, knihoven </a:t>
            </a:r>
          </a:p>
        </p:txBody>
      </p:sp>
    </p:spTree>
    <p:extLst>
      <p:ext uri="{BB962C8B-B14F-4D97-AF65-F5344CB8AC3E}">
        <p14:creationId xmlns:p14="http://schemas.microsoft.com/office/powerpoint/2010/main" val="15930683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Příspěvkové organizace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400" dirty="0"/>
              <a:t>organizace veřejné správy (tj. veřejného sektoru) </a:t>
            </a:r>
          </a:p>
          <a:p>
            <a:pPr algn="just"/>
            <a:r>
              <a:rPr lang="cs-CZ" altLang="cs-CZ" sz="1400" dirty="0"/>
              <a:t>upraveno v rámci </a:t>
            </a:r>
            <a:r>
              <a:rPr lang="pl-PL" altLang="cs-CZ" sz="1400" i="1" dirty="0"/>
              <a:t>zákona č. 218/2000 Sb., o rozpočtových pravidlech státu, resp. zákona č. 250/2000 Sb., o rozpočtových pravidlech územních rozpočtů, resp. zákona č. 128/2000 Sb., o obcích</a:t>
            </a:r>
          </a:p>
          <a:p>
            <a:pPr algn="just"/>
            <a:endParaRPr lang="cs-CZ" altLang="cs-CZ" sz="1400" dirty="0"/>
          </a:p>
          <a:p>
            <a:pPr algn="just"/>
            <a:r>
              <a:rPr lang="cs-CZ" altLang="cs-CZ" sz="1400" dirty="0"/>
              <a:t>vzniká a zaniká rozhodnutím zastupitelstva ÚSC</a:t>
            </a:r>
          </a:p>
          <a:p>
            <a:pPr algn="just"/>
            <a:endParaRPr lang="cs-CZ" altLang="cs-CZ" sz="1400" dirty="0"/>
          </a:p>
          <a:p>
            <a:pPr algn="just"/>
            <a:r>
              <a:rPr lang="cs-CZ" altLang="cs-CZ" sz="1400" dirty="0"/>
              <a:t>při založení zřizovatel vydá zřizovací listinu a podá návrh na její zápis do rejstříku subjektů</a:t>
            </a:r>
          </a:p>
          <a:p>
            <a:pPr algn="just"/>
            <a:r>
              <a:rPr lang="cs-CZ" altLang="cs-CZ" sz="1400" dirty="0"/>
              <a:t>je samostatnou právnickou osobou, která má ve správě majetek svého zřizovatele (vymezeno ve zřizovací listině)</a:t>
            </a:r>
          </a:p>
          <a:p>
            <a:pPr algn="just"/>
            <a:r>
              <a:rPr lang="cs-CZ" altLang="cs-CZ" sz="1400" dirty="0"/>
              <a:t>může mít vlastní zaměstnance</a:t>
            </a:r>
          </a:p>
          <a:p>
            <a:pPr algn="just"/>
            <a:r>
              <a:rPr lang="cs-CZ" altLang="cs-CZ" sz="1400" dirty="0"/>
              <a:t>je samostatnou účetní jednotkou </a:t>
            </a:r>
          </a:p>
          <a:p>
            <a:pPr algn="just"/>
            <a:endParaRPr lang="cs-CZ" altLang="cs-CZ" sz="1400" dirty="0"/>
          </a:p>
          <a:p>
            <a:pPr algn="just"/>
            <a:r>
              <a:rPr lang="cs-CZ" altLang="cs-CZ" sz="1400" dirty="0"/>
              <a:t>má možnost provádět vedlejší (hospodářské) činnost (vymezeno ve zřizovací listině)</a:t>
            </a:r>
          </a:p>
          <a:p>
            <a:pPr algn="just"/>
            <a:endParaRPr lang="cs-CZ" altLang="cs-CZ" sz="1400" dirty="0"/>
          </a:p>
          <a:p>
            <a:pPr algn="just"/>
            <a:r>
              <a:rPr lang="cs-CZ" altLang="cs-CZ" sz="1400" dirty="0">
                <a:cs typeface="Times New Roman" pitchFamily="18" charset="0"/>
              </a:rPr>
              <a:t>například ve formě: mateřských, základní či středních škol, ZUŠ, muzeí apod.</a:t>
            </a:r>
          </a:p>
          <a:p>
            <a:pPr algn="just"/>
            <a:endParaRPr lang="cs-CZ" altLang="cs-CZ" sz="1400" dirty="0"/>
          </a:p>
        </p:txBody>
      </p:sp>
    </p:spTree>
    <p:extLst>
      <p:ext uri="{BB962C8B-B14F-4D97-AF65-F5344CB8AC3E}">
        <p14:creationId xmlns:p14="http://schemas.microsoft.com/office/powerpoint/2010/main" val="31114516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Humor?</a:t>
            </a:r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34</a:t>
            </a:fld>
            <a:endParaRPr lang="cs-CZ" altLang="cs-CZ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8042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38933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 </a:t>
            </a:r>
            <a:r>
              <a:rPr lang="cs-CZ" dirty="0"/>
              <a:t>zamyšlení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cs-CZ" sz="1400" dirty="0"/>
              <a:t>Obec chce ve spolupráci s místními občany zřídit dům pro seniory s pečovatelskou službou.</a:t>
            </a:r>
            <a:endParaRPr lang="en-US" sz="1400" dirty="0"/>
          </a:p>
          <a:p>
            <a:pPr lvl="0" algn="just"/>
            <a:endParaRPr lang="cs-CZ" sz="1400" dirty="0"/>
          </a:p>
          <a:p>
            <a:pPr lvl="0" algn="just"/>
            <a:r>
              <a:rPr lang="cs-CZ" sz="1400" dirty="0"/>
              <a:t>Skupina včelařů z regionu, chce vytvořit sdružení, v němž by si vzájemně pomáhali ve svém koníčku a sdíleli své zkušenosti.</a:t>
            </a:r>
            <a:endParaRPr lang="en-US" sz="1400" dirty="0"/>
          </a:p>
          <a:p>
            <a:pPr lvl="0" algn="just"/>
            <a:endParaRPr lang="cs-CZ" sz="1400" dirty="0"/>
          </a:p>
          <a:p>
            <a:pPr lvl="0" algn="just"/>
            <a:r>
              <a:rPr lang="cs-CZ" sz="1400" dirty="0"/>
              <a:t>Skupina nadšenců organizujících sportovní aktivity si chce pořídit vlastní sportovní areál.</a:t>
            </a:r>
            <a:endParaRPr lang="en-US" sz="1400" dirty="0"/>
          </a:p>
          <a:p>
            <a:pPr lvl="0" algn="just"/>
            <a:endParaRPr lang="cs-CZ" sz="1400" dirty="0"/>
          </a:p>
          <a:p>
            <a:pPr lvl="0" algn="just"/>
            <a:r>
              <a:rPr lang="cs-CZ" sz="1400" dirty="0"/>
              <a:t>Zámožná občanka nejmenované obce chce odkázat své uspořené prostředky tak, aby z nich měli užitek obyvatelé její milované obce.</a:t>
            </a:r>
            <a:endParaRPr lang="en-US" sz="1400" dirty="0"/>
          </a:p>
          <a:p>
            <a:pPr lvl="0" algn="just"/>
            <a:endParaRPr lang="cs-CZ" sz="1400" dirty="0"/>
          </a:p>
          <a:p>
            <a:pPr lvl="0" algn="just"/>
            <a:r>
              <a:rPr lang="cs-CZ" sz="1400" dirty="0"/>
              <a:t>Skupina dobrovolných herců se chce „institucionalizovat“.</a:t>
            </a:r>
            <a:endParaRPr lang="en-US" sz="1400" dirty="0"/>
          </a:p>
          <a:p>
            <a:pPr lvl="0" algn="just"/>
            <a:endParaRPr lang="cs-CZ" sz="1400" dirty="0"/>
          </a:p>
          <a:p>
            <a:pPr lvl="0" algn="just"/>
            <a:r>
              <a:rPr lang="cs-CZ" sz="1400" dirty="0"/>
              <a:t>Skupina podnikavých občanů chce dát práci znevýhodněné skupině osob v malé prádelně. Těmto přitom  nezáleží na osobním zisku,         pouze na prospěchu svojí cílové skupiny.</a:t>
            </a:r>
            <a:endParaRPr lang="en-US" sz="1400" dirty="0"/>
          </a:p>
          <a:p>
            <a:pPr marL="72000" indent="0">
              <a:buNone/>
            </a:pPr>
            <a:endParaRPr lang="cs-CZ" sz="1400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35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983712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800" dirty="0">
                <a:cs typeface="Times New Roman" pitchFamily="18" charset="0"/>
              </a:rPr>
              <a:t>klíčová úloha „nového“ Občanského zákoníku</a:t>
            </a:r>
          </a:p>
          <a:p>
            <a:pPr algn="just"/>
            <a:endParaRPr lang="cs-CZ" altLang="cs-CZ" sz="1800" dirty="0">
              <a:cs typeface="Times New Roman" pitchFamily="18" charset="0"/>
            </a:endParaRPr>
          </a:p>
          <a:p>
            <a:pPr algn="just"/>
            <a:r>
              <a:rPr lang="cs-CZ" altLang="cs-CZ" sz="1800" dirty="0">
                <a:cs typeface="Times New Roman" pitchFamily="18" charset="0"/>
              </a:rPr>
              <a:t>tradiční právní formy nestátních neziskových organizací</a:t>
            </a:r>
          </a:p>
          <a:p>
            <a:pPr lvl="1" algn="just">
              <a:defRPr/>
            </a:pPr>
            <a:r>
              <a:rPr lang="cs-CZ" altLang="cs-CZ" sz="1600" dirty="0"/>
              <a:t>občanské sdružení =&gt; spolek</a:t>
            </a:r>
          </a:p>
          <a:p>
            <a:pPr lvl="1" algn="just">
              <a:defRPr/>
            </a:pPr>
            <a:r>
              <a:rPr lang="cs-CZ" altLang="cs-CZ" sz="1600" dirty="0"/>
              <a:t>nadace a nadační fond</a:t>
            </a:r>
          </a:p>
          <a:p>
            <a:pPr lvl="1" algn="just">
              <a:defRPr/>
            </a:pPr>
            <a:r>
              <a:rPr lang="cs-CZ" altLang="cs-CZ" sz="1600" dirty="0"/>
              <a:t>obecně prospěšná společnost – ústav</a:t>
            </a:r>
          </a:p>
          <a:p>
            <a:pPr lvl="1" algn="just">
              <a:defRPr/>
            </a:pPr>
            <a:r>
              <a:rPr lang="cs-CZ" altLang="cs-CZ" sz="1600" dirty="0"/>
              <a:t>církevní a náboženské společnosti (CNS &gt; EPO)</a:t>
            </a:r>
          </a:p>
          <a:p>
            <a:pPr lvl="1" algn="just">
              <a:defRPr/>
            </a:pPr>
            <a:endParaRPr lang="cs-CZ" altLang="cs-CZ" sz="1600" dirty="0"/>
          </a:p>
          <a:p>
            <a:pPr algn="just"/>
            <a:r>
              <a:rPr lang="cs-CZ" altLang="cs-CZ" sz="1800" dirty="0">
                <a:cs typeface="Times New Roman" pitchFamily="18" charset="0"/>
              </a:rPr>
              <a:t>organizace na pomezí sektorů</a:t>
            </a:r>
          </a:p>
          <a:p>
            <a:pPr lvl="1" algn="just">
              <a:defRPr/>
            </a:pPr>
            <a:r>
              <a:rPr lang="cs-CZ" altLang="cs-CZ" sz="1600" dirty="0"/>
              <a:t>sociální družstvo</a:t>
            </a:r>
          </a:p>
          <a:p>
            <a:pPr lvl="1" algn="just">
              <a:defRPr/>
            </a:pPr>
            <a:r>
              <a:rPr lang="cs-CZ" altLang="cs-CZ" sz="1600" dirty="0"/>
              <a:t>organizační složka státu</a:t>
            </a:r>
          </a:p>
          <a:p>
            <a:pPr lvl="1" algn="just">
              <a:defRPr/>
            </a:pPr>
            <a:r>
              <a:rPr lang="cs-CZ" altLang="cs-CZ" sz="1600" dirty="0"/>
              <a:t>příspěvková organizace</a:t>
            </a:r>
          </a:p>
          <a:p>
            <a:pPr marL="324000" lvl="1" indent="0" algn="just">
              <a:buNone/>
              <a:defRPr/>
            </a:pPr>
            <a:endParaRPr lang="cs-CZ" altLang="cs-CZ" sz="1600" dirty="0"/>
          </a:p>
        </p:txBody>
      </p:sp>
    </p:spTree>
    <p:extLst>
      <p:ext uri="{BB962C8B-B14F-4D97-AF65-F5344CB8AC3E}">
        <p14:creationId xmlns:p14="http://schemas.microsoft.com/office/powerpoint/2010/main" val="33880344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Doporučená literatura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 algn="just">
              <a:buNone/>
            </a:pPr>
            <a:r>
              <a:rPr lang="cs-CZ" altLang="cs-CZ" sz="1400" dirty="0"/>
              <a:t>zákon č. 89/2012 Sb. Občanský zákoník</a:t>
            </a:r>
          </a:p>
          <a:p>
            <a:pPr marL="72000" indent="0" algn="just">
              <a:buNone/>
            </a:pPr>
            <a:r>
              <a:rPr lang="cs-CZ" altLang="cs-CZ" sz="1400" dirty="0"/>
              <a:t>další v textu zmiňovaná legislativa</a:t>
            </a:r>
          </a:p>
          <a:p>
            <a:pPr marL="72000" indent="0" algn="just">
              <a:buNone/>
            </a:pPr>
            <a:endParaRPr lang="cs-CZ" altLang="cs-CZ" sz="1400" dirty="0"/>
          </a:p>
          <a:p>
            <a:pPr marL="72000" indent="0" algn="just">
              <a:buNone/>
            </a:pPr>
            <a:r>
              <a:rPr lang="cs-CZ" altLang="cs-CZ" sz="1400" dirty="0"/>
              <a:t>DOBROZEMSKÝ, Václav a Jan STEJSKAL. </a:t>
            </a:r>
            <a:r>
              <a:rPr lang="cs-CZ" altLang="cs-CZ" sz="1400" i="1" dirty="0"/>
              <a:t>Nevýdělečné organizace v teorii. </a:t>
            </a:r>
            <a:r>
              <a:rPr lang="cs-CZ" altLang="cs-CZ" sz="1400" dirty="0"/>
              <a:t>2., aktualizované vydání. Praha: </a:t>
            </a:r>
            <a:r>
              <a:rPr lang="cs-CZ" altLang="cs-CZ" sz="1400" dirty="0" err="1"/>
              <a:t>Wolters</a:t>
            </a:r>
            <a:r>
              <a:rPr lang="cs-CZ" altLang="cs-CZ" sz="1400" dirty="0"/>
              <a:t> </a:t>
            </a:r>
            <a:r>
              <a:rPr lang="cs-CZ" altLang="cs-CZ" sz="1400" dirty="0" err="1"/>
              <a:t>Kluwer</a:t>
            </a:r>
            <a:r>
              <a:rPr lang="cs-CZ" altLang="cs-CZ" sz="1400" dirty="0"/>
              <a:t>, 2016. ISBN 978-80-7552-103-3.</a:t>
            </a:r>
          </a:p>
        </p:txBody>
      </p:sp>
    </p:spTree>
    <p:extLst>
      <p:ext uri="{BB962C8B-B14F-4D97-AF65-F5344CB8AC3E}">
        <p14:creationId xmlns:p14="http://schemas.microsoft.com/office/powerpoint/2010/main" val="3510898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Zákon… </a:t>
            </a:r>
            <a:r>
              <a:rPr lang="cs-CZ" sz="1100" dirty="0"/>
              <a:t>(před a před 1. 1. 2014)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marL="324000" lvl="1" indent="0">
              <a:buNone/>
              <a:defRPr/>
            </a:pPr>
            <a:r>
              <a:rPr lang="cs-CZ" sz="1400" b="1" dirty="0"/>
              <a:t>Dříve:</a:t>
            </a:r>
          </a:p>
          <a:p>
            <a:pPr lvl="1">
              <a:defRPr/>
            </a:pPr>
            <a:r>
              <a:rPr lang="cs-CZ" sz="1400" dirty="0"/>
              <a:t>zájmová sdružení právnických osob, pokud mají tato sdružení právní subjektivitu a nejsou zřízena za účelem výdělečné činnosti </a:t>
            </a:r>
          </a:p>
          <a:p>
            <a:pPr lvl="1">
              <a:defRPr/>
            </a:pPr>
            <a:r>
              <a:rPr lang="cs-CZ" sz="1400" dirty="0"/>
              <a:t>občanská sdružení včetně odborových organizací</a:t>
            </a:r>
          </a:p>
          <a:p>
            <a:pPr lvl="1">
              <a:defRPr/>
            </a:pPr>
            <a:r>
              <a:rPr lang="cs-CZ" sz="1400" dirty="0"/>
              <a:t>politické strany a politická hnutí</a:t>
            </a:r>
          </a:p>
          <a:p>
            <a:pPr lvl="1">
              <a:defRPr/>
            </a:pPr>
            <a:r>
              <a:rPr lang="cs-CZ" sz="1400" dirty="0"/>
              <a:t>registrované církve a náboženské společnosti</a:t>
            </a:r>
          </a:p>
          <a:p>
            <a:pPr lvl="1">
              <a:defRPr/>
            </a:pPr>
            <a:r>
              <a:rPr lang="cs-CZ" sz="1400" dirty="0"/>
              <a:t>nadace a nadační fondy</a:t>
            </a:r>
          </a:p>
          <a:p>
            <a:pPr lvl="1">
              <a:defRPr/>
            </a:pPr>
            <a:r>
              <a:rPr lang="cs-CZ" sz="1400" dirty="0"/>
              <a:t>obecně prospěšné společnosti</a:t>
            </a:r>
          </a:p>
          <a:p>
            <a:pPr lvl="1">
              <a:defRPr/>
            </a:pPr>
            <a:r>
              <a:rPr lang="cs-CZ" sz="1400" dirty="0"/>
              <a:t>veřejné vysoké školy</a:t>
            </a:r>
          </a:p>
          <a:p>
            <a:pPr lvl="1">
              <a:defRPr/>
            </a:pPr>
            <a:r>
              <a:rPr lang="cs-CZ" sz="1400" dirty="0"/>
              <a:t>obce</a:t>
            </a:r>
          </a:p>
          <a:p>
            <a:pPr lvl="1">
              <a:defRPr/>
            </a:pPr>
            <a:r>
              <a:rPr lang="cs-CZ" sz="1400" dirty="0"/>
              <a:t>organizační složky státu</a:t>
            </a:r>
          </a:p>
          <a:p>
            <a:pPr lvl="1">
              <a:defRPr/>
            </a:pPr>
            <a:r>
              <a:rPr lang="cs-CZ" sz="1400" dirty="0"/>
              <a:t>kraje</a:t>
            </a:r>
          </a:p>
          <a:p>
            <a:pPr lvl="1">
              <a:defRPr/>
            </a:pPr>
            <a:r>
              <a:rPr lang="cs-CZ" sz="1400" dirty="0"/>
              <a:t>příspěvkové organizace</a:t>
            </a:r>
          </a:p>
          <a:p>
            <a:pPr lvl="1">
              <a:defRPr/>
            </a:pPr>
            <a:r>
              <a:rPr lang="cs-CZ" sz="1400" dirty="0"/>
              <a:t>státní fondy</a:t>
            </a:r>
          </a:p>
          <a:p>
            <a:pPr lvl="1">
              <a:defRPr/>
            </a:pPr>
            <a:r>
              <a:rPr lang="pl-PL" sz="1400" dirty="0"/>
              <a:t>subjekty, o nichž tak stanoví zvláštní </a:t>
            </a:r>
            <a:r>
              <a:rPr lang="cs-CZ" sz="1400" dirty="0"/>
              <a:t>zákon</a:t>
            </a:r>
          </a:p>
          <a:p>
            <a:pPr marL="324000" lvl="1" indent="0">
              <a:buNone/>
              <a:defRPr/>
            </a:pPr>
            <a:endParaRPr lang="cs-CZ" sz="1400" b="1" dirty="0"/>
          </a:p>
          <a:p>
            <a:pPr marL="324000" lvl="1" indent="0">
              <a:buNone/>
              <a:defRPr/>
            </a:pPr>
            <a:endParaRPr lang="cs-CZ" sz="1400" b="1" dirty="0"/>
          </a:p>
          <a:p>
            <a:pPr marL="324000" lvl="1" indent="0">
              <a:buNone/>
              <a:defRPr/>
            </a:pPr>
            <a:endParaRPr lang="cs-CZ" sz="1400" b="1" dirty="0"/>
          </a:p>
          <a:p>
            <a:pPr marL="324000" lvl="1" indent="0">
              <a:buNone/>
              <a:defRPr/>
            </a:pPr>
            <a:r>
              <a:rPr lang="cs-CZ" sz="1400" b="1" dirty="0"/>
              <a:t>Dnes (veřejně prospěšným poplatníkem není):</a:t>
            </a:r>
          </a:p>
          <a:p>
            <a:pPr lvl="1">
              <a:defRPr/>
            </a:pPr>
            <a:r>
              <a:rPr lang="cs-CZ" sz="1400" dirty="0"/>
              <a:t>obchodní korporace</a:t>
            </a:r>
          </a:p>
          <a:p>
            <a:pPr lvl="1">
              <a:defRPr/>
            </a:pPr>
            <a:r>
              <a:rPr lang="cs-CZ" sz="1400" dirty="0"/>
              <a:t>Česká televize, Český rozhlas, Česká tisková kancelář</a:t>
            </a:r>
          </a:p>
          <a:p>
            <a:pPr lvl="1">
              <a:defRPr/>
            </a:pPr>
            <a:r>
              <a:rPr lang="cs-CZ" sz="1400" dirty="0"/>
              <a:t>profesní komora nebo poplatník založený za účelem ochrany a hájení podnikatelských zájmů svých členů, u nichž nejsou členské příspěvky osvobozeny od daně, s výjimkou organizace zaměstnavatelů</a:t>
            </a:r>
          </a:p>
          <a:p>
            <a:pPr lvl="1">
              <a:defRPr/>
            </a:pPr>
            <a:r>
              <a:rPr lang="cs-CZ" sz="1400" dirty="0"/>
              <a:t>zdravotní pojišťovna</a:t>
            </a:r>
          </a:p>
          <a:p>
            <a:pPr lvl="1">
              <a:defRPr/>
            </a:pPr>
            <a:r>
              <a:rPr lang="cs-CZ" sz="1400" dirty="0"/>
              <a:t>společenství vlastníků jednotek</a:t>
            </a:r>
          </a:p>
          <a:p>
            <a:pPr lvl="1">
              <a:defRPr/>
            </a:pPr>
            <a:r>
              <a:rPr lang="cs-CZ" sz="1400" dirty="0"/>
              <a:t>rodinná fundace, kterou se pro účely tohoto zákona rozumí nadace nebo nadační fond, 1) který podle svého zakladatelského jednání slouží k podpoře zakladatele nebo osob blízkých zakladateli, nebo 2) jejichž činnost směřuje k podpoře zakladatele nebo osob blízkých zakladateli</a:t>
            </a:r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60417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Vyhláška… </a:t>
            </a:r>
            <a:r>
              <a:rPr lang="cs-CZ" sz="1100" dirty="0"/>
              <a:t>(před a před 1. 1. 2014)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marL="324000" lvl="1" indent="0">
              <a:buNone/>
              <a:defRPr/>
            </a:pPr>
            <a:r>
              <a:rPr lang="cs-CZ" sz="1400" b="1" dirty="0"/>
              <a:t>Dříve:</a:t>
            </a:r>
            <a:endParaRPr lang="cs-CZ" sz="1400" dirty="0"/>
          </a:p>
          <a:p>
            <a:pPr lvl="1">
              <a:defRPr/>
            </a:pPr>
            <a:r>
              <a:rPr lang="cs-CZ" sz="1400" dirty="0"/>
              <a:t>politické strany a politická hnutí</a:t>
            </a:r>
          </a:p>
          <a:p>
            <a:pPr lvl="1">
              <a:defRPr/>
            </a:pPr>
            <a:r>
              <a:rPr lang="cs-CZ" sz="1400" dirty="0"/>
              <a:t>občanská sdružení včetně odborových organizací</a:t>
            </a:r>
          </a:p>
          <a:p>
            <a:pPr lvl="1">
              <a:defRPr/>
            </a:pPr>
            <a:r>
              <a:rPr lang="cs-CZ" sz="1400" dirty="0"/>
              <a:t>církve a náboženské společnosti</a:t>
            </a:r>
          </a:p>
          <a:p>
            <a:pPr lvl="1">
              <a:defRPr/>
            </a:pPr>
            <a:r>
              <a:rPr lang="cs-CZ" sz="1400" dirty="0"/>
              <a:t>obecně prospěšné společnosti</a:t>
            </a:r>
          </a:p>
          <a:p>
            <a:pPr lvl="1">
              <a:defRPr/>
            </a:pPr>
            <a:r>
              <a:rPr lang="cs-CZ" sz="1400" dirty="0"/>
              <a:t>zájmová sdružení právnických osob</a:t>
            </a:r>
          </a:p>
          <a:p>
            <a:pPr lvl="1">
              <a:defRPr/>
            </a:pPr>
            <a:r>
              <a:rPr lang="cs-CZ" sz="1400" dirty="0"/>
              <a:t>organizace s mezinárodním prvkem</a:t>
            </a:r>
          </a:p>
          <a:p>
            <a:pPr lvl="1">
              <a:defRPr/>
            </a:pPr>
            <a:r>
              <a:rPr lang="cs-CZ" sz="1400" dirty="0"/>
              <a:t>nadace a nadační fondy</a:t>
            </a:r>
          </a:p>
          <a:p>
            <a:pPr lvl="1">
              <a:defRPr/>
            </a:pPr>
            <a:r>
              <a:rPr lang="cs-CZ" sz="1400" dirty="0"/>
              <a:t>společenství vlastníků jednotek</a:t>
            </a:r>
          </a:p>
          <a:p>
            <a:pPr lvl="1">
              <a:defRPr/>
            </a:pPr>
            <a:r>
              <a:rPr lang="cs-CZ" sz="1400" dirty="0"/>
              <a:t>veřejné vysoké školy</a:t>
            </a:r>
          </a:p>
          <a:p>
            <a:pPr lvl="1">
              <a:defRPr/>
            </a:pPr>
            <a:r>
              <a:rPr lang="pl-PL" sz="1400" dirty="0"/>
              <a:t>jiné účetní jednotky... </a:t>
            </a:r>
            <a:endParaRPr lang="cs-CZ" sz="1400" dirty="0"/>
          </a:p>
          <a:p>
            <a:pPr lvl="1">
              <a:defRPr/>
            </a:pPr>
            <a:endParaRPr lang="cs-CZ" sz="1400" dirty="0"/>
          </a:p>
          <a:p>
            <a:pPr lvl="1">
              <a:defRPr/>
            </a:pPr>
            <a:endParaRPr lang="cs-CZ" sz="1400" dirty="0"/>
          </a:p>
          <a:p>
            <a:pPr lvl="1">
              <a:defRPr/>
            </a:pPr>
            <a:endParaRPr lang="cs-CZ" sz="1400" dirty="0"/>
          </a:p>
          <a:p>
            <a:pPr lvl="1">
              <a:defRPr/>
            </a:pPr>
            <a:endParaRPr lang="cs-CZ" sz="1400" dirty="0"/>
          </a:p>
          <a:p>
            <a:pPr lvl="1">
              <a:defRPr/>
            </a:pPr>
            <a:endParaRPr lang="cs-CZ" sz="1400" dirty="0"/>
          </a:p>
          <a:p>
            <a:pPr lvl="1">
              <a:defRPr/>
            </a:pPr>
            <a:endParaRPr lang="cs-CZ" sz="1400" dirty="0"/>
          </a:p>
          <a:p>
            <a:pPr lvl="1">
              <a:defRPr/>
            </a:pPr>
            <a:endParaRPr lang="cs-CZ" sz="1400" dirty="0"/>
          </a:p>
          <a:p>
            <a:pPr lvl="1">
              <a:defRPr/>
            </a:pPr>
            <a:endParaRPr lang="cs-CZ" sz="1400" dirty="0"/>
          </a:p>
          <a:p>
            <a:pPr marL="324000" lvl="1" indent="0">
              <a:buNone/>
              <a:defRPr/>
            </a:pPr>
            <a:r>
              <a:rPr lang="cs-CZ" sz="1400" b="1" dirty="0"/>
              <a:t>Dnes:</a:t>
            </a:r>
          </a:p>
          <a:p>
            <a:pPr lvl="1">
              <a:defRPr/>
            </a:pPr>
            <a:r>
              <a:rPr lang="cs-CZ" sz="1400" dirty="0"/>
              <a:t>politické strany a politická hnutí</a:t>
            </a:r>
          </a:p>
          <a:p>
            <a:pPr lvl="1">
              <a:defRPr/>
            </a:pPr>
            <a:r>
              <a:rPr lang="cs-CZ" sz="1400" dirty="0"/>
              <a:t>spolky</a:t>
            </a:r>
          </a:p>
          <a:p>
            <a:pPr lvl="1">
              <a:defRPr/>
            </a:pPr>
            <a:r>
              <a:rPr lang="cs-CZ" sz="1400" dirty="0"/>
              <a:t>církve a náboženské společnosti</a:t>
            </a:r>
          </a:p>
          <a:p>
            <a:pPr lvl="1">
              <a:defRPr/>
            </a:pPr>
            <a:r>
              <a:rPr lang="cs-CZ" sz="1400" dirty="0"/>
              <a:t>obecně prospěšné společnosti</a:t>
            </a:r>
          </a:p>
          <a:p>
            <a:pPr lvl="1">
              <a:defRPr/>
            </a:pPr>
            <a:r>
              <a:rPr lang="cs-CZ" sz="1400" dirty="0"/>
              <a:t>zájmová sdružení právnických osob</a:t>
            </a:r>
          </a:p>
          <a:p>
            <a:pPr lvl="1">
              <a:defRPr/>
            </a:pPr>
            <a:endParaRPr lang="cs-CZ" sz="1400" dirty="0"/>
          </a:p>
          <a:p>
            <a:pPr lvl="1">
              <a:defRPr/>
            </a:pPr>
            <a:r>
              <a:rPr lang="cs-CZ" sz="1400" dirty="0"/>
              <a:t>nadace, nadační fondy a ústavy</a:t>
            </a:r>
          </a:p>
          <a:p>
            <a:pPr lvl="1">
              <a:defRPr/>
            </a:pPr>
            <a:r>
              <a:rPr lang="cs-CZ" sz="1400" dirty="0"/>
              <a:t>společenství vlastníků jednotek</a:t>
            </a:r>
          </a:p>
          <a:p>
            <a:pPr lvl="1">
              <a:defRPr/>
            </a:pPr>
            <a:r>
              <a:rPr lang="cs-CZ" sz="1400" dirty="0"/>
              <a:t>veřejné vysoké školy</a:t>
            </a:r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60236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8BCC5EA-DECE-40E4-9338-989FB6DA69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3BB40A5-2D4B-4809-BD26-0529D70B3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Pohled autority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3224798-4B6A-4959-BA78-CF86326BA4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cs-CZ" sz="1600" b="1" dirty="0">
                <a:latin typeface="+mj-lt"/>
              </a:rPr>
              <a:t>ČSÚ / SÚNI – NI (tzv. širší vymezení - 17): </a:t>
            </a:r>
          </a:p>
          <a:p>
            <a:pPr marL="72000" indent="0">
              <a:buNone/>
            </a:pPr>
            <a:r>
              <a:rPr lang="cs-CZ" sz="14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nadace, nadační fondy, obecně prospěšné společnosti, ústavy, veřejné vysoké školy, školské právnické osoby, odbory, spolky, politické strany a politická hnutí, církve a náboženské společnosti, evidované církevní právnické osoby, organizační jednotky odborů, pobočné spolky, stavovské organizace – profesní komory, komory, zájmová sdružení právnických osob, honební společenstva.</a:t>
            </a:r>
            <a:endParaRPr lang="cs-CZ" sz="1400" dirty="0">
              <a:latin typeface="+mj-lt"/>
            </a:endParaRPr>
          </a:p>
          <a:p>
            <a:endParaRPr lang="cs-CZ" sz="1600" dirty="0">
              <a:latin typeface="+mj-lt"/>
            </a:endParaRPr>
          </a:p>
          <a:p>
            <a:endParaRPr lang="cs-CZ" sz="1600" dirty="0">
              <a:latin typeface="+mj-lt"/>
            </a:endParaRPr>
          </a:p>
          <a:p>
            <a:endParaRPr lang="cs-CZ" sz="1600" dirty="0">
              <a:latin typeface="+mj-lt"/>
            </a:endParaRPr>
          </a:p>
          <a:p>
            <a:endParaRPr lang="cs-CZ" sz="1600" dirty="0">
              <a:latin typeface="+mj-lt"/>
            </a:endParaRPr>
          </a:p>
          <a:p>
            <a:endParaRPr lang="cs-CZ" sz="1600" dirty="0">
              <a:latin typeface="+mj-lt"/>
            </a:endParaRPr>
          </a:p>
          <a:p>
            <a:r>
              <a:rPr lang="cs-CZ" sz="1600" b="1" dirty="0">
                <a:latin typeface="+mj-lt"/>
              </a:rPr>
              <a:t>RVNNO – NNO (tzv. užší vymezení - 7): </a:t>
            </a:r>
          </a:p>
          <a:p>
            <a:pPr marL="72000" indent="0">
              <a:buNone/>
            </a:pPr>
            <a:r>
              <a:rPr lang="cs-CZ" sz="14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nadace, nadační fondy, obecně prospěšné společnosti, ústavy, církevní organizace (přesněji evidované církevní právnické osoby, resp. účelová zařízení církví a náboženských společnosti), spolky a pobočné spolky.</a:t>
            </a:r>
            <a:endParaRPr lang="cs-CZ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58760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Původní neziskový sektor </a:t>
            </a:r>
            <a:r>
              <a:rPr lang="cs-CZ" sz="1100" dirty="0"/>
              <a:t>(před 1. 1. 2014)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1918706"/>
          </a:xfrm>
        </p:spPr>
        <p:txBody>
          <a:bodyPr/>
          <a:lstStyle/>
          <a:p>
            <a:pPr algn="just">
              <a:defRPr/>
            </a:pPr>
            <a:r>
              <a:rPr lang="cs-CZ" altLang="cs-CZ" sz="1400" dirty="0"/>
              <a:t>nestátní neziskový sektor = velmi pestré prostředí: velikost / stáří / činnost a dříve také legislativa:</a:t>
            </a:r>
          </a:p>
          <a:p>
            <a:pPr lvl="1"/>
            <a:r>
              <a:rPr lang="cs-CZ" altLang="cs-CZ" sz="1400" dirty="0"/>
              <a:t>občanská sdružení včetně odborových organizací </a:t>
            </a:r>
            <a:r>
              <a:rPr lang="cs-CZ" altLang="cs-CZ" sz="1400" i="1" dirty="0"/>
              <a:t>(zákon č. 83/1990 Sb., o sdružování občanů)</a:t>
            </a:r>
          </a:p>
          <a:p>
            <a:pPr lvl="1"/>
            <a:r>
              <a:rPr lang="cs-CZ" altLang="cs-CZ" sz="1400" dirty="0"/>
              <a:t>registrované církve a náboženské společnosti </a:t>
            </a:r>
            <a:r>
              <a:rPr lang="cs-CZ" altLang="cs-CZ" sz="1400" i="1" dirty="0"/>
              <a:t>(zákon č. 3/2002 Sb., o svobodě náboženského vyznání…)</a:t>
            </a:r>
          </a:p>
          <a:p>
            <a:pPr lvl="1"/>
            <a:r>
              <a:rPr lang="cs-CZ" altLang="cs-CZ" sz="1400" dirty="0"/>
              <a:t>nadace a nadační fondy </a:t>
            </a:r>
            <a:r>
              <a:rPr lang="cs-CZ" altLang="cs-CZ" sz="1400" i="1" dirty="0"/>
              <a:t>(zákon č. 227/1997 Sb., o nadacích a nadačních fondech)</a:t>
            </a:r>
          </a:p>
          <a:p>
            <a:pPr lvl="1"/>
            <a:r>
              <a:rPr lang="cs-CZ" altLang="cs-CZ" sz="1400" dirty="0"/>
              <a:t>obecně prospěšné společnosti </a:t>
            </a:r>
            <a:r>
              <a:rPr lang="cs-CZ" altLang="cs-CZ" sz="1400" i="1" dirty="0"/>
              <a:t>(zákon č. 248/1995 Sb., o obecně prospěšných společnostech)</a:t>
            </a:r>
          </a:p>
          <a:p>
            <a:pPr lvl="1" algn="just">
              <a:defRPr/>
            </a:pPr>
            <a:endParaRPr lang="cs-CZ" altLang="cs-CZ" sz="1400" dirty="0"/>
          </a:p>
          <a:p>
            <a:pPr lvl="1" algn="just">
              <a:defRPr/>
            </a:pPr>
            <a:endParaRPr lang="cs-CZ" altLang="cs-CZ" sz="1400" dirty="0"/>
          </a:p>
          <a:p>
            <a:pPr lvl="1" algn="just">
              <a:defRPr/>
            </a:pPr>
            <a:endParaRPr lang="cs-CZ" altLang="cs-CZ" sz="1400" dirty="0"/>
          </a:p>
          <a:p>
            <a:pPr lvl="1" algn="just">
              <a:defRPr/>
            </a:pPr>
            <a:r>
              <a:rPr lang="cs-CZ" altLang="cs-CZ" sz="1400" dirty="0"/>
              <a:t>rozdíly v legislativním vymezení – legislativní „aviváž“</a:t>
            </a:r>
          </a:p>
          <a:p>
            <a:pPr lvl="1" algn="just">
              <a:buFont typeface="Symbol" panose="05050102010706020507" pitchFamily="18" charset="2"/>
              <a:buChar char="Þ"/>
              <a:defRPr/>
            </a:pPr>
            <a:r>
              <a:rPr lang="cs-CZ" altLang="cs-CZ" sz="1400" dirty="0"/>
              <a:t> nerovnoměrnost možností</a:t>
            </a:r>
          </a:p>
          <a:p>
            <a:pPr lvl="1" algn="just">
              <a:buFont typeface="Symbol" panose="05050102010706020507" pitchFamily="18" charset="2"/>
              <a:buChar char="Þ"/>
              <a:defRPr/>
            </a:pPr>
            <a:r>
              <a:rPr lang="cs-CZ" altLang="cs-CZ" sz="1400" dirty="0"/>
              <a:t> horší transparentnost (rejstříky)</a:t>
            </a:r>
          </a:p>
          <a:p>
            <a:pPr lvl="1" algn="just">
              <a:buFont typeface="Symbol" panose="05050102010706020507" pitchFamily="18" charset="2"/>
              <a:buChar char="Þ"/>
              <a:defRPr/>
            </a:pPr>
            <a:endParaRPr lang="cs-CZ" altLang="cs-CZ" sz="1400" dirty="0"/>
          </a:p>
        </p:txBody>
      </p:sp>
    </p:spTree>
    <p:extLst>
      <p:ext uri="{BB962C8B-B14F-4D97-AF65-F5344CB8AC3E}">
        <p14:creationId xmlns:p14="http://schemas.microsoft.com/office/powerpoint/2010/main" val="4238254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Aktuální úprava neziskového sektoru I. </a:t>
            </a:r>
            <a:r>
              <a:rPr lang="cs-CZ" sz="1100" dirty="0"/>
              <a:t>(co je „nového“?)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1400" dirty="0"/>
              <a:t>k 1. 1. 2014 vstoupil v účinnost Nový Občanský zákoník</a:t>
            </a:r>
          </a:p>
          <a:p>
            <a:pPr lvl="1" algn="just">
              <a:defRPr/>
            </a:pPr>
            <a:r>
              <a:rPr lang="cs-CZ" altLang="cs-CZ" sz="1400" dirty="0"/>
              <a:t>zákon č. 89/2012 Sb., Občanský zákoník</a:t>
            </a:r>
          </a:p>
          <a:p>
            <a:pPr lvl="1" algn="just">
              <a:defRPr/>
            </a:pPr>
            <a:endParaRPr lang="cs-CZ" altLang="cs-CZ" sz="1400" dirty="0"/>
          </a:p>
          <a:p>
            <a:pPr lvl="1" algn="just">
              <a:defRPr/>
            </a:pPr>
            <a:r>
              <a:rPr lang="cs-CZ" altLang="cs-CZ" sz="1400" dirty="0"/>
              <a:t>souhrnná úprava pro občanské fungování</a:t>
            </a:r>
          </a:p>
          <a:p>
            <a:pPr lvl="1" algn="just">
              <a:defRPr/>
            </a:pPr>
            <a:r>
              <a:rPr lang="cs-CZ" altLang="cs-CZ" sz="1400" dirty="0"/>
              <a:t>3.081 paragrafů na 649 stranách (+ důvodové zprávy)</a:t>
            </a:r>
          </a:p>
          <a:p>
            <a:pPr lvl="1" algn="just">
              <a:defRPr/>
            </a:pPr>
            <a:r>
              <a:rPr lang="cs-CZ" altLang="cs-CZ" sz="1400" dirty="0"/>
              <a:t>zrušeno 238 předpisů (rozuměj zákonů)</a:t>
            </a:r>
          </a:p>
          <a:p>
            <a:pPr marL="342900" indent="-342900">
              <a:buFont typeface="Wingdings" pitchFamily="2" charset="2"/>
              <a:buChar char="q"/>
            </a:pPr>
            <a:endParaRPr lang="cs-CZ" altLang="cs-CZ" sz="1400" dirty="0"/>
          </a:p>
          <a:p>
            <a:r>
              <a:rPr lang="cs-CZ" altLang="cs-CZ" sz="1400" dirty="0"/>
              <a:t>odstranění provizoria</a:t>
            </a:r>
          </a:p>
          <a:p>
            <a:r>
              <a:rPr lang="cs-CZ" altLang="cs-CZ" sz="1400" dirty="0"/>
              <a:t>sjednocení právních úprav</a:t>
            </a:r>
          </a:p>
          <a:p>
            <a:r>
              <a:rPr lang="cs-CZ" altLang="cs-CZ" sz="1400" dirty="0"/>
              <a:t>odstranění formalismu (právo pro člověka, základní mantinely)</a:t>
            </a:r>
          </a:p>
          <a:p>
            <a:r>
              <a:rPr lang="cs-CZ" altLang="cs-CZ" sz="1400" dirty="0"/>
              <a:t>zásadních 14 prvních paragrafů:</a:t>
            </a:r>
          </a:p>
          <a:p>
            <a:pPr lvl="1" algn="just">
              <a:defRPr/>
            </a:pPr>
            <a:r>
              <a:rPr lang="cs-CZ" altLang="cs-CZ" sz="1400" dirty="0"/>
              <a:t>důraz na autonomii vůle člověka (většina norem má dispozitivní charakter)</a:t>
            </a:r>
          </a:p>
          <a:p>
            <a:pPr lvl="1" algn="just">
              <a:defRPr/>
            </a:pPr>
            <a:r>
              <a:rPr lang="cs-CZ" altLang="cs-CZ" sz="1400" dirty="0"/>
              <a:t>vše je dovoleno, co není zakázáno</a:t>
            </a:r>
          </a:p>
          <a:p>
            <a:pPr lvl="1" algn="just">
              <a:defRPr/>
            </a:pPr>
            <a:r>
              <a:rPr lang="cs-CZ" altLang="cs-CZ" sz="1400" dirty="0"/>
              <a:t>princip právní jistoty</a:t>
            </a:r>
          </a:p>
          <a:p>
            <a:pPr lvl="1" algn="just">
              <a:defRPr/>
            </a:pPr>
            <a:r>
              <a:rPr lang="cs-CZ" altLang="cs-CZ" sz="1400" dirty="0"/>
              <a:t>předpoklad poctivosti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53003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900870" cy="451576"/>
          </a:xfrm>
        </p:spPr>
        <p:txBody>
          <a:bodyPr/>
          <a:lstStyle/>
          <a:p>
            <a:r>
              <a:rPr lang="cs-CZ" dirty="0"/>
              <a:t>Aktuální úprava neziskového sektoru II. </a:t>
            </a:r>
            <a:r>
              <a:rPr lang="cs-CZ" sz="1100" dirty="0"/>
              <a:t>(co je „nového“?)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400" dirty="0"/>
              <a:t>jednotná úprava řady NNO – prostředí se výrazně mění (zjednodušuje?)</a:t>
            </a:r>
          </a:p>
          <a:p>
            <a:pPr lvl="1" algn="just">
              <a:defRPr/>
            </a:pPr>
            <a:r>
              <a:rPr lang="cs-CZ" altLang="cs-CZ" sz="1400" dirty="0"/>
              <a:t>„čitelnější“</a:t>
            </a:r>
          </a:p>
          <a:p>
            <a:pPr lvl="1" algn="just">
              <a:defRPr/>
            </a:pPr>
            <a:r>
              <a:rPr lang="cs-CZ" altLang="cs-CZ" sz="1400" dirty="0"/>
              <a:t>„přehlednější“</a:t>
            </a:r>
          </a:p>
          <a:p>
            <a:pPr marL="342900" indent="-342900">
              <a:buFont typeface="Wingdings" pitchFamily="2" charset="2"/>
              <a:buChar char="q"/>
            </a:pPr>
            <a:endParaRPr lang="cs-CZ" altLang="cs-CZ" sz="1400" dirty="0"/>
          </a:p>
          <a:p>
            <a:pPr algn="just"/>
            <a:r>
              <a:rPr lang="cs-CZ" altLang="cs-CZ" sz="1400" dirty="0"/>
              <a:t>rozlišení právnických osob podle charakteristiky „faktického základu“ do dvou skupiny:</a:t>
            </a:r>
          </a:p>
          <a:p>
            <a:pPr lvl="1" algn="just">
              <a:defRPr/>
            </a:pPr>
            <a:r>
              <a:rPr lang="cs-CZ" altLang="cs-CZ" sz="1400" dirty="0"/>
              <a:t>korporace (právnické osoby společenství osob)</a:t>
            </a:r>
          </a:p>
          <a:p>
            <a:pPr lvl="1" algn="just">
              <a:defRPr/>
            </a:pPr>
            <a:r>
              <a:rPr lang="cs-CZ" altLang="cs-CZ" sz="1400" dirty="0"/>
              <a:t>fundace (právnické osoby vytvořené majetkem vyčleněným k určitému účelu)</a:t>
            </a:r>
          </a:p>
          <a:p>
            <a:pPr marL="342900" indent="-342900">
              <a:buFont typeface="Wingdings" pitchFamily="2" charset="2"/>
              <a:buChar char="q"/>
            </a:pPr>
            <a:endParaRPr lang="cs-CZ" altLang="cs-CZ" sz="1400" dirty="0"/>
          </a:p>
          <a:p>
            <a:pPr algn="just"/>
            <a:r>
              <a:rPr lang="cs-CZ" altLang="cs-CZ" sz="1400" dirty="0"/>
              <a:t>zřízeny veřejné rejstříky právnických osob (zákon č. 314/2013 Sb.)</a:t>
            </a:r>
          </a:p>
          <a:p>
            <a:pPr marL="342900" indent="-342900">
              <a:buFont typeface="Wingdings" pitchFamily="2" charset="2"/>
              <a:buChar char="q"/>
            </a:pPr>
            <a:endParaRPr lang="cs-CZ" altLang="cs-CZ" sz="1400" dirty="0"/>
          </a:p>
          <a:p>
            <a:pPr algn="just"/>
            <a:r>
              <a:rPr lang="cs-CZ" altLang="cs-CZ" sz="1400" dirty="0"/>
              <a:t>diskuse kolem veřejné prospěšnosti – ukončena v roce 2018</a:t>
            </a:r>
          </a:p>
        </p:txBody>
      </p:sp>
    </p:spTree>
    <p:extLst>
      <p:ext uri="{BB962C8B-B14F-4D97-AF65-F5344CB8AC3E}">
        <p14:creationId xmlns:p14="http://schemas.microsoft.com/office/powerpoint/2010/main" val="337303413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1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otiv1" id="{6B50E02B-A6FE-4B8B-A332-A4F685782DFA}" vid="{DEB03F35-9B41-4FA5-A568-18C4059FA0B6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</TotalTime>
  <Words>3530</Words>
  <Application>Microsoft Office PowerPoint</Application>
  <PresentationFormat>Widescreen</PresentationFormat>
  <Paragraphs>479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Symbol</vt:lpstr>
      <vt:lpstr>Tahoma</vt:lpstr>
      <vt:lpstr>Times New Roman</vt:lpstr>
      <vt:lpstr>Wingdings</vt:lpstr>
      <vt:lpstr>Motiv1</vt:lpstr>
      <vt:lpstr>PBM120/SPRb1218</vt:lpstr>
      <vt:lpstr>Obsah bloku</vt:lpstr>
      <vt:lpstr>Kdo jsou to NNO? (před a po 1. 1. 2014)</vt:lpstr>
      <vt:lpstr>Zákon… (před a před 1. 1. 2014)</vt:lpstr>
      <vt:lpstr>Vyhláška… (před a před 1. 1. 2014)</vt:lpstr>
      <vt:lpstr>Pohled autority</vt:lpstr>
      <vt:lpstr>Původní neziskový sektor (před 1. 1. 2014)</vt:lpstr>
      <vt:lpstr>Aktuální úprava neziskového sektoru I. (co je „nového“?) </vt:lpstr>
      <vt:lpstr>Aktuální úprava neziskového sektoru II. (co je „nového“?) </vt:lpstr>
      <vt:lpstr>Aktuální úprava neziskového sektoru III. (co je „nového“?) </vt:lpstr>
      <vt:lpstr>O kom bude dnes řeč?</vt:lpstr>
      <vt:lpstr>A teď konkrétněji…</vt:lpstr>
      <vt:lpstr>OBČANSKÉ SDRUŽENÍ: původní právní forma (před 1. 1. 2014)</vt:lpstr>
      <vt:lpstr>SPOLEK: obecný koncept</vt:lpstr>
      <vt:lpstr>SPOLEK: vzor stanov a spolkový rejstřík</vt:lpstr>
      <vt:lpstr>A teď konkrétněji…</vt:lpstr>
      <vt:lpstr>NADACE: obecný koncept</vt:lpstr>
      <vt:lpstr>NADACE: konkrétněji</vt:lpstr>
      <vt:lpstr>NADAČNÍ FOND</vt:lpstr>
      <vt:lpstr>ZNÁMÉ NADACE A NADAČNÍ FONDY</vt:lpstr>
      <vt:lpstr>A teď konkrétněji…</vt:lpstr>
      <vt:lpstr>OBECNĚ PROSPĚŠNÁ SPOLEČNOST</vt:lpstr>
      <vt:lpstr>ÚSTAV: obecný koncept</vt:lpstr>
      <vt:lpstr>ÚSTAV: konkrétněji</vt:lpstr>
      <vt:lpstr>A teď konkrétněji…</vt:lpstr>
      <vt:lpstr>CÍRKEVNÍ PRÁVNICKÉ OSOBY - CNS I.</vt:lpstr>
      <vt:lpstr>CÍRKEVNÍ PRÁVNICKÉ OSOBY - CNS II.</vt:lpstr>
      <vt:lpstr>CÍRKEVNÍ PRÁVNICKÉ OSOBY - CNS III. (k 14. 3. 2024)</vt:lpstr>
      <vt:lpstr>CÍRKEVNÍ PRÁVNICKÉ OSOBY - EPO</vt:lpstr>
      <vt:lpstr>A teď konkrétněji…</vt:lpstr>
      <vt:lpstr>Sociální družstva</vt:lpstr>
      <vt:lpstr>Organizační složky</vt:lpstr>
      <vt:lpstr>Příspěvkové organizace</vt:lpstr>
      <vt:lpstr>Humor?</vt:lpstr>
      <vt:lpstr>K zamyšlení</vt:lpstr>
      <vt:lpstr>Shrnutí</vt:lpstr>
      <vt:lpstr>Doporučená literatura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Občanská společnost ve 20. století  „české / skautské století“</dc:title>
  <dc:creator>JP</dc:creator>
  <cp:lastModifiedBy>Jakub Pejcal</cp:lastModifiedBy>
  <cp:revision>117</cp:revision>
  <cp:lastPrinted>1601-01-01T00:00:00Z</cp:lastPrinted>
  <dcterms:created xsi:type="dcterms:W3CDTF">2019-02-25T18:09:44Z</dcterms:created>
  <dcterms:modified xsi:type="dcterms:W3CDTF">2024-10-07T21:34:59Z</dcterms:modified>
</cp:coreProperties>
</file>