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6" d="100"/>
          <a:sy n="56" d="100"/>
        </p:scale>
        <p:origin x="730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C8FA29-9A1D-49F7-A8C1-6CC4454DB3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F78F5D1-42EB-40F7-B402-D56869983C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B42F64B-6F3E-4A72-9135-EE59AE08B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0E5DD-DE5A-4438-BF6F-B9ACFED581A4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BC0D39D-5C87-4BFB-9E0D-5BABB0706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DA2C599-F6FE-4F6D-84F8-AF912D084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9BAB4-451F-4FB6-A213-4788FC86F2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3453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A7EFB2-C461-4410-A9A0-6BD6888A5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3EF655C-E753-4A0D-8425-FC12B1FB62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DD82ABA-0B4F-4885-BB7F-CCBE71D47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0E5DD-DE5A-4438-BF6F-B9ACFED581A4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8D14B7D-E92F-45DF-8B82-13D767B64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D572D03-D6E8-4151-8320-93FAF433A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9BAB4-451F-4FB6-A213-4788FC86F2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387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066761A-B67C-4EEC-AD50-A47AA4054D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922BDE3-6031-4A62-BA0E-AC6E1E27C0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A32AECB-6773-4D10-8F0D-90DB67C3C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0E5DD-DE5A-4438-BF6F-B9ACFED581A4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DA1ECD9-54D0-4FF6-901B-10CFF37C6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BFAD6E8-15E8-4319-88BB-782A7B69E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9BAB4-451F-4FB6-A213-4788FC86F2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8765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FD39EC-F80E-4A63-B7CB-37A03A90F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71B2961-849E-4F36-9A22-DF84BD813A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A009685-7E69-4BAB-87FD-D1D7FFC5B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0E5DD-DE5A-4438-BF6F-B9ACFED581A4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EF1B14F-ECF9-4639-BB96-4C675C38A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B9DACCF-67BE-414F-B4B4-409527005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9BAB4-451F-4FB6-A213-4788FC86F2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3588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3C6FE1-2E68-4C82-864F-3884DBA24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081EAE4-48AD-4120-B747-5D447C0B53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93684A6-1C72-4CC6-B0B1-C7C878A3E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0E5DD-DE5A-4438-BF6F-B9ACFED581A4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A949FBE-ACFF-4FCE-BF0F-DE1299132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0F0E372-B8CF-4DA9-A2EB-86AF53212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9BAB4-451F-4FB6-A213-4788FC86F2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5144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DBF14F-46A4-439F-8891-68AEC20F2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242F2C7-AB9B-4D5C-A122-00ACA26E57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6E794D8C-39A6-47E5-BDAD-72A133F48E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350DD52-6E2F-48D8-9262-76711718D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0E5DD-DE5A-4438-BF6F-B9ACFED581A4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0E54E62-B818-4CDA-BFE4-202C2F453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879BA01-B3D8-47FC-9871-BD2D748EB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9BAB4-451F-4FB6-A213-4788FC86F2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4906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C9DCC4-2DB5-4C31-A903-0BFB3D4DE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A83F4FE7-684B-4190-BD75-1505D39BD8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28141DC-F1BA-4AE7-AA34-2697B5CD18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11ADF68A-5A87-44BA-98E7-949C8EE3AC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DFD94737-9A9F-46CD-8468-9358F41314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DC56B78-28B6-4CDE-99BF-480896D75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0E5DD-DE5A-4438-BF6F-B9ACFED581A4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F0FEAD8-2945-4A4F-8819-992C020F8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FB4944B-CC95-4BFB-8F67-338313C64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9BAB4-451F-4FB6-A213-4788FC86F2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6794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83F44C-8555-42E5-95AF-968102962A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5F75F3E-8192-4724-95AD-277A6D3D9C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0E5DD-DE5A-4438-BF6F-B9ACFED581A4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8DEDC30-B4C0-4124-969A-9D13ECA4C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A7C768F-C553-478E-96D1-4F0CF915A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9BAB4-451F-4FB6-A213-4788FC86F2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5472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E75BA7E-CE25-4800-8223-8D278B2C7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0E5DD-DE5A-4438-BF6F-B9ACFED581A4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202E581-D288-4BE3-9D64-CEFB2701D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0E8F99D-BCDB-4683-AF4D-D460D4515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9BAB4-451F-4FB6-A213-4788FC86F2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5513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057B8F-8C47-405D-9D1D-A78D34DBE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9E692A-0796-45C1-BE79-AB28B4C76E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DBCC6AA-DE48-4968-9A90-D964C94806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3B4CEBE-85D9-4F1D-ACA1-D9D988BC6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0E5DD-DE5A-4438-BF6F-B9ACFED581A4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62CFD5B-0083-428A-AF6D-A80366218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2816A6C-E622-4B14-BE2E-88AEB2BE57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9BAB4-451F-4FB6-A213-4788FC86F2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5621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130BBA-4FF7-4A63-8482-147A40B422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356AE01-CA78-41BC-9CF6-B8505161A8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A50D78A6-C4C8-4166-8440-F9513F4A54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81200B8-0712-4FCB-AA3D-CA715ADEA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0E5DD-DE5A-4438-BF6F-B9ACFED581A4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CF59A7B-85AE-4993-B3BF-134EC6AAF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9F9168C-FB88-4268-A8AC-1B888B7EE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9BAB4-451F-4FB6-A213-4788FC86F2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38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D744E3C-A401-4CD3-8D3C-DCB4F6CE72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F0DCC95-B004-4C10-8E3D-1A5D6DC24D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C056DCA-A258-4B05-86E8-E645A22D71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30E5DD-DE5A-4438-BF6F-B9ACFED581A4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6088261-F2C6-48EB-9FBA-5F05FA0BDB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D8BA101-A940-4575-B660-91CEB4BE6B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49BAB4-451F-4FB6-A213-4788FC86F2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5655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B522DF-A706-4CA9-A0FF-6E885EEBF89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Subjekty právních vztahů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A2DDEDB-0926-40B9-A29F-C9B67455BB2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/>
              <a:t>Fyzické osoby</a:t>
            </a:r>
          </a:p>
        </p:txBody>
      </p:sp>
    </p:spTree>
    <p:extLst>
      <p:ext uri="{BB962C8B-B14F-4D97-AF65-F5344CB8AC3E}">
        <p14:creationId xmlns:p14="http://schemas.microsoft.com/office/powerpoint/2010/main" val="17916735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98EF08-CB42-4ECC-9EFF-B1A0E2B6E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Osobnost člověka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472065A-0A95-430B-9027-C962464033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Každý je povinen ctít svobodné rozhodnutí člověka žít podle svého </a:t>
            </a:r>
          </a:p>
          <a:p>
            <a:r>
              <a:rPr lang="cs-CZ" dirty="0"/>
              <a:t>Podoba</a:t>
            </a:r>
          </a:p>
          <a:p>
            <a:r>
              <a:rPr lang="cs-CZ" dirty="0"/>
              <a:t>Soukromí</a:t>
            </a:r>
          </a:p>
          <a:p>
            <a:r>
              <a:rPr lang="cs-CZ" dirty="0"/>
              <a:t>Právo na duševní a tělesnou integritu</a:t>
            </a:r>
          </a:p>
        </p:txBody>
      </p:sp>
    </p:spTree>
    <p:extLst>
      <p:ext uri="{BB962C8B-B14F-4D97-AF65-F5344CB8AC3E}">
        <p14:creationId xmlns:p14="http://schemas.microsoft.com/office/powerpoint/2010/main" val="836366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CC9917-8F24-403A-A4A1-F83E1DF92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Osoby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E087A94-275A-4492-96EF-94FFC82732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				fyzické osoby</a:t>
            </a:r>
          </a:p>
          <a:p>
            <a:pPr marL="0" indent="0">
              <a:buNone/>
            </a:pPr>
            <a:r>
              <a:rPr lang="cs-CZ" dirty="0"/>
              <a:t>Osoby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				právnické osoby </a:t>
            </a:r>
          </a:p>
          <a:p>
            <a:pPr marL="0" indent="0">
              <a:buNone/>
            </a:pPr>
            <a:endParaRPr lang="cs-CZ" dirty="0"/>
          </a:p>
        </p:txBody>
      </p:sp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id="{CF2D3202-C6BB-4B1A-8E90-DB5D75E461FE}"/>
              </a:ext>
            </a:extLst>
          </p:cNvPr>
          <p:cNvCxnSpPr/>
          <p:nvPr/>
        </p:nvCxnSpPr>
        <p:spPr>
          <a:xfrm flipV="1">
            <a:off x="1890944" y="3071674"/>
            <a:ext cx="2672178" cy="5415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55CF8080-A481-47F8-9319-85E48C75A99A}"/>
              </a:ext>
            </a:extLst>
          </p:cNvPr>
          <p:cNvCxnSpPr/>
          <p:nvPr/>
        </p:nvCxnSpPr>
        <p:spPr>
          <a:xfrm>
            <a:off x="1899821" y="3622089"/>
            <a:ext cx="2610035" cy="9676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8637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ECB439-A504-458B-AAE0-1E4DD3714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osobnost a svéprávnost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1704C5E-5525-446D-A856-3305861940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Právní osobnost </a:t>
            </a:r>
            <a:r>
              <a:rPr lang="cs-CZ" dirty="0"/>
              <a:t>(subjektivita) = způsobilost </a:t>
            </a:r>
            <a:r>
              <a:rPr lang="cs-CZ" b="1" dirty="0">
                <a:solidFill>
                  <a:srgbClr val="FF0000"/>
                </a:solidFill>
              </a:rPr>
              <a:t>mít </a:t>
            </a:r>
            <a:r>
              <a:rPr lang="cs-CZ" dirty="0"/>
              <a:t>v mezích právního řádu </a:t>
            </a:r>
            <a:r>
              <a:rPr lang="cs-CZ" b="1" dirty="0"/>
              <a:t>práva </a:t>
            </a:r>
            <a:r>
              <a:rPr lang="cs-CZ" dirty="0"/>
              <a:t> a </a:t>
            </a:r>
            <a:r>
              <a:rPr lang="cs-CZ" b="1" dirty="0"/>
              <a:t>povinnosti </a:t>
            </a:r>
          </a:p>
          <a:p>
            <a:r>
              <a:rPr lang="cs-CZ" b="1" dirty="0"/>
              <a:t>Svéprávnost </a:t>
            </a:r>
            <a:r>
              <a:rPr lang="cs-CZ" dirty="0"/>
              <a:t>= způsobilost </a:t>
            </a:r>
            <a:r>
              <a:rPr lang="cs-CZ" b="1" dirty="0">
                <a:solidFill>
                  <a:srgbClr val="FF0000"/>
                </a:solidFill>
              </a:rPr>
              <a:t>nabývat</a:t>
            </a:r>
            <a:r>
              <a:rPr lang="cs-CZ" b="1" dirty="0"/>
              <a:t> </a:t>
            </a:r>
            <a:r>
              <a:rPr lang="cs-CZ" dirty="0"/>
              <a:t>pro sebe vlastním právním jednáním práva a </a:t>
            </a:r>
            <a:r>
              <a:rPr lang="cs-CZ" b="1" dirty="0"/>
              <a:t>zavazovat se </a:t>
            </a:r>
            <a:r>
              <a:rPr lang="cs-CZ" dirty="0"/>
              <a:t>k povinnostem = </a:t>
            </a:r>
            <a:r>
              <a:rPr lang="cs-CZ" b="1" dirty="0"/>
              <a:t>právně jednat</a:t>
            </a:r>
          </a:p>
          <a:p>
            <a:endParaRPr lang="cs-CZ" b="1" dirty="0"/>
          </a:p>
          <a:p>
            <a:r>
              <a:rPr lang="cs-CZ" dirty="0"/>
              <a:t>Právní osobnosti ani svéprávnosti se nikdo nemůže vzdát ani z částí. </a:t>
            </a:r>
          </a:p>
          <a:p>
            <a:r>
              <a:rPr lang="cs-CZ" dirty="0"/>
              <a:t>Nositelem právní osobnosti a svéprávnosti může být </a:t>
            </a:r>
            <a:r>
              <a:rPr lang="cs-CZ" b="1" dirty="0">
                <a:solidFill>
                  <a:srgbClr val="FF0000"/>
                </a:solidFill>
              </a:rPr>
              <a:t>jen osoba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9771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F89B8A2-2DAE-482F-9EFC-470F23B8F5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Fyzické osoby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7305E37A-3DFD-4A7C-B397-826986906F4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808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92B6C8-A83E-4E37-B1F8-E17EE8F08B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Fyzické osoby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FB8D2FA-FFDE-49FF-BE40-842E43F1D3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Člověk</a:t>
            </a:r>
          </a:p>
          <a:p>
            <a:r>
              <a:rPr lang="cs-CZ" dirty="0"/>
              <a:t>Právní osobnost od narození do smrti</a:t>
            </a:r>
          </a:p>
          <a:p>
            <a:r>
              <a:rPr lang="cs-CZ" b="1" dirty="0" err="1"/>
              <a:t>Nasciturus</a:t>
            </a:r>
            <a:r>
              <a:rPr lang="cs-CZ" b="1" dirty="0"/>
              <a:t> </a:t>
            </a:r>
            <a:r>
              <a:rPr lang="cs-CZ" dirty="0"/>
              <a:t>= nenarozené dítě: na počaté dítě se hledí jako na již narozené, pokud to vyhovuje jeho zájmu. Podmínka: narodí se živé. Nenarodí-li se živé, jako by nikdy nebylo.  </a:t>
            </a:r>
            <a:r>
              <a:rPr lang="cs-CZ" i="1" dirty="0"/>
              <a:t>Příklady:</a:t>
            </a:r>
          </a:p>
          <a:p>
            <a:r>
              <a:rPr lang="cs-CZ" dirty="0"/>
              <a:t>Podmínka </a:t>
            </a:r>
            <a:r>
              <a:rPr lang="cs-CZ" b="1" dirty="0"/>
              <a:t>narození</a:t>
            </a:r>
          </a:p>
          <a:p>
            <a:r>
              <a:rPr lang="cs-CZ" b="1" dirty="0"/>
              <a:t>Smrt: </a:t>
            </a:r>
            <a:r>
              <a:rPr lang="cs-CZ" dirty="0"/>
              <a:t>prohlédnutí těla (veřejná listina), prohlášení za mrtvého (soud)/ čas smrti, pořadí úmrtí, místo úmrtí</a:t>
            </a:r>
          </a:p>
          <a:p>
            <a:r>
              <a:rPr lang="cs-CZ" b="1" dirty="0"/>
              <a:t>Domněnka smrti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9307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E0E5B5-BB32-4B75-8F16-9F087564E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Pohlaví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59F90ED-409A-4146-8B39-3B2CFD653F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Není definice pohlaví</a:t>
            </a:r>
          </a:p>
          <a:p>
            <a:r>
              <a:rPr lang="cs-CZ" b="1" dirty="0"/>
              <a:t>Změna pohlaví – </a:t>
            </a:r>
            <a:r>
              <a:rPr lang="cs-CZ" dirty="0"/>
              <a:t>podmínky: chirurgický zákrok, znemožnění reprodukční funkce, přeměna pohlavních orgánů; </a:t>
            </a:r>
            <a:r>
              <a:rPr lang="cs-CZ" b="1" dirty="0"/>
              <a:t>současně</a:t>
            </a:r>
          </a:p>
          <a:p>
            <a:r>
              <a:rPr lang="cs-CZ" b="1" dirty="0"/>
              <a:t>Den změny: </a:t>
            </a:r>
            <a:r>
              <a:rPr lang="cs-CZ" dirty="0"/>
              <a:t>potvrzení vydané zdravotnickým zařízením</a:t>
            </a:r>
          </a:p>
          <a:p>
            <a:pPr marL="0" indent="0">
              <a:buNone/>
            </a:pPr>
            <a:r>
              <a:rPr lang="cs-CZ" b="1" dirty="0"/>
              <a:t>Následky:</a:t>
            </a:r>
          </a:p>
          <a:p>
            <a:r>
              <a:rPr lang="cs-CZ" dirty="0"/>
              <a:t>Zánik manželství nebo registrovaného partnerství</a:t>
            </a:r>
          </a:p>
          <a:p>
            <a:r>
              <a:rPr lang="cs-CZ" dirty="0"/>
              <a:t>Zánik SJM</a:t>
            </a:r>
          </a:p>
          <a:p>
            <a:r>
              <a:rPr lang="cs-CZ" u="sng" dirty="0"/>
              <a:t>Bez vlivu na osobní stav</a:t>
            </a:r>
            <a:r>
              <a:rPr lang="cs-CZ" dirty="0"/>
              <a:t>, kromě výše uvedeného</a:t>
            </a:r>
          </a:p>
        </p:txBody>
      </p:sp>
    </p:spTree>
    <p:extLst>
      <p:ext uri="{BB962C8B-B14F-4D97-AF65-F5344CB8AC3E}">
        <p14:creationId xmlns:p14="http://schemas.microsoft.com/office/powerpoint/2010/main" val="451675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9C1A88-2EC1-4AD3-8927-61000B823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Ad svéprávnost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892ACD4-2B7B-43B7-B4F3-B6936B84A8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Způsobilost právně jednat</a:t>
            </a:r>
          </a:p>
          <a:p>
            <a:r>
              <a:rPr lang="cs-CZ" b="1" dirty="0"/>
              <a:t>Plná zletilost </a:t>
            </a:r>
            <a:r>
              <a:rPr lang="cs-CZ" dirty="0"/>
              <a:t>– dovršením 18 let</a:t>
            </a:r>
          </a:p>
          <a:p>
            <a:r>
              <a:rPr lang="cs-CZ" dirty="0"/>
              <a:t>Dříve – na návrh nezletilého/zákonného zástupce se souhlasem nezletilého – soud – </a:t>
            </a:r>
          </a:p>
          <a:p>
            <a:r>
              <a:rPr lang="cs-CZ" b="1" dirty="0"/>
              <a:t>Nezletilí</a:t>
            </a:r>
            <a:r>
              <a:rPr lang="cs-CZ" dirty="0"/>
              <a:t> – způsobilost k právnímu jednání přiměřeně rozumové a volní vyspělosti – povaha jednání a věk</a:t>
            </a:r>
          </a:p>
          <a:p>
            <a:r>
              <a:rPr lang="cs-CZ" dirty="0"/>
              <a:t>Souhlas zákonného zástupce s jednáním nezletilého</a:t>
            </a:r>
          </a:p>
          <a:p>
            <a:r>
              <a:rPr lang="cs-CZ" dirty="0"/>
              <a:t>Přivolení soudu</a:t>
            </a:r>
          </a:p>
          <a:p>
            <a:r>
              <a:rPr lang="cs-CZ" dirty="0"/>
              <a:t>Zákaz závislé práce a jiné zákazy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32474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822DA2-45CB-41B0-B353-41E7C43D5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Nesvéprávnost a nezvěstnost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27EA631-018E-4079-A22F-5098FDAC33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Projev vůle – očekávání nezpůsobilosti </a:t>
            </a:r>
          </a:p>
          <a:p>
            <a:r>
              <a:rPr lang="cs-CZ" dirty="0"/>
              <a:t>Nápomoc při rozhodování – ujednání podpory s podpůrci, smlouva schválená soudem</a:t>
            </a:r>
          </a:p>
          <a:p>
            <a:r>
              <a:rPr lang="cs-CZ" dirty="0"/>
              <a:t>Zastoupení členem domácnosti, soud </a:t>
            </a:r>
          </a:p>
          <a:p>
            <a:r>
              <a:rPr lang="cs-CZ" dirty="0"/>
              <a:t>Omezení svéprávnosti  - opatrovník</a:t>
            </a:r>
          </a:p>
        </p:txBody>
      </p:sp>
    </p:spTree>
    <p:extLst>
      <p:ext uri="{BB962C8B-B14F-4D97-AF65-F5344CB8AC3E}">
        <p14:creationId xmlns:p14="http://schemas.microsoft.com/office/powerpoint/2010/main" val="35042487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53291C-D062-4BED-AA47-F344ED9DC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6387B57-21CC-43EC-ABF0-7105998D56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Jméno člověka</a:t>
            </a:r>
          </a:p>
          <a:p>
            <a:r>
              <a:rPr lang="cs-CZ" dirty="0"/>
              <a:t>Pseudonym</a:t>
            </a:r>
          </a:p>
          <a:p>
            <a:r>
              <a:rPr lang="cs-CZ" dirty="0"/>
              <a:t>Bydliště </a:t>
            </a:r>
          </a:p>
        </p:txBody>
      </p:sp>
    </p:spTree>
    <p:extLst>
      <p:ext uri="{BB962C8B-B14F-4D97-AF65-F5344CB8AC3E}">
        <p14:creationId xmlns:p14="http://schemas.microsoft.com/office/powerpoint/2010/main" val="385054319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306</Words>
  <Application>Microsoft Office PowerPoint</Application>
  <PresentationFormat>Širokoúhlá obrazovka</PresentationFormat>
  <Paragraphs>53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Motiv Office</vt:lpstr>
      <vt:lpstr>Subjekty právních vztahů</vt:lpstr>
      <vt:lpstr>Osoby</vt:lpstr>
      <vt:lpstr>Právní osobnost a svéprávnost</vt:lpstr>
      <vt:lpstr>Fyzické osoby</vt:lpstr>
      <vt:lpstr>Fyzické osoby</vt:lpstr>
      <vt:lpstr>Pohlaví</vt:lpstr>
      <vt:lpstr>Ad svéprávnost</vt:lpstr>
      <vt:lpstr>Nesvéprávnost a nezvěstnost</vt:lpstr>
      <vt:lpstr>Prezentace aplikace PowerPoint</vt:lpstr>
      <vt:lpstr>Osobnost člověka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Subjekty právních vztahů</dc:title>
  <dc:creator>Petr Mrkývka</dc:creator>
  <cp:lastModifiedBy>Petr Mrkývka</cp:lastModifiedBy>
  <cp:revision>14</cp:revision>
  <dcterms:created xsi:type="dcterms:W3CDTF">2020-11-03T12:38:34Z</dcterms:created>
  <dcterms:modified xsi:type="dcterms:W3CDTF">2020-11-03T14:48:54Z</dcterms:modified>
</cp:coreProperties>
</file>