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67" r:id="rId15"/>
    <p:sldId id="266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117194-79A1-47A2-A3F9-175FD66CD4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0DD6DD-4C6B-45DE-924B-32F5ABBBF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8C41C5-FAE5-46A0-8FA2-1B896DB43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C05C-86F2-4DE6-A18A-3558036DC5A5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5A588A-7352-47C9-84A1-27688701A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4C7D9D-715C-4DD8-8535-017656E9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72C7-676A-4DCC-B089-7E8EDB89E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606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4A3B9-CEFD-4FFB-9822-326F55D7B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D90B576-87BA-48EC-9009-887E1B6DE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1A2BD8-1A18-4814-93C7-B1CD27A6A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C05C-86F2-4DE6-A18A-3558036DC5A5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FBA1AC-06F8-4253-9EC4-2881A6734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E86A00-8ADF-463C-B858-6F545D61E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72C7-676A-4DCC-B089-7E8EDB89E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00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2922AD0-EF48-43B2-9D24-B03B58A536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E1E25D-30D9-4102-8435-B9A5B9EF27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C00D44-977F-42F5-8663-20EE8FF51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C05C-86F2-4DE6-A18A-3558036DC5A5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8819B6-E367-44FA-A677-F33E828E0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1E3C92-9203-4070-BE5B-FD654898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72C7-676A-4DCC-B089-7E8EDB89E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5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16C553-F156-4F8D-B29F-05E7676DF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20F155-1EE1-41BC-9C0B-26AC06CBB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0D0643-EDBC-4ED6-BE53-DA707CF1D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C05C-86F2-4DE6-A18A-3558036DC5A5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0D1A6A-CF44-433B-8DAD-864B9D0D8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FC61EF-8BED-4AA6-9B7D-03EC7D9A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72C7-676A-4DCC-B089-7E8EDB89E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93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51E16-8472-4513-A3F8-124EEEB8F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7DE342-3B98-41CD-8872-FF1D9EBA3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C49771-B998-4B6A-B5DE-898FADB26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C05C-86F2-4DE6-A18A-3558036DC5A5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D4FC40-99A7-498B-AD25-722B28927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0D2671-BABD-4E71-96A4-781971021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72C7-676A-4DCC-B089-7E8EDB89E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13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4DB3B0-FB56-4374-B136-CF506C5B8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60776E-9BC1-4543-B6F5-1FB9C98C21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54D0485-33E0-4F13-ADA0-D16B41AFD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D0998D-FF98-43E7-A3CB-F234906F8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C05C-86F2-4DE6-A18A-3558036DC5A5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4808661-C86A-4B96-B96E-73F321924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4F3A37-4DB8-4160-A679-B9151E126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72C7-676A-4DCC-B089-7E8EDB89E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48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79458B-13D8-4323-974F-74F26AE30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BBA89B7-5A70-405E-9180-048F79936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A63072C-F153-4E23-A954-6A2A853BF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EC173AE-AAF9-4F0B-9080-8B7B747FFA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44D1F8D-93B9-4A27-8ECB-0A11203F31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C7434F7-E506-4608-8885-4F7CDD4DA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C05C-86F2-4DE6-A18A-3558036DC5A5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56C3222-D7C4-4DF6-80C4-3DFA93443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85A7E1D-F392-4E38-8D02-17F330F09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72C7-676A-4DCC-B089-7E8EDB89E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21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BEE94-588B-40EF-B90C-FA339A28A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FA00C95-0A81-4672-BB84-8153B0817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C05C-86F2-4DE6-A18A-3558036DC5A5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FF1B4DF-4DA5-4AA4-8C24-25ECF6832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4B652C-D473-496D-9CD3-0C67184E4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72C7-676A-4DCC-B089-7E8EDB89E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8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8DB3A87-64D6-45D0-9135-3DC7D45D3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C05C-86F2-4DE6-A18A-3558036DC5A5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AD950FD-7BB7-4DC1-80F9-CEB70AE6C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432382A-1303-45C5-AE14-3EF70E0D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72C7-676A-4DCC-B089-7E8EDB89E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78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B24B49-2544-431C-9C92-F9D8ECDA1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A48405-46F5-477B-8353-642049537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12D0008-6A28-481F-AEE6-C570DF530B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FBE09D-39F3-4401-986B-014D65EE5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C05C-86F2-4DE6-A18A-3558036DC5A5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03D9B6-3F99-4474-B2AC-D25F49AB9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B0FD08-116A-4453-8C7A-51ACB40D2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72C7-676A-4DCC-B089-7E8EDB89E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82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BA173-42E7-4DD9-87EE-57B15B9D1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F086A0A-2456-4287-BC40-DF5B1EF4F6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40EAC2F-944A-4D58-8D97-7CB6E3476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1D6F850-DDF5-42E9-93E3-A27781509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C05C-86F2-4DE6-A18A-3558036DC5A5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DC40DC-C173-4F61-BFC2-C3391280E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90AD43-DA53-4ACE-8292-253E18FAA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72C7-676A-4DCC-B089-7E8EDB89E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4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42D59BB-7E9C-4BBB-935D-0685D6C8B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D298716-0235-4687-A323-30517275D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DAE471-A433-4C09-A239-B3B0AA3021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DC05C-86F2-4DE6-A18A-3558036DC5A5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677249-25BD-4E6C-B71A-A77BA73AD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450749-A3FF-4362-9A5C-FF01E6C5D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D72C7-676A-4DCC-B089-7E8EDB89E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380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93AAF-BBE7-4370-AFCF-EF08399E14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Právní odpovědnost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F79FBCA-2ABE-464D-9BFD-1CA7C77F97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446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D3913A-B854-47E8-B4E2-34B83BFFB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Trestný čin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1FF13D-E5C7-4493-9A21-BB96C3DB0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Čin soudně trestný</a:t>
            </a:r>
          </a:p>
          <a:p>
            <a:r>
              <a:rPr lang="cs-CZ" dirty="0"/>
              <a:t>Materiální stránka deliktu – nebezpečnost pro společnost</a:t>
            </a:r>
          </a:p>
          <a:p>
            <a:r>
              <a:rPr lang="cs-CZ" dirty="0"/>
              <a:t>Formální stránka deliktu – znaky v zákoně</a:t>
            </a:r>
          </a:p>
          <a:p>
            <a:r>
              <a:rPr lang="cs-CZ" dirty="0"/>
              <a:t>Stupeň nebezpečnosti pro společnost – vyšší než nepatrný (ml. vyšší než malý)</a:t>
            </a:r>
          </a:p>
          <a:p>
            <a:r>
              <a:rPr lang="it-IT" b="1" dirty="0" err="1"/>
              <a:t>Nullum</a:t>
            </a:r>
            <a:r>
              <a:rPr lang="it-IT" b="1" dirty="0"/>
              <a:t> </a:t>
            </a:r>
            <a:r>
              <a:rPr lang="it-IT" b="1" dirty="0" err="1"/>
              <a:t>crimen</a:t>
            </a:r>
            <a:r>
              <a:rPr lang="it-IT" b="1" dirty="0"/>
              <a:t>, nulla </a:t>
            </a:r>
            <a:r>
              <a:rPr lang="it-IT" b="1" dirty="0" err="1"/>
              <a:t>poena</a:t>
            </a:r>
            <a:r>
              <a:rPr lang="it-IT" b="1" dirty="0"/>
              <a:t>, </a:t>
            </a:r>
            <a:r>
              <a:rPr lang="it-IT" b="1" dirty="0" err="1"/>
              <a:t>nullus</a:t>
            </a:r>
            <a:r>
              <a:rPr lang="it-IT" b="1" dirty="0"/>
              <a:t> </a:t>
            </a:r>
            <a:r>
              <a:rPr lang="it-IT" b="1" dirty="0" err="1"/>
              <a:t>procesus</a:t>
            </a:r>
            <a:r>
              <a:rPr lang="it-IT" b="1" dirty="0"/>
              <a:t> </a:t>
            </a:r>
            <a:r>
              <a:rPr lang="it-IT" b="1" dirty="0" err="1"/>
              <a:t>criminalis</a:t>
            </a:r>
            <a:r>
              <a:rPr lang="it-IT" b="1" dirty="0"/>
              <a:t> sine lege</a:t>
            </a:r>
            <a:endParaRPr lang="cs-CZ" b="1" dirty="0"/>
          </a:p>
          <a:p>
            <a:r>
              <a:rPr lang="cs-CZ" b="1" dirty="0" err="1"/>
              <a:t>nulla</a:t>
            </a:r>
            <a:r>
              <a:rPr lang="cs-CZ" b="1" dirty="0"/>
              <a:t> </a:t>
            </a:r>
            <a:r>
              <a:rPr lang="cs-CZ" b="1" dirty="0" err="1"/>
              <a:t>poena</a:t>
            </a:r>
            <a:r>
              <a:rPr lang="cs-CZ" b="1" dirty="0"/>
              <a:t> sine culpa</a:t>
            </a:r>
          </a:p>
          <a:p>
            <a:r>
              <a:rPr lang="cs-CZ" dirty="0"/>
              <a:t>Subjektivní x objektivní odpovědnost (jen u právnických osob)?</a:t>
            </a:r>
          </a:p>
          <a:p>
            <a:r>
              <a:rPr lang="cs-CZ" dirty="0"/>
              <a:t>Přečin - zločin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83216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E907FF-4834-4FDC-8734-F59986BCB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Přečin - zločin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0BD767-02E8-4A8B-84C3-9D139A665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Trestné činy se dělí na přečiny a zločiny</a:t>
            </a:r>
          </a:p>
          <a:p>
            <a:r>
              <a:rPr lang="cs-CZ" b="1" dirty="0"/>
              <a:t>Přečiny </a:t>
            </a:r>
            <a:r>
              <a:rPr lang="cs-CZ" dirty="0"/>
              <a:t>jsou všechny </a:t>
            </a:r>
            <a:r>
              <a:rPr lang="cs-CZ" b="1" dirty="0"/>
              <a:t>nedbalostní </a:t>
            </a:r>
            <a:r>
              <a:rPr lang="cs-CZ" dirty="0"/>
              <a:t>trestné činy a ty úmyslné trestné činy, na něž trestní zákon stanoví trest odnětí svobody s horní hranicí trestní sazby </a:t>
            </a:r>
            <a:r>
              <a:rPr lang="cs-CZ" b="1" dirty="0"/>
              <a:t>do pěti let</a:t>
            </a:r>
            <a:r>
              <a:rPr lang="cs-CZ" dirty="0"/>
              <a:t>.</a:t>
            </a:r>
          </a:p>
          <a:p>
            <a:r>
              <a:rPr lang="cs-CZ" b="1" dirty="0"/>
              <a:t>Zločiny</a:t>
            </a:r>
            <a:r>
              <a:rPr lang="cs-CZ" dirty="0"/>
              <a:t> jsou všechny trestné činy, které </a:t>
            </a:r>
            <a:r>
              <a:rPr lang="cs-CZ" b="1" dirty="0"/>
              <a:t>nejsou</a:t>
            </a:r>
            <a:r>
              <a:rPr lang="cs-CZ" dirty="0"/>
              <a:t> podle trestního zákona </a:t>
            </a:r>
            <a:r>
              <a:rPr lang="cs-CZ" b="1" dirty="0"/>
              <a:t>přečiny</a:t>
            </a:r>
            <a:r>
              <a:rPr lang="cs-CZ" dirty="0"/>
              <a:t>; </a:t>
            </a:r>
            <a:r>
              <a:rPr lang="cs-CZ" b="1" dirty="0">
                <a:solidFill>
                  <a:srgbClr val="FF0000"/>
                </a:solidFill>
              </a:rPr>
              <a:t>zvlášť závažnými zločiny </a:t>
            </a:r>
            <a:r>
              <a:rPr lang="cs-CZ" dirty="0"/>
              <a:t>jsou ty </a:t>
            </a:r>
            <a:r>
              <a:rPr lang="cs-CZ" b="1" dirty="0"/>
              <a:t>úmyslné</a:t>
            </a:r>
            <a:r>
              <a:rPr lang="cs-CZ" dirty="0"/>
              <a:t> trestné činy, na něž trestní zákon stanoví trest odnětí svobody </a:t>
            </a:r>
            <a:r>
              <a:rPr lang="cs-CZ" b="1" dirty="0"/>
              <a:t>s horní hranicí trestní sazby nejméně deset let.</a:t>
            </a:r>
          </a:p>
        </p:txBody>
      </p:sp>
    </p:spTree>
    <p:extLst>
      <p:ext uri="{BB962C8B-B14F-4D97-AF65-F5344CB8AC3E}">
        <p14:creationId xmlns:p14="http://schemas.microsoft.com/office/powerpoint/2010/main" val="4100403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76FC71-4CF8-4C2B-9989-DACF9E3F4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Stádia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E897D1-E4E4-4708-932F-527EBFED3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Podezřelý</a:t>
            </a:r>
          </a:p>
          <a:p>
            <a:r>
              <a:rPr lang="cs-CZ" dirty="0"/>
              <a:t>1. Obviněný – PČR</a:t>
            </a:r>
          </a:p>
          <a:p>
            <a:r>
              <a:rPr lang="cs-CZ" dirty="0"/>
              <a:t>2. Obžalovaný – SZ</a:t>
            </a:r>
          </a:p>
          <a:p>
            <a:r>
              <a:rPr lang="cs-CZ" dirty="0"/>
              <a:t>3. Odsouzený – soud</a:t>
            </a:r>
          </a:p>
          <a:p>
            <a:r>
              <a:rPr lang="cs-CZ" dirty="0"/>
              <a:t>Výkon trestu</a:t>
            </a:r>
          </a:p>
          <a:p>
            <a:endParaRPr lang="cs-CZ" dirty="0"/>
          </a:p>
          <a:p>
            <a:r>
              <a:rPr lang="cs-CZ" dirty="0"/>
              <a:t>Rejstřík trestů</a:t>
            </a:r>
          </a:p>
        </p:txBody>
      </p:sp>
    </p:spTree>
    <p:extLst>
      <p:ext uri="{BB962C8B-B14F-4D97-AF65-F5344CB8AC3E}">
        <p14:creationId xmlns:p14="http://schemas.microsoft.com/office/powerpoint/2010/main" val="3084868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73CFD-85F7-49AA-8021-C9791DD7A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Soustava státních zastupitelství </a:t>
            </a:r>
          </a:p>
        </p:txBody>
      </p:sp>
      <p:sp>
        <p:nvSpPr>
          <p:cNvPr id="12" name="Zástupný symbol pro obsah 11">
            <a:extLst>
              <a:ext uri="{FF2B5EF4-FFF2-40B4-BE49-F238E27FC236}">
                <a16:creationId xmlns:a16="http://schemas.microsoft.com/office/drawing/2014/main" id="{1E4A56AA-E317-4BD9-AFFD-2E7365047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		</a:t>
            </a:r>
            <a:r>
              <a:rPr lang="cs-CZ" b="1" dirty="0"/>
              <a:t>Nejvyšší státní zastupitelství	   		</a:t>
            </a:r>
            <a:endParaRPr lang="cs-CZ" b="1" u="sng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		Vrchní státní zastupitelství	</a:t>
            </a:r>
          </a:p>
          <a:p>
            <a:pPr marL="0" indent="0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/>
              <a:t>	</a:t>
            </a:r>
            <a:r>
              <a:rPr lang="cs-CZ" b="1" u="sng" dirty="0"/>
              <a:t>Krajské státní zastupitelství + Městské st. </a:t>
            </a:r>
            <a:r>
              <a:rPr lang="cs-CZ" b="1" u="sng" dirty="0" err="1"/>
              <a:t>zast</a:t>
            </a:r>
            <a:r>
              <a:rPr lang="cs-CZ" b="1" u="sng" dirty="0"/>
              <a:t>. v Praze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/>
              <a:t>Okresní + </a:t>
            </a:r>
            <a:r>
              <a:rPr lang="cs-CZ" b="1" dirty="0" err="1"/>
              <a:t>Městsk</a:t>
            </a:r>
            <a:r>
              <a:rPr lang="cs-CZ" b="1" dirty="0"/>
              <a:t> SZ v Brně + Obvodní SZ pro Prahu 1 - 10</a:t>
            </a: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2F9044FD-4C2D-4C72-BE50-B96B29613402}"/>
              </a:ext>
            </a:extLst>
          </p:cNvPr>
          <p:cNvCxnSpPr/>
          <p:nvPr/>
        </p:nvCxnSpPr>
        <p:spPr>
          <a:xfrm>
            <a:off x="3675355" y="2228295"/>
            <a:ext cx="0" cy="665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94F311A0-56C0-48DA-A6FB-8444604956C3}"/>
              </a:ext>
            </a:extLst>
          </p:cNvPr>
          <p:cNvCxnSpPr>
            <a:cxnSpLocks/>
          </p:cNvCxnSpPr>
          <p:nvPr/>
        </p:nvCxnSpPr>
        <p:spPr>
          <a:xfrm>
            <a:off x="3737499" y="3231472"/>
            <a:ext cx="2358501" cy="568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AAD455D6-6A14-4C7A-8620-9166DB42BBCA}"/>
              </a:ext>
            </a:extLst>
          </p:cNvPr>
          <p:cNvCxnSpPr/>
          <p:nvPr/>
        </p:nvCxnSpPr>
        <p:spPr>
          <a:xfrm flipH="1">
            <a:off x="3187083" y="4216893"/>
            <a:ext cx="1729666" cy="736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0AD9B2CB-8949-4FB6-9249-ADE72C52367E}"/>
              </a:ext>
            </a:extLst>
          </p:cNvPr>
          <p:cNvCxnSpPr/>
          <p:nvPr/>
        </p:nvCxnSpPr>
        <p:spPr>
          <a:xfrm>
            <a:off x="7910004" y="4216893"/>
            <a:ext cx="0" cy="736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764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77C0F5-2168-4DB0-9544-91CBEEE44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delikty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6CEDFD-016D-4F15-BB68-5C4BF7582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Přestupky</a:t>
            </a:r>
          </a:p>
          <a:p>
            <a:r>
              <a:rPr lang="cs-CZ" dirty="0"/>
              <a:t>Smíšené administrativní delikty</a:t>
            </a:r>
          </a:p>
          <a:p>
            <a:endParaRPr lang="cs-CZ" dirty="0"/>
          </a:p>
          <a:p>
            <a:r>
              <a:rPr lang="cs-CZ" dirty="0"/>
              <a:t>Sankce</a:t>
            </a:r>
          </a:p>
        </p:txBody>
      </p:sp>
    </p:spTree>
    <p:extLst>
      <p:ext uri="{BB962C8B-B14F-4D97-AF65-F5344CB8AC3E}">
        <p14:creationId xmlns:p14="http://schemas.microsoft.com/office/powerpoint/2010/main" val="4127653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5A022-B024-4456-BFBD-652EA45C3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prameny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ED8404-7304-4E31-A294-604C68B47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trestní zákoník 40/2009 Sb.</a:t>
            </a:r>
          </a:p>
          <a:p>
            <a:r>
              <a:rPr lang="cs-CZ" dirty="0"/>
              <a:t>zákon o soudnictví ve věcech mládeže 218/2003 Sb.</a:t>
            </a:r>
          </a:p>
          <a:p>
            <a:r>
              <a:rPr lang="cs-CZ" dirty="0"/>
              <a:t>zákon o trestní odpovědnosti právnických osob a řízení proti nim 418/2011 Sb.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trestní řád 141/1961 Sb. ….</a:t>
            </a:r>
          </a:p>
          <a:p>
            <a:endParaRPr lang="cs-CZ" dirty="0"/>
          </a:p>
          <a:p>
            <a:r>
              <a:rPr lang="cs-CZ" dirty="0"/>
              <a:t>Zákon o odpovědnosti za přestupky a řízení o nich 250/2016 Sb. ….</a:t>
            </a:r>
          </a:p>
          <a:p>
            <a:r>
              <a:rPr lang="cs-CZ" dirty="0"/>
              <a:t>Zákon o některých přestupcích 251/2016 Sb.</a:t>
            </a:r>
          </a:p>
          <a:p>
            <a:r>
              <a:rPr lang="cs-CZ" dirty="0"/>
              <a:t>Speciální zákony</a:t>
            </a:r>
          </a:p>
          <a:p>
            <a:r>
              <a:rPr lang="cs-CZ" dirty="0"/>
              <a:t>Správní řád 500/2004 Sb.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100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06D210-A9F8-4892-98A9-AAAA6AF2E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a zodpovědnost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476A18-842B-414D-ACA6-7985D6838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Promiskuitně používané pojmy</a:t>
            </a:r>
          </a:p>
          <a:p>
            <a:pPr marL="0" indent="0">
              <a:buNone/>
            </a:pPr>
            <a:r>
              <a:rPr lang="cs-CZ" dirty="0"/>
              <a:t>= specifický společenský vztah</a:t>
            </a:r>
          </a:p>
          <a:p>
            <a:pPr marL="0" indent="0">
              <a:buNone/>
            </a:pPr>
            <a:r>
              <a:rPr lang="cs-CZ" dirty="0"/>
              <a:t>1. prospektivní odpovědnost – zodpovědnost „pro budoucnost“</a:t>
            </a:r>
          </a:p>
          <a:p>
            <a:pPr marL="0" indent="0">
              <a:buNone/>
            </a:pPr>
            <a:r>
              <a:rPr lang="cs-CZ" dirty="0"/>
              <a:t>2. retrospektivní odpovědnost – odpovědnost „za minulost“</a:t>
            </a:r>
          </a:p>
          <a:p>
            <a:pPr marL="0" indent="0">
              <a:buNone/>
            </a:pPr>
            <a:r>
              <a:rPr lang="cs-CZ" dirty="0"/>
              <a:t>Možné odpovědnosti:</a:t>
            </a:r>
          </a:p>
          <a:p>
            <a:r>
              <a:rPr lang="cs-CZ" dirty="0"/>
              <a:t>Politická odpovědnost</a:t>
            </a:r>
          </a:p>
          <a:p>
            <a:r>
              <a:rPr lang="cs-CZ" dirty="0"/>
              <a:t>Morální odpovědnost</a:t>
            </a:r>
          </a:p>
          <a:p>
            <a:r>
              <a:rPr lang="cs-CZ" dirty="0"/>
              <a:t>Náboženská odpovědnost</a:t>
            </a:r>
          </a:p>
          <a:p>
            <a:r>
              <a:rPr lang="cs-CZ" dirty="0"/>
              <a:t>Ústavní odpovědnost</a:t>
            </a:r>
          </a:p>
          <a:p>
            <a:r>
              <a:rPr lang="cs-CZ" dirty="0"/>
              <a:t>Právní odpovědnost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02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590FA-3CBE-4FB0-87F0-EB2BBAE85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odpovědnost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269AA0-1DD3-40EC-8795-66F3F32DF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Jedna z kategorií společenské odpovědnosti</a:t>
            </a:r>
          </a:p>
          <a:p>
            <a:r>
              <a:rPr lang="cs-CZ" dirty="0"/>
              <a:t>Jedna z forem ochrany normativních systémů</a:t>
            </a:r>
          </a:p>
          <a:p>
            <a:r>
              <a:rPr lang="cs-CZ" dirty="0"/>
              <a:t>Jedna ze základních forem realizace práva</a:t>
            </a:r>
          </a:p>
          <a:p>
            <a:r>
              <a:rPr lang="cs-CZ" dirty="0"/>
              <a:t>Založena pouze na právní normě</a:t>
            </a:r>
          </a:p>
          <a:p>
            <a:r>
              <a:rPr lang="cs-CZ" dirty="0"/>
              <a:t>Jedna z forem právní odpovědnosti – sankce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65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C9532B-F79B-4590-99B1-B247586BD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Odpovědnostní vztah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7A8CB9-1030-48E9-B031-E054F0E0F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Primární povinnost – primární vztah</a:t>
            </a:r>
          </a:p>
          <a:p>
            <a:r>
              <a:rPr lang="cs-CZ" dirty="0"/>
              <a:t>Porušení primární právní povinnosti</a:t>
            </a:r>
          </a:p>
          <a:p>
            <a:r>
              <a:rPr lang="cs-CZ" dirty="0"/>
              <a:t>Sekundární sankční právní vztah</a:t>
            </a:r>
          </a:p>
          <a:p>
            <a:r>
              <a:rPr lang="cs-CZ" dirty="0"/>
              <a:t>Sekundární povinnost – sankce</a:t>
            </a:r>
          </a:p>
          <a:p>
            <a:endParaRPr lang="cs-CZ" dirty="0"/>
          </a:p>
          <a:p>
            <a:r>
              <a:rPr lang="cs-CZ" dirty="0"/>
              <a:t>Koncepce odpovědnosti (možná kumulace)</a:t>
            </a:r>
          </a:p>
          <a:p>
            <a:pPr marL="514350" indent="-514350">
              <a:buAutoNum type="arabicPeriod"/>
            </a:pPr>
            <a:r>
              <a:rPr lang="cs-CZ" dirty="0"/>
              <a:t>Náprava</a:t>
            </a:r>
          </a:p>
          <a:p>
            <a:pPr marL="514350" indent="-514350">
              <a:buAutoNum type="arabicPeriod"/>
            </a:pPr>
            <a:r>
              <a:rPr lang="cs-CZ" dirty="0"/>
              <a:t>Náhrada škody </a:t>
            </a:r>
          </a:p>
          <a:p>
            <a:pPr marL="514350" indent="-514350">
              <a:buAutoNum type="arabicPeriod"/>
            </a:pPr>
            <a:r>
              <a:rPr lang="cs-CZ" dirty="0"/>
              <a:t>Obecný postih - sankce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980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18C78-A026-4ACE-9B2D-81551A211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Donucení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BF677D-D1B1-47E2-A660-DB08B34EA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Pohrůžka nepříznivým následkem – právní norma</a:t>
            </a:r>
          </a:p>
          <a:p>
            <a:r>
              <a:rPr lang="cs-CZ" dirty="0"/>
              <a:t>Donucení nepřímé – hrozba sankcí</a:t>
            </a:r>
          </a:p>
          <a:p>
            <a:r>
              <a:rPr lang="cs-CZ" dirty="0"/>
              <a:t>Donucení přímé – nucené splnění právní povinnosti – např. exekuce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Státní donucení  (relativní monopol státu)</a:t>
            </a:r>
          </a:p>
        </p:txBody>
      </p:sp>
    </p:spTree>
    <p:extLst>
      <p:ext uri="{BB962C8B-B14F-4D97-AF65-F5344CB8AC3E}">
        <p14:creationId xmlns:p14="http://schemas.microsoft.com/office/powerpoint/2010/main" val="1695603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B163C5-4415-444A-BFFE-D257EF1DC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právní odpovědnosti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A6E87D-10A3-4784-A248-6F9F0C392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Protiprávní jednání nebo protiprávní stav</a:t>
            </a:r>
          </a:p>
          <a:p>
            <a:r>
              <a:rPr lang="cs-CZ" dirty="0"/>
              <a:t>Protiprávní jednání:</a:t>
            </a:r>
          </a:p>
          <a:p>
            <a:r>
              <a:rPr lang="cs-CZ" dirty="0"/>
              <a:t>Omisivní – porušení příkazu</a:t>
            </a:r>
          </a:p>
          <a:p>
            <a:r>
              <a:rPr lang="cs-CZ" dirty="0" err="1"/>
              <a:t>Komisivní</a:t>
            </a:r>
            <a:r>
              <a:rPr lang="cs-CZ" dirty="0"/>
              <a:t> – porušení zákazu</a:t>
            </a:r>
          </a:p>
        </p:txBody>
      </p:sp>
    </p:spTree>
    <p:extLst>
      <p:ext uri="{BB962C8B-B14F-4D97-AF65-F5344CB8AC3E}">
        <p14:creationId xmlns:p14="http://schemas.microsoft.com/office/powerpoint/2010/main" val="361367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F7EF75-7FE6-4399-BE65-8A380C1D5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 bis in idem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DACE48-E202-4A09-B979-4F52B5872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 2x v jedné věci</a:t>
            </a:r>
          </a:p>
          <a:p>
            <a:r>
              <a:rPr lang="cs-CZ" dirty="0"/>
              <a:t>Primární povinnost zůstává</a:t>
            </a:r>
          </a:p>
          <a:p>
            <a:r>
              <a:rPr lang="cs-CZ" dirty="0"/>
              <a:t>Následuje nová (další) odpovědnost</a:t>
            </a:r>
          </a:p>
          <a:p>
            <a:r>
              <a:rPr lang="cs-CZ" dirty="0"/>
              <a:t>Pozor, pořádkové pokuty!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Další možné následky:</a:t>
            </a:r>
          </a:p>
          <a:p>
            <a:r>
              <a:rPr lang="cs-CZ" dirty="0"/>
              <a:t>Neplatnost právního jednání</a:t>
            </a:r>
          </a:p>
          <a:p>
            <a:r>
              <a:rPr lang="cs-CZ" dirty="0"/>
              <a:t>Zánik práva</a:t>
            </a:r>
          </a:p>
        </p:txBody>
      </p:sp>
    </p:spTree>
    <p:extLst>
      <p:ext uri="{BB962C8B-B14F-4D97-AF65-F5344CB8AC3E}">
        <p14:creationId xmlns:p14="http://schemas.microsoft.com/office/powerpoint/2010/main" val="1804110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DB35BE-F872-4390-BAD2-9F8FB0E64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právní odpovědnosti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9AC1CB-7DF5-4579-A1F2-34F01B3FC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Soukromoprávní odpovědnost – soukromoprávní delikty </a:t>
            </a:r>
          </a:p>
          <a:p>
            <a:r>
              <a:rPr lang="cs-CZ" dirty="0"/>
              <a:t>Veřejnoprávní odpovědnost:</a:t>
            </a:r>
          </a:p>
          <a:p>
            <a:pPr marL="0" indent="0">
              <a:buNone/>
            </a:pPr>
            <a:r>
              <a:rPr lang="cs-CZ" dirty="0"/>
              <a:t>Trestní delikty</a:t>
            </a:r>
          </a:p>
          <a:p>
            <a:pPr marL="0" indent="0">
              <a:buNone/>
            </a:pPr>
            <a:r>
              <a:rPr lang="cs-CZ" dirty="0"/>
              <a:t>Správní delikty</a:t>
            </a:r>
          </a:p>
          <a:p>
            <a:r>
              <a:rPr lang="cs-CZ" dirty="0" err="1"/>
              <a:t>Paraprávní</a:t>
            </a:r>
            <a:r>
              <a:rPr lang="cs-CZ" dirty="0"/>
              <a:t> a delikty – disciplinární delikty, pracovní delikty, členské delikty</a:t>
            </a:r>
          </a:p>
          <a:p>
            <a:r>
              <a:rPr lang="cs-CZ" dirty="0"/>
              <a:t>Delikty právně politické:</a:t>
            </a:r>
          </a:p>
          <a:p>
            <a:pPr lvl="1"/>
            <a:r>
              <a:rPr lang="cs-CZ" dirty="0"/>
              <a:t>Ústavní - upravena normami ústavního práva, např. velezrada</a:t>
            </a:r>
          </a:p>
          <a:p>
            <a:pPr lvl="1"/>
            <a:r>
              <a:rPr lang="cs-CZ" dirty="0"/>
              <a:t>Mezinárodněprávní - mezi státy (rozhoduje Mezinárodní soudní dvůr v Haagu v rámci OSN), státu vůči FO nebo PO při porušení mezinárodních úmluv o základních právech a svobodách (např. Evropský soud lidských práv ve Štrasburku), fyzické osoby za zločiny podle mezinárodního práva (Mezinárodní trestní tribunál se sídlem v Haagu)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85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2EEB4-766C-4514-86D5-498BCC85F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2B9206-EFEF-433F-BD2D-2F3BDC649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Trestní právo hmotné </a:t>
            </a:r>
          </a:p>
          <a:p>
            <a:r>
              <a:rPr lang="cs-CZ" dirty="0"/>
              <a:t>Trestní právo procesní</a:t>
            </a:r>
          </a:p>
        </p:txBody>
      </p:sp>
    </p:spTree>
    <p:extLst>
      <p:ext uri="{BB962C8B-B14F-4D97-AF65-F5344CB8AC3E}">
        <p14:creationId xmlns:p14="http://schemas.microsoft.com/office/powerpoint/2010/main" val="19019275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569</Words>
  <Application>Microsoft Office PowerPoint</Application>
  <PresentationFormat>Širokoúhlá obrazovka</PresentationFormat>
  <Paragraphs>106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Právní odpovědnost</vt:lpstr>
      <vt:lpstr>Odpovědnost a zodpovědnost</vt:lpstr>
      <vt:lpstr>Právní odpovědnost</vt:lpstr>
      <vt:lpstr>Odpovědnostní vztah</vt:lpstr>
      <vt:lpstr>Donucení</vt:lpstr>
      <vt:lpstr>Vznik právní odpovědnosti</vt:lpstr>
      <vt:lpstr>Ne bis in idem </vt:lpstr>
      <vt:lpstr>Klasifikace právní odpovědnosti</vt:lpstr>
      <vt:lpstr>Trestní právo</vt:lpstr>
      <vt:lpstr>Trestný čin</vt:lpstr>
      <vt:lpstr>Přečin - zločin</vt:lpstr>
      <vt:lpstr>Stádia</vt:lpstr>
      <vt:lpstr>Soustava státních zastupitelství </vt:lpstr>
      <vt:lpstr>Správní delikty</vt:lpstr>
      <vt:lpstr>Formální prameny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podpovědnost</dc:title>
  <dc:creator>Petr Mrkývka</dc:creator>
  <cp:lastModifiedBy>Petr Mrkývka</cp:lastModifiedBy>
  <cp:revision>8</cp:revision>
  <dcterms:created xsi:type="dcterms:W3CDTF">2020-12-15T14:08:22Z</dcterms:created>
  <dcterms:modified xsi:type="dcterms:W3CDTF">2020-12-15T15:08:02Z</dcterms:modified>
</cp:coreProperties>
</file>