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2" r:id="rId5"/>
    <p:sldId id="284" r:id="rId6"/>
    <p:sldId id="286" r:id="rId7"/>
    <p:sldId id="287" r:id="rId8"/>
    <p:sldId id="288" r:id="rId9"/>
    <p:sldId id="289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19" autoAdjust="0"/>
  </p:normalViewPr>
  <p:slideViewPr>
    <p:cSldViewPr snapToGrid="0">
      <p:cViewPr varScale="1">
        <p:scale>
          <a:sx n="99" d="100"/>
          <a:sy n="99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D498-C611-4409-8145-2A0D12E6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Sémantika v počítačovém zpracování přirozeného jazyka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CC2D-8933-4F0D-BADF-5B8EAFDC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2340864"/>
            <a:ext cx="8331199" cy="3634486"/>
          </a:xfrm>
        </p:spPr>
        <p:txBody>
          <a:bodyPr>
            <a:normAutofit/>
          </a:bodyPr>
          <a:lstStyle/>
          <a:p>
            <a:pPr marL="324000" lvl="1" indent="0">
              <a:buNone/>
            </a:pPr>
            <a:r>
              <a:rPr lang="cs-CZ" sz="1700" i="1" dirty="0"/>
              <a:t>20. století nebylo zlatým věkěm sémantiky, protože mu vévodily dvě osobnosti: Leonard Bloomfield, který věřil, že význam leží mimo vědecké zkoumání jazyka, a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700" i="1" dirty="0"/>
              <a:t>Noam Chomsky, který se zabýval téměř výhradně abstraktní formální syntaxí. S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700" i="1" dirty="0"/>
              <a:t>postupem nového století je jasné, že časy se mění...</a:t>
            </a:r>
          </a:p>
          <a:p>
            <a:pPr marL="324000" lvl="1" indent="0">
              <a:buNone/>
            </a:pPr>
            <a:endParaRPr lang="cs-CZ" sz="1700" i="1" dirty="0"/>
          </a:p>
          <a:p>
            <a:pPr marL="324000" lvl="1" indent="0" algn="r">
              <a:buNone/>
            </a:pPr>
            <a:r>
              <a:rPr lang="cs-CZ" sz="1700" dirty="0"/>
              <a:t>Goddard, (překl. ZN)</a:t>
            </a:r>
          </a:p>
        </p:txBody>
      </p:sp>
    </p:spTree>
    <p:extLst>
      <p:ext uri="{BB962C8B-B14F-4D97-AF65-F5344CB8AC3E}">
        <p14:creationId xmlns:p14="http://schemas.microsoft.com/office/powerpoint/2010/main" val="29959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Nauka o významu </a:t>
            </a:r>
            <a:r>
              <a:rPr lang="cs-CZ" b="1" dirty="0"/>
              <a:t>znaků.</a:t>
            </a:r>
          </a:p>
          <a:p>
            <a:r>
              <a:rPr lang="cs-CZ" dirty="0"/>
              <a:t>Znak = něco, co něco zastupuje (reprezentant).</a:t>
            </a:r>
          </a:p>
          <a:p>
            <a:pPr lvl="1"/>
            <a:r>
              <a:rPr lang="cs-CZ" dirty="0"/>
              <a:t>Koncepce jazykového znaku (Ferdinand de Saussure).</a:t>
            </a:r>
          </a:p>
          <a:p>
            <a:pPr lvl="1"/>
            <a:r>
              <a:rPr lang="cs-CZ" dirty="0"/>
              <a:t>V našem případě nauka o významu morfémů, slov, slovních spojení, vět, promluv...</a:t>
            </a:r>
          </a:p>
          <a:p>
            <a:pPr marL="3240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 souvisí sémantika s počítačovou lingvistikou?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2400" dirty="0"/>
              <a:t>Co je význam?</a:t>
            </a:r>
          </a:p>
        </p:txBody>
      </p:sp>
    </p:spTree>
    <p:extLst>
      <p:ext uri="{BB962C8B-B14F-4D97-AF65-F5344CB8AC3E}">
        <p14:creationId xmlns:p14="http://schemas.microsoft.com/office/powerpoint/2010/main" val="383016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C73B-C549-4CD0-8BA6-65F48EEB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Sémantika a Význam (Meaning)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7F39-F7E6-42E3-8D45-BFB1C933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Nemá klasickou definici.</a:t>
            </a:r>
          </a:p>
          <a:p>
            <a:r>
              <a:rPr lang="cs-CZ" dirty="0"/>
              <a:t>Pokusy o popis významu vedou k ostrým a věčným polemikám.</a:t>
            </a:r>
          </a:p>
          <a:p>
            <a:r>
              <a:rPr lang="cs-CZ" dirty="0"/>
              <a:t>Víme ale, že význam souvisí s porozuměním.</a:t>
            </a:r>
          </a:p>
          <a:p>
            <a:r>
              <a:rPr lang="cs-CZ" dirty="0"/>
              <a:t>Tušíme také, že jazyk je zajímavý právě tím, že jeho části mají význam.</a:t>
            </a:r>
          </a:p>
          <a:p>
            <a:r>
              <a:rPr lang="cs-CZ" dirty="0"/>
              <a:t>Během tohoto kurzu se (tak trochu) dostaneme k tomu, co je význam, ale (víc) jak jej počítačově zpracovat.</a:t>
            </a:r>
          </a:p>
        </p:txBody>
      </p:sp>
    </p:spTree>
    <p:extLst>
      <p:ext uri="{BB962C8B-B14F-4D97-AF65-F5344CB8AC3E}">
        <p14:creationId xmlns:p14="http://schemas.microsoft.com/office/powerpoint/2010/main" val="333856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E48181-3AA1-4E96-84F2-523C58D3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(MEANING): co není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338AAE-81A0-4FA0-AD53-3F18ADCB24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Význam ≠ </a:t>
            </a:r>
            <a:r>
              <a:rPr lang="cs-CZ" b="1" dirty="0"/>
              <a:t>reference</a:t>
            </a:r>
          </a:p>
          <a:p>
            <a:pPr lvl="1"/>
            <a:r>
              <a:rPr lang="cs-CZ" dirty="0"/>
              <a:t>příklady a protipříklady: B. Obama, já, jednorožec, nikdo, ahoj, vynálezce joja, vynálezce parkovacího automatu </a:t>
            </a:r>
          </a:p>
          <a:p>
            <a:pPr lvl="1"/>
            <a:r>
              <a:rPr lang="cs-CZ" dirty="0"/>
              <a:t>někdy mluvíme o smyslu (sense), aby bylo jasné, že nemíníme odkazovaný objekt</a:t>
            </a:r>
          </a:p>
          <a:p>
            <a:r>
              <a:rPr lang="cs-CZ" dirty="0"/>
              <a:t>Význam ≠ (vědecká) </a:t>
            </a:r>
            <a:r>
              <a:rPr lang="cs-CZ" b="1" dirty="0"/>
              <a:t>znalost</a:t>
            </a:r>
          </a:p>
          <a:p>
            <a:pPr lvl="1"/>
            <a:r>
              <a:rPr lang="cs-CZ" dirty="0"/>
              <a:t>příklady: sůl=chlorid sodný NaCl</a:t>
            </a:r>
          </a:p>
          <a:p>
            <a:pPr lvl="1"/>
            <a:r>
              <a:rPr lang="cs-CZ" dirty="0"/>
              <a:t>protipříklady: Bůh, pondělí, sodík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3E3120-26C0-48E9-AEC5-8C738A7B73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Význam ≠ </a:t>
            </a:r>
            <a:r>
              <a:rPr lang="cs-CZ" b="1" dirty="0"/>
              <a:t>pravdivost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promluva je pravdivá, pokud jsou její části pravdivé 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zároveň správně poskládané (pravdivostní podmínky)</a:t>
            </a:r>
          </a:p>
          <a:p>
            <a:pPr lvl="1"/>
            <a:r>
              <a:rPr lang="cs-CZ" dirty="0"/>
              <a:t>jak ale popsat pravdivostní podmínky?</a:t>
            </a:r>
          </a:p>
          <a:p>
            <a:r>
              <a:rPr lang="cs-CZ" dirty="0"/>
              <a:t>Význam ≠ </a:t>
            </a:r>
            <a:r>
              <a:rPr lang="cs-CZ" b="1" dirty="0"/>
              <a:t>užití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význam znaku nelze určit přesněji než výčtem užití tohoto znaku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71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C73B-C549-4CD0-8BA6-65F48EEB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 ke Studiu Významu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7F39-F7E6-42E3-8D45-BFB1C933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konceptualismus</a:t>
            </a:r>
            <a:r>
              <a:rPr lang="cs-CZ" dirty="0"/>
              <a:t>: význam slova je myšlenka v hlavě</a:t>
            </a:r>
          </a:p>
          <a:p>
            <a:pPr lvl="1"/>
            <a:r>
              <a:rPr lang="cs-CZ" dirty="0"/>
              <a:t>v dětství všichni dostaneme do hlavy významy slov a také rutinu, jak nové významy přidávat a odvozovat</a:t>
            </a:r>
          </a:p>
          <a:p>
            <a:pPr lvl="1"/>
            <a:r>
              <a:rPr lang="cs-CZ" dirty="0"/>
              <a:t>díky sdíleným významům také můžeme komunikovat</a:t>
            </a:r>
          </a:p>
          <a:p>
            <a:pPr lvl="1"/>
            <a:r>
              <a:rPr lang="cs-CZ" dirty="0"/>
              <a:t>je-li význam myšlenka, kde se vzala? empiricismus vs.racionalismus</a:t>
            </a:r>
          </a:p>
          <a:p>
            <a:r>
              <a:rPr lang="cs-CZ" b="1" dirty="0"/>
              <a:t>strukturalismus</a:t>
            </a:r>
            <a:r>
              <a:rPr lang="cs-CZ" dirty="0"/>
              <a:t>: pochopit význam slova znamená pochopit, jak slovo interaguje s ostatními slovy </a:t>
            </a:r>
          </a:p>
          <a:p>
            <a:pPr lvl="1"/>
            <a:r>
              <a:rPr lang="cs-CZ" dirty="0"/>
              <a:t>význam slova je určený souhrnem vazeb s jinými slovy</a:t>
            </a:r>
          </a:p>
          <a:p>
            <a:r>
              <a:rPr lang="cs-CZ" b="1" dirty="0"/>
              <a:t>extensionalismus</a:t>
            </a:r>
            <a:r>
              <a:rPr lang="cs-CZ" dirty="0"/>
              <a:t>: rozdíly ve významu slov lze nejlépe zkoumat ve vztahu k extenzím (referencím)</a:t>
            </a:r>
          </a:p>
          <a:p>
            <a:pPr lvl="1"/>
            <a:r>
              <a:rPr lang="cs-CZ" dirty="0"/>
              <a:t>pokrývá omezený rozsah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dirty="0"/>
              <a:t>Současně existuje řada přístupů </a:t>
            </a:r>
            <a:r>
              <a:rPr lang="cs-CZ" b="1" dirty="0"/>
              <a:t>mezi</a:t>
            </a:r>
            <a:r>
              <a:rPr lang="cs-CZ" dirty="0"/>
              <a:t> uvedenými.</a:t>
            </a:r>
          </a:p>
        </p:txBody>
      </p:sp>
    </p:spTree>
    <p:extLst>
      <p:ext uri="{BB962C8B-B14F-4D97-AF65-F5344CB8AC3E}">
        <p14:creationId xmlns:p14="http://schemas.microsoft.com/office/powerpoint/2010/main" val="182283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F37B-CF8D-42C9-A2F3-8D843B23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E0EE-ED80-44D5-B1D6-7FD2A76E5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Goddard, C. (2011).</a:t>
            </a:r>
            <a:r>
              <a:rPr lang="cs-CZ" i="1" dirty="0"/>
              <a:t>Semantic Analysis: A Practical Introduction</a:t>
            </a:r>
            <a:r>
              <a:rPr lang="cs-CZ" dirty="0"/>
              <a:t>.Oxford Textbooks in Linguistics. Oxford University Press.</a:t>
            </a:r>
          </a:p>
          <a:p>
            <a:r>
              <a:rPr lang="cs-CZ" dirty="0"/>
              <a:t>Leech, G. N. (1981).</a:t>
            </a:r>
            <a:r>
              <a:rPr lang="cs-CZ" i="1" dirty="0"/>
              <a:t>Semantics</a:t>
            </a:r>
            <a:r>
              <a:rPr lang="cs-CZ" dirty="0"/>
              <a:t>.Hardsworth: Penguin.</a:t>
            </a:r>
          </a:p>
        </p:txBody>
      </p:sp>
    </p:spTree>
    <p:extLst>
      <p:ext uri="{BB962C8B-B14F-4D97-AF65-F5344CB8AC3E}">
        <p14:creationId xmlns:p14="http://schemas.microsoft.com/office/powerpoint/2010/main" val="41870114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{78BB64AE-2FF0-47E6-B3DC-ECC9AFD6283C}tf11964407</Template>
  <TotalTime>0</TotalTime>
  <Words>439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Sémantika v počítačovém zpracování přirozeného jazyka</vt:lpstr>
      <vt:lpstr>Sémantika</vt:lpstr>
      <vt:lpstr>Sémantika a Význam (Meaning)</vt:lpstr>
      <vt:lpstr>Význam (MEANING): co není</vt:lpstr>
      <vt:lpstr>Přístupy ke Studiu Významu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2020-09-28T10:47:38Z</dcterms:created>
  <dcterms:modified xsi:type="dcterms:W3CDTF">2020-09-28T13:03:36Z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