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82" r:id="rId5"/>
    <p:sldId id="286" r:id="rId6"/>
    <p:sldId id="291" r:id="rId7"/>
    <p:sldId id="287" r:id="rId8"/>
    <p:sldId id="288" r:id="rId9"/>
    <p:sldId id="293" r:id="rId10"/>
    <p:sldId id="294" r:id="rId11"/>
    <p:sldId id="295" r:id="rId12"/>
    <p:sldId id="289" r:id="rId13"/>
    <p:sldId id="290" r:id="rId14"/>
    <p:sldId id="296"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19" autoAdjust="0"/>
  </p:normalViewPr>
  <p:slideViewPr>
    <p:cSldViewPr snapToGrid="0">
      <p:cViewPr varScale="1">
        <p:scale>
          <a:sx n="74" d="100"/>
          <a:sy n="74" d="100"/>
        </p:scale>
        <p:origin x="1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9/24/2024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9/24/2024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9/24/2024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9/24/2024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9/24/2024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9/24/2024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9/24/2024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ikisofia.cz/wiki/Teoretick%C3%A9_z%C3%A1klady_selek%C4%8Dn%C3%ADch_jazyk%C5%AF_v_s%C3%A9miotice" TargetMode="External"/><Relationship Id="rId2" Type="http://schemas.openxmlformats.org/officeDocument/2006/relationships/hyperlink" Target="https://plato.stanford.edu/archives/fall2020/entries/compositionality/" TargetMode="External"/><Relationship Id="rId1" Type="http://schemas.openxmlformats.org/officeDocument/2006/relationships/slideLayout" Target="../slideLayouts/slideLayout2.xml"/><Relationship Id="rId4" Type="http://schemas.openxmlformats.org/officeDocument/2006/relationships/hyperlink" Target="https://arxiv.org/abs/2302.0839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cs-CZ" dirty="0"/>
              <a:t>PLIN021 Sémantická analýza v</a:t>
            </a:r>
            <a:r>
              <a:rPr lang="cs-CZ" dirty="0">
                <a:latin typeface="Times New Roman" panose="02020603050405020304" pitchFamily="18" charset="0"/>
                <a:cs typeface="Times New Roman" panose="02020603050405020304" pitchFamily="18" charset="0"/>
              </a:rPr>
              <a:t> </a:t>
            </a:r>
            <a:r>
              <a:rPr lang="cs-CZ" dirty="0"/>
              <a:t>praxi</a:t>
            </a: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r>
              <a:rPr lang="cs-CZ" sz="2000" dirty="0"/>
              <a:t>Zuzana Nevěřilová</a:t>
            </a:r>
          </a:p>
          <a:p>
            <a:r>
              <a:rPr lang="cs-CZ" sz="2000" dirty="0"/>
              <a:t>2020</a:t>
            </a:r>
            <a:r>
              <a:rPr lang="en-US" sz="2000" dirty="0"/>
              <a:t>-20</a:t>
            </a:r>
            <a:r>
              <a:rPr lang="cs-CZ" sz="2000" dirty="0"/>
              <a:t>2</a:t>
            </a:r>
            <a:r>
              <a:rPr lang="en-US" sz="2000" dirty="0"/>
              <a:t>4</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Formální popis významu: metajazyk a reprezentace</a:t>
            </a:r>
          </a:p>
        </p:txBody>
      </p:sp>
      <p:sp>
        <p:nvSpPr>
          <p:cNvPr id="4" name="Content Placeholder 3">
            <a:extLst>
              <a:ext uri="{FF2B5EF4-FFF2-40B4-BE49-F238E27FC236}">
                <a16:creationId xmlns:a16="http://schemas.microsoft.com/office/drawing/2014/main" id="{CFE5FF15-527F-4948-A338-55A48F10390D}"/>
              </a:ext>
            </a:extLst>
          </p:cNvPr>
          <p:cNvSpPr>
            <a:spLocks noGrp="1"/>
          </p:cNvSpPr>
          <p:nvPr>
            <p:ph sz="half" idx="1"/>
          </p:nvPr>
        </p:nvSpPr>
        <p:spPr/>
        <p:txBody>
          <a:bodyPr/>
          <a:lstStyle/>
          <a:p>
            <a:r>
              <a:rPr lang="cs-CZ" dirty="0"/>
              <a:t>Význam je myšlenka.</a:t>
            </a:r>
          </a:p>
          <a:p>
            <a:r>
              <a:rPr lang="cs-CZ" dirty="0"/>
              <a:t>Chceme-li popsat význam, musíme použít jazyk.</a:t>
            </a:r>
          </a:p>
          <a:p>
            <a:r>
              <a:rPr lang="cs-CZ" dirty="0"/>
              <a:t>Přirozený jazyk má některé inherentní vlastnosti:</a:t>
            </a:r>
          </a:p>
          <a:p>
            <a:pPr lvl="1"/>
            <a:r>
              <a:rPr lang="cs-CZ" dirty="0"/>
              <a:t>Vágnost</a:t>
            </a:r>
          </a:p>
          <a:p>
            <a:pPr lvl="1"/>
            <a:r>
              <a:rPr lang="cs-CZ" dirty="0"/>
              <a:t>Nejednoznačnost</a:t>
            </a:r>
          </a:p>
          <a:p>
            <a:pPr lvl="1"/>
            <a:r>
              <a:rPr lang="cs-CZ" dirty="0"/>
              <a:t>Významové posuny</a:t>
            </a:r>
          </a:p>
          <a:p>
            <a:r>
              <a:rPr lang="cs-CZ" dirty="0"/>
              <a:t>Jakým jazykem popsat jazyk?</a:t>
            </a:r>
          </a:p>
          <a:p>
            <a:r>
              <a:rPr lang="cs-CZ" dirty="0"/>
              <a:t>Nejlépe více formalizovaným jazykem</a:t>
            </a:r>
          </a:p>
        </p:txBody>
      </p:sp>
      <p:sp>
        <p:nvSpPr>
          <p:cNvPr id="5" name="Content Placeholder 4">
            <a:extLst>
              <a:ext uri="{FF2B5EF4-FFF2-40B4-BE49-F238E27FC236}">
                <a16:creationId xmlns:a16="http://schemas.microsoft.com/office/drawing/2014/main" id="{B5C053D5-EDA3-48B7-AF1A-6FDEE980665D}"/>
              </a:ext>
            </a:extLst>
          </p:cNvPr>
          <p:cNvSpPr>
            <a:spLocks noGrp="1"/>
          </p:cNvSpPr>
          <p:nvPr>
            <p:ph sz="half" idx="2"/>
          </p:nvPr>
        </p:nvSpPr>
        <p:spPr/>
        <p:txBody>
          <a:bodyPr/>
          <a:lstStyle/>
          <a:p>
            <a:r>
              <a:rPr lang="cs-CZ" dirty="0"/>
              <a:t>Myšlenky souvisejí s naším světem.</a:t>
            </a:r>
          </a:p>
          <a:p>
            <a:r>
              <a:rPr lang="cs-CZ" dirty="0"/>
              <a:t>Myšlenky souvisejí s naším jazykem.</a:t>
            </a:r>
          </a:p>
          <a:p>
            <a:r>
              <a:rPr lang="cs-CZ" dirty="0"/>
              <a:t>Potřebujeme znát náš svět, abychom rozuměli jazyku?</a:t>
            </a:r>
          </a:p>
          <a:p>
            <a:r>
              <a:rPr lang="cs-CZ" dirty="0"/>
              <a:t>Jakým způsobem popsat náš svět (když jej kompletně neznáme)?</a:t>
            </a:r>
          </a:p>
        </p:txBody>
      </p:sp>
      <p:sp>
        <p:nvSpPr>
          <p:cNvPr id="6" name="TextBox 5">
            <a:extLst>
              <a:ext uri="{FF2B5EF4-FFF2-40B4-BE49-F238E27FC236}">
                <a16:creationId xmlns:a16="http://schemas.microsoft.com/office/drawing/2014/main" id="{E6536EC6-EDB5-46B8-8EF3-52FA07EDB861}"/>
              </a:ext>
            </a:extLst>
          </p:cNvPr>
          <p:cNvSpPr txBox="1"/>
          <p:nvPr/>
        </p:nvSpPr>
        <p:spPr>
          <a:xfrm>
            <a:off x="2582217" y="5759010"/>
            <a:ext cx="2765629" cy="369332"/>
          </a:xfrm>
          <a:prstGeom prst="rect">
            <a:avLst/>
          </a:prstGeom>
          <a:noFill/>
        </p:spPr>
        <p:txBody>
          <a:bodyPr wrap="none" rtlCol="0">
            <a:spAutoFit/>
          </a:bodyPr>
          <a:lstStyle/>
          <a:p>
            <a:r>
              <a:rPr lang="cs-CZ" dirty="0">
                <a:solidFill>
                  <a:schemeClr val="accent1">
                    <a:lumMod val="75000"/>
                  </a:schemeClr>
                </a:solidFill>
                <a:latin typeface="+mj-lt"/>
              </a:rPr>
              <a:t>(Sémantický) METAJAZYK</a:t>
            </a:r>
          </a:p>
        </p:txBody>
      </p:sp>
      <p:sp>
        <p:nvSpPr>
          <p:cNvPr id="7" name="TextBox 6">
            <a:extLst>
              <a:ext uri="{FF2B5EF4-FFF2-40B4-BE49-F238E27FC236}">
                <a16:creationId xmlns:a16="http://schemas.microsoft.com/office/drawing/2014/main" id="{9B48B9E0-9FD9-47A0-8A3F-3D8D951481B8}"/>
              </a:ext>
            </a:extLst>
          </p:cNvPr>
          <p:cNvSpPr txBox="1"/>
          <p:nvPr/>
        </p:nvSpPr>
        <p:spPr>
          <a:xfrm>
            <a:off x="7195168" y="5759010"/>
            <a:ext cx="2642198" cy="369332"/>
          </a:xfrm>
          <a:prstGeom prst="rect">
            <a:avLst/>
          </a:prstGeom>
          <a:noFill/>
        </p:spPr>
        <p:txBody>
          <a:bodyPr wrap="none" rtlCol="0">
            <a:spAutoFit/>
          </a:bodyPr>
          <a:lstStyle/>
          <a:p>
            <a:r>
              <a:rPr lang="cs-CZ" dirty="0">
                <a:solidFill>
                  <a:schemeClr val="accent1">
                    <a:lumMod val="75000"/>
                  </a:schemeClr>
                </a:solidFill>
                <a:latin typeface="+mj-lt"/>
              </a:rPr>
              <a:t>REPREZENTACE (Model)</a:t>
            </a:r>
          </a:p>
        </p:txBody>
      </p:sp>
    </p:spTree>
    <p:extLst>
      <p:ext uri="{BB962C8B-B14F-4D97-AF65-F5344CB8AC3E}">
        <p14:creationId xmlns:p14="http://schemas.microsoft.com/office/powerpoint/2010/main" val="177974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a:xfrm>
            <a:off x="581193" y="702156"/>
            <a:ext cx="6309003" cy="1013800"/>
          </a:xfrm>
        </p:spPr>
        <p:txBody>
          <a:bodyPr vert="horz" lIns="91440" tIns="45720" rIns="91440" bIns="45720" rtlCol="0" anchor="b">
            <a:normAutofit/>
          </a:bodyPr>
          <a:lstStyle/>
          <a:p>
            <a:r>
              <a:rPr lang="en-US" b="0" kern="1200" cap="all" dirty="0" err="1">
                <a:solidFill>
                  <a:schemeClr val="tx2"/>
                </a:solidFill>
                <a:latin typeface="+mj-lt"/>
                <a:ea typeface="+mj-ea"/>
                <a:cs typeface="+mj-cs"/>
              </a:rPr>
              <a:t>Sémantická</a:t>
            </a:r>
            <a:r>
              <a:rPr lang="en-US" b="0" kern="1200" cap="all" dirty="0">
                <a:solidFill>
                  <a:schemeClr val="tx2"/>
                </a:solidFill>
                <a:latin typeface="+mj-lt"/>
                <a:ea typeface="+mj-ea"/>
                <a:cs typeface="+mj-cs"/>
              </a:rPr>
              <a:t> </a:t>
            </a:r>
            <a:r>
              <a:rPr lang="en-US" b="0" kern="1200" cap="all" dirty="0" err="1">
                <a:solidFill>
                  <a:schemeClr val="tx2"/>
                </a:solidFill>
                <a:latin typeface="+mj-lt"/>
                <a:ea typeface="+mj-ea"/>
                <a:cs typeface="+mj-cs"/>
              </a:rPr>
              <a:t>analýza</a:t>
            </a:r>
            <a:r>
              <a:rPr lang="en-US" b="0" kern="1200" cap="all" dirty="0">
                <a:solidFill>
                  <a:schemeClr val="tx2"/>
                </a:solidFill>
                <a:latin typeface="+mj-lt"/>
                <a:ea typeface="+mj-ea"/>
                <a:cs typeface="+mj-cs"/>
              </a:rPr>
              <a:t> a </a:t>
            </a:r>
            <a:r>
              <a:rPr lang="en-US" b="0" kern="1200" cap="all" dirty="0" err="1">
                <a:solidFill>
                  <a:schemeClr val="tx2"/>
                </a:solidFill>
                <a:latin typeface="+mj-lt"/>
                <a:ea typeface="+mj-ea"/>
                <a:cs typeface="+mj-cs"/>
              </a:rPr>
              <a:t>velké</a:t>
            </a:r>
            <a:r>
              <a:rPr lang="en-US" b="0" kern="1200" cap="all" dirty="0">
                <a:solidFill>
                  <a:schemeClr val="tx2"/>
                </a:solidFill>
                <a:latin typeface="+mj-lt"/>
                <a:ea typeface="+mj-ea"/>
                <a:cs typeface="+mj-cs"/>
              </a:rPr>
              <a:t> </a:t>
            </a:r>
            <a:r>
              <a:rPr lang="en-US" b="0" kern="1200" cap="all" dirty="0" err="1">
                <a:solidFill>
                  <a:schemeClr val="tx2"/>
                </a:solidFill>
                <a:latin typeface="+mj-lt"/>
                <a:ea typeface="+mj-ea"/>
                <a:cs typeface="+mj-cs"/>
              </a:rPr>
              <a:t>jazykové</a:t>
            </a:r>
            <a:r>
              <a:rPr lang="en-US" b="0" kern="1200" cap="all" dirty="0">
                <a:solidFill>
                  <a:schemeClr val="tx2"/>
                </a:solidFill>
                <a:latin typeface="+mj-lt"/>
                <a:ea typeface="+mj-ea"/>
                <a:cs typeface="+mj-cs"/>
              </a:rPr>
              <a:t> </a:t>
            </a:r>
            <a:r>
              <a:rPr lang="en-US" b="0" kern="1200" cap="all" dirty="0" err="1">
                <a:solidFill>
                  <a:schemeClr val="tx2"/>
                </a:solidFill>
                <a:latin typeface="+mj-lt"/>
                <a:ea typeface="+mj-ea"/>
                <a:cs typeface="+mj-cs"/>
              </a:rPr>
              <a:t>modely</a:t>
            </a:r>
            <a:endParaRPr lang="en-US" b="0" kern="1200" cap="all" dirty="0">
              <a:solidFill>
                <a:schemeClr val="tx2"/>
              </a:solidFill>
              <a:latin typeface="+mj-lt"/>
              <a:ea typeface="+mj-ea"/>
              <a:cs typeface="+mj-cs"/>
            </a:endParaRPr>
          </a:p>
        </p:txBody>
      </p:sp>
      <p:sp>
        <p:nvSpPr>
          <p:cNvPr id="21" name="Rectangle 2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CFE5FF15-527F-4948-A338-55A48F10390D}"/>
              </a:ext>
            </a:extLst>
          </p:cNvPr>
          <p:cNvSpPr>
            <a:spLocks noGrp="1"/>
          </p:cNvSpPr>
          <p:nvPr>
            <p:ph sz="half" idx="1"/>
          </p:nvPr>
        </p:nvSpPr>
        <p:spPr>
          <a:xfrm>
            <a:off x="581194" y="1896533"/>
            <a:ext cx="6309003" cy="3962266"/>
          </a:xfrm>
        </p:spPr>
        <p:txBody>
          <a:bodyPr vert="horz" lIns="91440" tIns="45720" rIns="91440" bIns="45720" rtlCol="0" anchor="ctr">
            <a:normAutofit/>
          </a:bodyPr>
          <a:lstStyle/>
          <a:p>
            <a:r>
              <a:rPr lang="en-US" b="1" i="0" u="none" strike="noStrike" dirty="0">
                <a:solidFill>
                  <a:schemeClr val="tx2"/>
                </a:solidFill>
                <a:effectLst/>
              </a:rPr>
              <a:t>Je </a:t>
            </a:r>
            <a:r>
              <a:rPr lang="en-US" b="1" i="0" u="none" strike="noStrike" dirty="0" err="1">
                <a:solidFill>
                  <a:schemeClr val="tx2"/>
                </a:solidFill>
                <a:effectLst/>
              </a:rPr>
              <a:t>nějaká</a:t>
            </a:r>
            <a:r>
              <a:rPr lang="en-US" b="1" i="0" u="none" strike="noStrike" dirty="0">
                <a:solidFill>
                  <a:schemeClr val="tx2"/>
                </a:solidFill>
                <a:effectLst/>
              </a:rPr>
              <a:t> </a:t>
            </a:r>
            <a:r>
              <a:rPr lang="en-US" b="1" i="0" u="none" strike="noStrike" dirty="0" err="1">
                <a:solidFill>
                  <a:schemeClr val="tx2"/>
                </a:solidFill>
                <a:effectLst/>
              </a:rPr>
              <a:t>úloha</a:t>
            </a:r>
            <a:r>
              <a:rPr lang="en-US" b="1" i="0" u="none" strike="noStrike" dirty="0">
                <a:solidFill>
                  <a:schemeClr val="tx2"/>
                </a:solidFill>
                <a:effectLst/>
              </a:rPr>
              <a:t>, </a:t>
            </a:r>
            <a:r>
              <a:rPr lang="en-US" b="1" i="0" u="none" strike="noStrike" dirty="0" err="1">
                <a:solidFill>
                  <a:schemeClr val="tx2"/>
                </a:solidFill>
                <a:effectLst/>
              </a:rPr>
              <a:t>kterou</a:t>
            </a:r>
            <a:r>
              <a:rPr lang="en-US" b="1" i="0" u="none" strike="noStrike" dirty="0">
                <a:solidFill>
                  <a:schemeClr val="tx2"/>
                </a:solidFill>
                <a:effectLst/>
              </a:rPr>
              <a:t> </a:t>
            </a:r>
            <a:r>
              <a:rPr lang="en-US" b="1" i="0" u="none" strike="noStrike" dirty="0" err="1">
                <a:solidFill>
                  <a:schemeClr val="tx2"/>
                </a:solidFill>
                <a:effectLst/>
              </a:rPr>
              <a:t>současné</a:t>
            </a:r>
            <a:r>
              <a:rPr lang="en-US" b="1" i="0" u="none" strike="noStrike" dirty="0">
                <a:solidFill>
                  <a:schemeClr val="tx2"/>
                </a:solidFill>
                <a:effectLst/>
              </a:rPr>
              <a:t> </a:t>
            </a:r>
            <a:r>
              <a:rPr lang="en-US" b="1" i="0" u="none" strike="noStrike" dirty="0" err="1">
                <a:solidFill>
                  <a:schemeClr val="tx2"/>
                </a:solidFill>
                <a:effectLst/>
              </a:rPr>
              <a:t>velké</a:t>
            </a:r>
            <a:r>
              <a:rPr lang="en-US" b="1" i="0" u="none" strike="noStrike" dirty="0">
                <a:solidFill>
                  <a:schemeClr val="tx2"/>
                </a:solidFill>
                <a:effectLst/>
              </a:rPr>
              <a:t> </a:t>
            </a:r>
            <a:r>
              <a:rPr lang="en-US" b="1" i="0" u="none" strike="noStrike" dirty="0" err="1">
                <a:solidFill>
                  <a:schemeClr val="tx2"/>
                </a:solidFill>
                <a:effectLst/>
              </a:rPr>
              <a:t>jazykové</a:t>
            </a:r>
            <a:r>
              <a:rPr lang="en-US" b="1" i="0" u="none" strike="noStrike" dirty="0">
                <a:solidFill>
                  <a:schemeClr val="tx2"/>
                </a:solidFill>
                <a:effectLst/>
              </a:rPr>
              <a:t> </a:t>
            </a:r>
            <a:r>
              <a:rPr lang="en-US" b="1" i="0" u="none" strike="noStrike" dirty="0" err="1">
                <a:solidFill>
                  <a:schemeClr val="tx2"/>
                </a:solidFill>
                <a:effectLst/>
              </a:rPr>
              <a:t>modely</a:t>
            </a:r>
            <a:r>
              <a:rPr lang="en-US" b="1" i="0" u="none" strike="noStrike" dirty="0">
                <a:solidFill>
                  <a:schemeClr val="tx2"/>
                </a:solidFill>
                <a:effectLst/>
              </a:rPr>
              <a:t> (LLM) </a:t>
            </a:r>
            <a:r>
              <a:rPr lang="en-US" b="1" i="0" u="none" strike="noStrike" dirty="0" err="1">
                <a:solidFill>
                  <a:schemeClr val="tx2"/>
                </a:solidFill>
                <a:effectLst/>
              </a:rPr>
              <a:t>neumí</a:t>
            </a:r>
            <a:r>
              <a:rPr lang="en-US" b="1" i="0" u="none" strike="noStrike" dirty="0">
                <a:solidFill>
                  <a:schemeClr val="tx2"/>
                </a:solidFill>
                <a:effectLst/>
              </a:rPr>
              <a:t> </a:t>
            </a:r>
            <a:r>
              <a:rPr lang="en-US" b="1" i="0" u="none" strike="noStrike" dirty="0" err="1">
                <a:solidFill>
                  <a:schemeClr val="tx2"/>
                </a:solidFill>
                <a:effectLst/>
              </a:rPr>
              <a:t>vyřešit</a:t>
            </a:r>
            <a:r>
              <a:rPr lang="en-US" b="1" i="0" u="none" strike="noStrike" dirty="0">
                <a:solidFill>
                  <a:schemeClr val="tx2"/>
                </a:solidFill>
                <a:effectLst/>
              </a:rPr>
              <a:t> </a:t>
            </a:r>
            <a:r>
              <a:rPr lang="en-US" b="1" i="0" u="none" strike="noStrike" dirty="0" err="1">
                <a:solidFill>
                  <a:schemeClr val="tx2"/>
                </a:solidFill>
                <a:effectLst/>
              </a:rPr>
              <a:t>dobře</a:t>
            </a:r>
            <a:r>
              <a:rPr lang="en-US" b="1" i="0" u="none" strike="noStrike" dirty="0">
                <a:solidFill>
                  <a:schemeClr val="tx2"/>
                </a:solidFill>
                <a:effectLst/>
              </a:rPr>
              <a:t>?</a:t>
            </a:r>
          </a:p>
          <a:p>
            <a:r>
              <a:rPr lang="en-US" dirty="0">
                <a:solidFill>
                  <a:schemeClr val="tx2"/>
                </a:solidFill>
              </a:rPr>
              <a:t>Pro </a:t>
            </a:r>
            <a:r>
              <a:rPr lang="en-US" dirty="0" err="1">
                <a:solidFill>
                  <a:schemeClr val="tx2"/>
                </a:solidFill>
              </a:rPr>
              <a:t>některé</a:t>
            </a:r>
            <a:r>
              <a:rPr lang="en-US" dirty="0">
                <a:solidFill>
                  <a:schemeClr val="tx2"/>
                </a:solidFill>
              </a:rPr>
              <a:t> </a:t>
            </a:r>
            <a:r>
              <a:rPr lang="en-US" dirty="0" err="1">
                <a:solidFill>
                  <a:schemeClr val="tx2"/>
                </a:solidFill>
              </a:rPr>
              <a:t>domény</a:t>
            </a:r>
            <a:r>
              <a:rPr lang="en-US" dirty="0">
                <a:solidFill>
                  <a:schemeClr val="tx2"/>
                </a:solidFill>
              </a:rPr>
              <a:t> </a:t>
            </a:r>
            <a:r>
              <a:rPr lang="en-US" dirty="0" err="1">
                <a:solidFill>
                  <a:schemeClr val="tx2"/>
                </a:solidFill>
              </a:rPr>
              <a:t>nebo</a:t>
            </a:r>
            <a:r>
              <a:rPr lang="en-US" dirty="0">
                <a:solidFill>
                  <a:schemeClr val="tx2"/>
                </a:solidFill>
              </a:rPr>
              <a:t> </a:t>
            </a:r>
            <a:r>
              <a:rPr lang="en-US" dirty="0" err="1">
                <a:solidFill>
                  <a:schemeClr val="tx2"/>
                </a:solidFill>
              </a:rPr>
              <a:t>jazyky</a:t>
            </a:r>
            <a:r>
              <a:rPr lang="en-US" dirty="0">
                <a:solidFill>
                  <a:schemeClr val="tx2"/>
                </a:solidFill>
              </a:rPr>
              <a:t> </a:t>
            </a:r>
            <a:r>
              <a:rPr lang="en-US" dirty="0" err="1">
                <a:solidFill>
                  <a:schemeClr val="tx2"/>
                </a:solidFill>
              </a:rPr>
              <a:t>neexistují</a:t>
            </a:r>
            <a:r>
              <a:rPr lang="en-US" dirty="0">
                <a:solidFill>
                  <a:schemeClr val="tx2"/>
                </a:solidFill>
              </a:rPr>
              <a:t> (</a:t>
            </a:r>
            <a:r>
              <a:rPr lang="en-US" dirty="0" err="1">
                <a:solidFill>
                  <a:schemeClr val="tx2"/>
                </a:solidFill>
              </a:rPr>
              <a:t>kvalitní</a:t>
            </a:r>
            <a:r>
              <a:rPr lang="en-US" dirty="0">
                <a:solidFill>
                  <a:schemeClr val="tx2"/>
                </a:solidFill>
              </a:rPr>
              <a:t>) LLMs</a:t>
            </a:r>
          </a:p>
          <a:p>
            <a:r>
              <a:rPr lang="en-US" dirty="0" err="1">
                <a:solidFill>
                  <a:schemeClr val="tx2"/>
                </a:solidFill>
              </a:rPr>
              <a:t>Pragmatika</a:t>
            </a:r>
            <a:endParaRPr lang="en-US" dirty="0">
              <a:solidFill>
                <a:schemeClr val="tx2"/>
              </a:solidFill>
            </a:endParaRPr>
          </a:p>
          <a:p>
            <a:pPr lvl="1"/>
            <a:r>
              <a:rPr lang="en-US" dirty="0" err="1">
                <a:solidFill>
                  <a:schemeClr val="tx2"/>
                </a:solidFill>
              </a:rPr>
              <a:t>Rozpoznávání</a:t>
            </a:r>
            <a:r>
              <a:rPr lang="en-US" dirty="0">
                <a:solidFill>
                  <a:schemeClr val="tx2"/>
                </a:solidFill>
              </a:rPr>
              <a:t> </a:t>
            </a:r>
            <a:r>
              <a:rPr lang="en-US" dirty="0" err="1">
                <a:solidFill>
                  <a:schemeClr val="tx2"/>
                </a:solidFill>
              </a:rPr>
              <a:t>záměru</a:t>
            </a:r>
            <a:r>
              <a:rPr lang="en-US" dirty="0">
                <a:solidFill>
                  <a:schemeClr val="tx2"/>
                </a:solidFill>
              </a:rPr>
              <a:t> </a:t>
            </a:r>
            <a:r>
              <a:rPr lang="en-US" dirty="0" err="1">
                <a:solidFill>
                  <a:schemeClr val="tx2"/>
                </a:solidFill>
              </a:rPr>
              <a:t>mluvčího</a:t>
            </a:r>
            <a:r>
              <a:rPr lang="en-US" dirty="0">
                <a:solidFill>
                  <a:schemeClr val="tx2"/>
                </a:solidFill>
              </a:rPr>
              <a:t> (humor, </a:t>
            </a:r>
            <a:r>
              <a:rPr lang="en-US" dirty="0" err="1">
                <a:solidFill>
                  <a:schemeClr val="tx2"/>
                </a:solidFill>
              </a:rPr>
              <a:t>ironie</a:t>
            </a:r>
            <a:r>
              <a:rPr lang="en-US" dirty="0">
                <a:solidFill>
                  <a:schemeClr val="tx2"/>
                </a:solidFill>
              </a:rPr>
              <a:t>, </a:t>
            </a:r>
            <a:r>
              <a:rPr lang="en-US" dirty="0" err="1">
                <a:solidFill>
                  <a:schemeClr val="tx2"/>
                </a:solidFill>
              </a:rPr>
              <a:t>výmluva</a:t>
            </a:r>
            <a:r>
              <a:rPr lang="en-US" dirty="0">
                <a:solidFill>
                  <a:schemeClr val="tx2"/>
                </a:solidFill>
              </a:rPr>
              <a:t>)</a:t>
            </a:r>
          </a:p>
          <a:p>
            <a:r>
              <a:rPr lang="en-US" dirty="0" err="1">
                <a:solidFill>
                  <a:schemeClr val="tx2"/>
                </a:solidFill>
              </a:rPr>
              <a:t>Faktická</a:t>
            </a:r>
            <a:r>
              <a:rPr lang="en-US" dirty="0">
                <a:solidFill>
                  <a:schemeClr val="tx2"/>
                </a:solidFill>
              </a:rPr>
              <a:t> </a:t>
            </a:r>
            <a:r>
              <a:rPr lang="en-US" dirty="0" err="1">
                <a:solidFill>
                  <a:schemeClr val="tx2"/>
                </a:solidFill>
              </a:rPr>
              <a:t>tvrzení</a:t>
            </a:r>
            <a:endParaRPr lang="en-US" dirty="0">
              <a:solidFill>
                <a:schemeClr val="tx2"/>
              </a:solidFill>
            </a:endParaRPr>
          </a:p>
          <a:p>
            <a:pPr lvl="1"/>
            <a:r>
              <a:rPr lang="en-US" dirty="0" err="1">
                <a:solidFill>
                  <a:schemeClr val="tx2"/>
                </a:solidFill>
              </a:rPr>
              <a:t>Velké</a:t>
            </a:r>
            <a:r>
              <a:rPr lang="en-US" dirty="0">
                <a:solidFill>
                  <a:schemeClr val="tx2"/>
                </a:solidFill>
              </a:rPr>
              <a:t> </a:t>
            </a:r>
            <a:r>
              <a:rPr lang="en-US" dirty="0" err="1">
                <a:solidFill>
                  <a:schemeClr val="tx2"/>
                </a:solidFill>
              </a:rPr>
              <a:t>vylepšení</a:t>
            </a:r>
            <a:r>
              <a:rPr lang="en-US" dirty="0">
                <a:solidFill>
                  <a:schemeClr val="tx2"/>
                </a:solidFill>
              </a:rPr>
              <a:t>: fine-tuning, RAG</a:t>
            </a:r>
          </a:p>
          <a:p>
            <a:r>
              <a:rPr lang="en-US" dirty="0">
                <a:solidFill>
                  <a:schemeClr val="tx2"/>
                </a:solidFill>
              </a:rPr>
              <a:t>Common sense</a:t>
            </a:r>
            <a:endParaRPr lang="cs-CZ" dirty="0">
              <a:solidFill>
                <a:schemeClr val="tx2"/>
              </a:solidFill>
            </a:endParaRPr>
          </a:p>
          <a:p>
            <a:pPr marL="324000" lvl="1" indent="0">
              <a:buNone/>
            </a:pPr>
            <a:r>
              <a:rPr lang="en-US" dirty="0"/>
              <a:t>Here is a bag filled with popcorn. There is no chocolate in the bag. The bag is made of transparent plastic, so you can see what is inside. Yet, the label on the bag says ’chocolate’ and not ’popcorn.’ Sam finds the bag. She had never seen the bag before. Sam reads the label.</a:t>
            </a:r>
            <a:endParaRPr lang="en-US" dirty="0">
              <a:solidFill>
                <a:schemeClr val="tx2"/>
              </a:solidFill>
            </a:endParaRPr>
          </a:p>
        </p:txBody>
      </p:sp>
      <p:pic>
        <p:nvPicPr>
          <p:cNvPr id="8" name="Content Placeholder 7">
            <a:extLst>
              <a:ext uri="{FF2B5EF4-FFF2-40B4-BE49-F238E27FC236}">
                <a16:creationId xmlns:a16="http://schemas.microsoft.com/office/drawing/2014/main" id="{EF413857-55E1-D46C-692E-417C4A3871BC}"/>
              </a:ext>
            </a:extLst>
          </p:cNvPr>
          <p:cNvPicPr>
            <a:picLocks noGrp="1" noChangeAspect="1"/>
          </p:cNvPicPr>
          <p:nvPr>
            <p:ph sz="half" idx="2"/>
          </p:nvPr>
        </p:nvPicPr>
        <p:blipFill>
          <a:blip r:embed="rId2"/>
          <a:srcRect l="5236" r="-1"/>
          <a:stretch/>
        </p:blipFill>
        <p:spPr>
          <a:xfrm>
            <a:off x="6749143" y="10"/>
            <a:ext cx="5442857" cy="6857990"/>
          </a:xfrm>
          <a:prstGeom prst="rect">
            <a:avLst/>
          </a:prstGeom>
        </p:spPr>
      </p:pic>
    </p:spTree>
    <p:extLst>
      <p:ext uri="{BB962C8B-B14F-4D97-AF65-F5344CB8AC3E}">
        <p14:creationId xmlns:p14="http://schemas.microsoft.com/office/powerpoint/2010/main" val="16979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BD36-B18E-444D-8BD9-81E35C0A3B1A}"/>
              </a:ext>
            </a:extLst>
          </p:cNvPr>
          <p:cNvSpPr>
            <a:spLocks noGrp="1"/>
          </p:cNvSpPr>
          <p:nvPr>
            <p:ph type="title"/>
          </p:nvPr>
        </p:nvSpPr>
        <p:spPr/>
        <p:txBody>
          <a:bodyPr/>
          <a:lstStyle/>
          <a:p>
            <a:r>
              <a:rPr lang="cs-CZ" dirty="0"/>
              <a:t>Literatura</a:t>
            </a:r>
          </a:p>
        </p:txBody>
      </p:sp>
      <p:sp>
        <p:nvSpPr>
          <p:cNvPr id="3" name="Content Placeholder 2">
            <a:extLst>
              <a:ext uri="{FF2B5EF4-FFF2-40B4-BE49-F238E27FC236}">
                <a16:creationId xmlns:a16="http://schemas.microsoft.com/office/drawing/2014/main" id="{6E55CA31-F4B3-42F7-AD2D-2B9185DBEAF4}"/>
              </a:ext>
            </a:extLst>
          </p:cNvPr>
          <p:cNvSpPr>
            <a:spLocks noGrp="1"/>
          </p:cNvSpPr>
          <p:nvPr>
            <p:ph idx="1"/>
          </p:nvPr>
        </p:nvSpPr>
        <p:spPr/>
        <p:txBody>
          <a:bodyPr>
            <a:normAutofit/>
          </a:bodyPr>
          <a:lstStyle/>
          <a:p>
            <a:r>
              <a:rPr lang="cs-CZ" dirty="0"/>
              <a:t>Szabó, Zoltán Gendler, </a:t>
            </a:r>
            <a:r>
              <a:rPr lang="en-US" dirty="0"/>
              <a:t>“</a:t>
            </a:r>
            <a:r>
              <a:rPr lang="cs-CZ" dirty="0"/>
              <a:t>Compositionality</a:t>
            </a:r>
            <a:r>
              <a:rPr lang="en-US" dirty="0"/>
              <a:t>”</a:t>
            </a:r>
            <a:r>
              <a:rPr lang="cs-CZ" dirty="0"/>
              <a:t>, The Stanford Encyclopedia of Philosophy (Fall 2020 Edition), Edward N. Zalta (ed.), URL = &lt;</a:t>
            </a:r>
            <a:r>
              <a:rPr lang="cs-CZ" dirty="0">
                <a:hlinkClick r:id="rId2"/>
              </a:rPr>
              <a:t>https://plato.stanford.edu/archives/fall2020/entries/compositionality/</a:t>
            </a:r>
            <a:r>
              <a:rPr lang="cs-CZ" dirty="0"/>
              <a:t>&gt;.</a:t>
            </a:r>
          </a:p>
          <a:p>
            <a:r>
              <a:rPr lang="en-US" dirty="0"/>
              <a:t>“</a:t>
            </a:r>
            <a:r>
              <a:rPr lang="cs-CZ" dirty="0"/>
              <a:t>Teoretické základy selekčních jazyků v sémiotic</a:t>
            </a:r>
            <a:r>
              <a:rPr lang="en-US" dirty="0"/>
              <a:t>e”, </a:t>
            </a:r>
            <a:r>
              <a:rPr lang="en-US" dirty="0" err="1"/>
              <a:t>Wikisofia</a:t>
            </a:r>
            <a:r>
              <a:rPr lang="en-US" dirty="0"/>
              <a:t>. </a:t>
            </a:r>
            <a:r>
              <a:rPr lang="cs-CZ" dirty="0"/>
              <a:t>2013</a:t>
            </a:r>
            <a:r>
              <a:rPr lang="en-US" dirty="0"/>
              <a:t>.</a:t>
            </a:r>
            <a:r>
              <a:rPr lang="cs-CZ" dirty="0"/>
              <a:t> ISSN: 2336-5897 </a:t>
            </a:r>
            <a:r>
              <a:rPr lang="cs-CZ" dirty="0">
                <a:hlinkClick r:id="rId3"/>
              </a:rPr>
              <a:t>https://wikisofia.cz/wiki/Teoretick%C3%A9_z%C3%A1klady_selek%C4%8Dn%C3%ADch_jazyk%C5%AF_v_s%C3%A9miotice</a:t>
            </a:r>
            <a:endParaRPr lang="cs-CZ" dirty="0"/>
          </a:p>
          <a:p>
            <a:r>
              <a:rPr lang="cs-CZ" dirty="0"/>
              <a:t>Tomer Ullman: Large Language Models Fail on Trivial Alterations to Theory-of-Mind Tasks. 2023. arXiv 2302.08399. </a:t>
            </a:r>
            <a:r>
              <a:rPr lang="cs-CZ" dirty="0">
                <a:hlinkClick r:id="rId4"/>
              </a:rPr>
              <a:t>https://arxiv.org/abs/</a:t>
            </a:r>
            <a:r>
              <a:rPr lang="cs-CZ">
                <a:hlinkClick r:id="rId4"/>
              </a:rPr>
              <a:t>2302.08399</a:t>
            </a:r>
            <a:r>
              <a:rPr lang="cs-CZ"/>
              <a:t> </a:t>
            </a:r>
            <a:endParaRPr lang="cs-CZ" dirty="0"/>
          </a:p>
        </p:txBody>
      </p:sp>
    </p:spTree>
    <p:extLst>
      <p:ext uri="{BB962C8B-B14F-4D97-AF65-F5344CB8AC3E}">
        <p14:creationId xmlns:p14="http://schemas.microsoft.com/office/powerpoint/2010/main" val="96905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Od zkoumání významů k počítačové lingvistice</a:t>
            </a:r>
          </a:p>
        </p:txBody>
      </p:sp>
      <p:sp>
        <p:nvSpPr>
          <p:cNvPr id="3" name="Content Placeholder 2">
            <a:extLst>
              <a:ext uri="{FF2B5EF4-FFF2-40B4-BE49-F238E27FC236}">
                <a16:creationId xmlns:a16="http://schemas.microsoft.com/office/drawing/2014/main" id="{5B537C05-BC96-4DD2-BE1A-9974F6FA5C6E}"/>
              </a:ext>
            </a:extLst>
          </p:cNvPr>
          <p:cNvSpPr>
            <a:spLocks noGrp="1"/>
          </p:cNvSpPr>
          <p:nvPr>
            <p:ph idx="1"/>
          </p:nvPr>
        </p:nvSpPr>
        <p:spPr/>
        <p:txBody>
          <a:bodyPr>
            <a:normAutofit/>
          </a:bodyPr>
          <a:lstStyle/>
          <a:p>
            <a:r>
              <a:rPr lang="cs-CZ" dirty="0"/>
              <a:t>Význam zkoumali lidé nejméně od antiky.</a:t>
            </a:r>
          </a:p>
          <a:p>
            <a:r>
              <a:rPr lang="cs-CZ" dirty="0"/>
              <a:t>Některé myšlenky 20. století významně ovlivnily počítačové zpracování významu.</a:t>
            </a:r>
          </a:p>
        </p:txBody>
      </p:sp>
    </p:spTree>
    <p:extLst>
      <p:ext uri="{BB962C8B-B14F-4D97-AF65-F5344CB8AC3E}">
        <p14:creationId xmlns:p14="http://schemas.microsoft.com/office/powerpoint/2010/main" val="383016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Od zkoumání významů k počítačové lingvistice</a:t>
            </a:r>
          </a:p>
        </p:txBody>
      </p:sp>
      <p:sp>
        <p:nvSpPr>
          <p:cNvPr id="3" name="Content Placeholder 2">
            <a:extLst>
              <a:ext uri="{FF2B5EF4-FFF2-40B4-BE49-F238E27FC236}">
                <a16:creationId xmlns:a16="http://schemas.microsoft.com/office/drawing/2014/main" id="{5B537C05-BC96-4DD2-BE1A-9974F6FA5C6E}"/>
              </a:ext>
            </a:extLst>
          </p:cNvPr>
          <p:cNvSpPr>
            <a:spLocks noGrp="1"/>
          </p:cNvSpPr>
          <p:nvPr>
            <p:ph idx="1"/>
          </p:nvPr>
        </p:nvSpPr>
        <p:spPr/>
        <p:txBody>
          <a:bodyPr>
            <a:normAutofit/>
          </a:bodyPr>
          <a:lstStyle/>
          <a:p>
            <a:r>
              <a:rPr lang="cs-CZ" dirty="0"/>
              <a:t>Význam zkoumali lidé nejméně od antiky.</a:t>
            </a:r>
          </a:p>
          <a:p>
            <a:r>
              <a:rPr lang="cs-CZ" dirty="0"/>
              <a:t>Některé myšlenky 20. století významně ovlivnily počítačové zpracování významu.</a:t>
            </a:r>
          </a:p>
        </p:txBody>
      </p:sp>
      <p:sp>
        <p:nvSpPr>
          <p:cNvPr id="7" name="Shape 6">
            <a:extLst>
              <a:ext uri="{FF2B5EF4-FFF2-40B4-BE49-F238E27FC236}">
                <a16:creationId xmlns:a16="http://schemas.microsoft.com/office/drawing/2014/main" id="{3667C112-7611-4EB9-9182-0236F214CF7A}"/>
              </a:ext>
            </a:extLst>
          </p:cNvPr>
          <p:cNvSpPr/>
          <p:nvPr/>
        </p:nvSpPr>
        <p:spPr>
          <a:xfrm rot="14220739">
            <a:off x="2201453" y="4358887"/>
            <a:ext cx="2936111" cy="2047571"/>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EB586DA1-ABDC-4098-A893-63AE325E63B2}"/>
              </a:ext>
            </a:extLst>
          </p:cNvPr>
          <p:cNvSpPr/>
          <p:nvPr/>
        </p:nvSpPr>
        <p:spPr>
          <a:xfrm>
            <a:off x="7186413" y="3214015"/>
            <a:ext cx="1384285" cy="544190"/>
          </a:xfrm>
          <a:custGeom>
            <a:avLst/>
            <a:gdLst>
              <a:gd name="connsiteX0" fmla="*/ 0 w 1384285"/>
              <a:gd name="connsiteY0" fmla="*/ 0 h 544190"/>
              <a:gd name="connsiteX1" fmla="*/ 1384285 w 1384285"/>
              <a:gd name="connsiteY1" fmla="*/ 0 h 544190"/>
              <a:gd name="connsiteX2" fmla="*/ 1384285 w 1384285"/>
              <a:gd name="connsiteY2" fmla="*/ 544190 h 544190"/>
              <a:gd name="connsiteX3" fmla="*/ 0 w 1384285"/>
              <a:gd name="connsiteY3" fmla="*/ 544190 h 544190"/>
              <a:gd name="connsiteX4" fmla="*/ 0 w 1384285"/>
              <a:gd name="connsiteY4" fmla="*/ 0 h 5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285" h="544190">
                <a:moveTo>
                  <a:pt x="0" y="0"/>
                </a:moveTo>
                <a:lnTo>
                  <a:pt x="1384285" y="0"/>
                </a:lnTo>
                <a:lnTo>
                  <a:pt x="1384285" y="544190"/>
                </a:lnTo>
                <a:lnTo>
                  <a:pt x="0" y="5441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b" anchorCtr="0">
            <a:noAutofit/>
          </a:bodyPr>
          <a:lstStyle/>
          <a:p>
            <a:pPr marL="0" lvl="0" indent="0" algn="ctr" defTabSz="755650">
              <a:lnSpc>
                <a:spcPct val="90000"/>
              </a:lnSpc>
              <a:spcBef>
                <a:spcPct val="0"/>
              </a:spcBef>
              <a:spcAft>
                <a:spcPct val="35000"/>
              </a:spcAft>
              <a:buNone/>
            </a:pPr>
            <a:endParaRPr lang="cs-CZ" sz="1700" kern="1200"/>
          </a:p>
        </p:txBody>
      </p:sp>
      <p:sp>
        <p:nvSpPr>
          <p:cNvPr id="12" name="Freeform: Shape 11">
            <a:extLst>
              <a:ext uri="{FF2B5EF4-FFF2-40B4-BE49-F238E27FC236}">
                <a16:creationId xmlns:a16="http://schemas.microsoft.com/office/drawing/2014/main" id="{1653ABA8-8BAF-4AC4-BAD4-3171D25D7B09}"/>
              </a:ext>
            </a:extLst>
          </p:cNvPr>
          <p:cNvSpPr/>
          <p:nvPr/>
        </p:nvSpPr>
        <p:spPr>
          <a:xfrm>
            <a:off x="8907416" y="3923164"/>
            <a:ext cx="2020308" cy="544190"/>
          </a:xfrm>
          <a:custGeom>
            <a:avLst/>
            <a:gdLst>
              <a:gd name="connsiteX0" fmla="*/ 0 w 2020308"/>
              <a:gd name="connsiteY0" fmla="*/ 0 h 544190"/>
              <a:gd name="connsiteX1" fmla="*/ 2020308 w 2020308"/>
              <a:gd name="connsiteY1" fmla="*/ 0 h 544190"/>
              <a:gd name="connsiteX2" fmla="*/ 2020308 w 2020308"/>
              <a:gd name="connsiteY2" fmla="*/ 544190 h 544190"/>
              <a:gd name="connsiteX3" fmla="*/ 0 w 2020308"/>
              <a:gd name="connsiteY3" fmla="*/ 544190 h 544190"/>
              <a:gd name="connsiteX4" fmla="*/ 0 w 2020308"/>
              <a:gd name="connsiteY4" fmla="*/ 0 h 5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308" h="544190">
                <a:moveTo>
                  <a:pt x="0" y="0"/>
                </a:moveTo>
                <a:lnTo>
                  <a:pt x="2020308" y="0"/>
                </a:lnTo>
                <a:lnTo>
                  <a:pt x="2020308" y="544190"/>
                </a:lnTo>
                <a:lnTo>
                  <a:pt x="0" y="5441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endParaRPr lang="cs-CZ" sz="1700" kern="1200" dirty="0"/>
          </a:p>
        </p:txBody>
      </p:sp>
      <p:sp>
        <p:nvSpPr>
          <p:cNvPr id="13" name="Freeform: Shape 12">
            <a:extLst>
              <a:ext uri="{FF2B5EF4-FFF2-40B4-BE49-F238E27FC236}">
                <a16:creationId xmlns:a16="http://schemas.microsoft.com/office/drawing/2014/main" id="{EB14F0CB-F4C3-43BF-B418-6B4AE0B277F6}"/>
              </a:ext>
            </a:extLst>
          </p:cNvPr>
          <p:cNvSpPr/>
          <p:nvPr/>
        </p:nvSpPr>
        <p:spPr>
          <a:xfrm>
            <a:off x="7186413" y="4332667"/>
            <a:ext cx="1608764" cy="544190"/>
          </a:xfrm>
          <a:custGeom>
            <a:avLst/>
            <a:gdLst>
              <a:gd name="connsiteX0" fmla="*/ 0 w 1608764"/>
              <a:gd name="connsiteY0" fmla="*/ 0 h 544190"/>
              <a:gd name="connsiteX1" fmla="*/ 1608764 w 1608764"/>
              <a:gd name="connsiteY1" fmla="*/ 0 h 544190"/>
              <a:gd name="connsiteX2" fmla="*/ 1608764 w 1608764"/>
              <a:gd name="connsiteY2" fmla="*/ 544190 h 544190"/>
              <a:gd name="connsiteX3" fmla="*/ 0 w 1608764"/>
              <a:gd name="connsiteY3" fmla="*/ 544190 h 544190"/>
              <a:gd name="connsiteX4" fmla="*/ 0 w 1608764"/>
              <a:gd name="connsiteY4" fmla="*/ 0 h 5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764" h="544190">
                <a:moveTo>
                  <a:pt x="0" y="0"/>
                </a:moveTo>
                <a:lnTo>
                  <a:pt x="1608764" y="0"/>
                </a:lnTo>
                <a:lnTo>
                  <a:pt x="1608764" y="544190"/>
                </a:lnTo>
                <a:lnTo>
                  <a:pt x="0" y="5441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r" defTabSz="755650">
              <a:lnSpc>
                <a:spcPct val="90000"/>
              </a:lnSpc>
              <a:spcBef>
                <a:spcPct val="0"/>
              </a:spcBef>
              <a:spcAft>
                <a:spcPct val="35000"/>
              </a:spcAft>
              <a:buNone/>
            </a:pPr>
            <a:endParaRPr lang="cs-CZ" sz="1700" kern="1200" dirty="0"/>
          </a:p>
        </p:txBody>
      </p:sp>
      <p:sp>
        <p:nvSpPr>
          <p:cNvPr id="14" name="Freeform: Shape 13">
            <a:extLst>
              <a:ext uri="{FF2B5EF4-FFF2-40B4-BE49-F238E27FC236}">
                <a16:creationId xmlns:a16="http://schemas.microsoft.com/office/drawing/2014/main" id="{E37B42BB-B5D1-4C94-9F43-068A4A109C81}"/>
              </a:ext>
            </a:extLst>
          </p:cNvPr>
          <p:cNvSpPr/>
          <p:nvPr/>
        </p:nvSpPr>
        <p:spPr>
          <a:xfrm>
            <a:off x="5593803" y="5794526"/>
            <a:ext cx="3463265" cy="544190"/>
          </a:xfrm>
          <a:custGeom>
            <a:avLst/>
            <a:gdLst>
              <a:gd name="connsiteX0" fmla="*/ 0 w 1234632"/>
              <a:gd name="connsiteY0" fmla="*/ 0 h 544190"/>
              <a:gd name="connsiteX1" fmla="*/ 1234632 w 1234632"/>
              <a:gd name="connsiteY1" fmla="*/ 0 h 544190"/>
              <a:gd name="connsiteX2" fmla="*/ 1234632 w 1234632"/>
              <a:gd name="connsiteY2" fmla="*/ 544190 h 544190"/>
              <a:gd name="connsiteX3" fmla="*/ 0 w 1234632"/>
              <a:gd name="connsiteY3" fmla="*/ 544190 h 544190"/>
              <a:gd name="connsiteX4" fmla="*/ 0 w 1234632"/>
              <a:gd name="connsiteY4" fmla="*/ 0 h 5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632" h="544190">
                <a:moveTo>
                  <a:pt x="0" y="0"/>
                </a:moveTo>
                <a:lnTo>
                  <a:pt x="1234632" y="0"/>
                </a:lnTo>
                <a:lnTo>
                  <a:pt x="1234632" y="544190"/>
                </a:lnTo>
                <a:lnTo>
                  <a:pt x="0" y="5441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cs-CZ" sz="2400" b="1" kern="1200" dirty="0">
                <a:solidFill>
                  <a:srgbClr val="FFC000"/>
                </a:solidFill>
              </a:rPr>
              <a:t>Proto se na ně podíváme</a:t>
            </a:r>
          </a:p>
        </p:txBody>
      </p:sp>
      <p:sp>
        <p:nvSpPr>
          <p:cNvPr id="15" name="Freeform: Shape 14">
            <a:extLst>
              <a:ext uri="{FF2B5EF4-FFF2-40B4-BE49-F238E27FC236}">
                <a16:creationId xmlns:a16="http://schemas.microsoft.com/office/drawing/2014/main" id="{7BC816D6-2625-4C7A-9324-E0C3BA29AC73}"/>
              </a:ext>
            </a:extLst>
          </p:cNvPr>
          <p:cNvSpPr/>
          <p:nvPr/>
        </p:nvSpPr>
        <p:spPr>
          <a:xfrm>
            <a:off x="9057069" y="6071017"/>
            <a:ext cx="1870656" cy="544190"/>
          </a:xfrm>
          <a:custGeom>
            <a:avLst/>
            <a:gdLst>
              <a:gd name="connsiteX0" fmla="*/ 0 w 1870656"/>
              <a:gd name="connsiteY0" fmla="*/ 0 h 544190"/>
              <a:gd name="connsiteX1" fmla="*/ 1870656 w 1870656"/>
              <a:gd name="connsiteY1" fmla="*/ 0 h 544190"/>
              <a:gd name="connsiteX2" fmla="*/ 1870656 w 1870656"/>
              <a:gd name="connsiteY2" fmla="*/ 544190 h 544190"/>
              <a:gd name="connsiteX3" fmla="*/ 0 w 1870656"/>
              <a:gd name="connsiteY3" fmla="*/ 544190 h 544190"/>
              <a:gd name="connsiteX4" fmla="*/ 0 w 1870656"/>
              <a:gd name="connsiteY4" fmla="*/ 0 h 5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656" h="544190">
                <a:moveTo>
                  <a:pt x="0" y="0"/>
                </a:moveTo>
                <a:lnTo>
                  <a:pt x="1870656" y="0"/>
                </a:lnTo>
                <a:lnTo>
                  <a:pt x="1870656" y="544190"/>
                </a:lnTo>
                <a:lnTo>
                  <a:pt x="0" y="5441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590" tIns="21590" rIns="21590" bIns="21590" numCol="1" spcCol="1270" anchor="t" anchorCtr="0">
            <a:noAutofit/>
          </a:bodyPr>
          <a:lstStyle/>
          <a:p>
            <a:pPr marL="0" lvl="0" indent="0" algn="ctr" defTabSz="755650">
              <a:lnSpc>
                <a:spcPct val="90000"/>
              </a:lnSpc>
              <a:spcBef>
                <a:spcPct val="0"/>
              </a:spcBef>
              <a:spcAft>
                <a:spcPct val="35000"/>
              </a:spcAft>
              <a:buNone/>
            </a:pPr>
            <a:endParaRPr lang="cs-CZ" sz="1700" kern="1200"/>
          </a:p>
        </p:txBody>
      </p:sp>
    </p:spTree>
    <p:extLst>
      <p:ext uri="{BB962C8B-B14F-4D97-AF65-F5344CB8AC3E}">
        <p14:creationId xmlns:p14="http://schemas.microsoft.com/office/powerpoint/2010/main" val="203619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Východiska 20. stol: Princip kompozicionality</a:t>
            </a:r>
          </a:p>
        </p:txBody>
      </p:sp>
      <p:sp>
        <p:nvSpPr>
          <p:cNvPr id="3" name="Content Placeholder 2">
            <a:extLst>
              <a:ext uri="{FF2B5EF4-FFF2-40B4-BE49-F238E27FC236}">
                <a16:creationId xmlns:a16="http://schemas.microsoft.com/office/drawing/2014/main" id="{5B537C05-BC96-4DD2-BE1A-9974F6FA5C6E}"/>
              </a:ext>
            </a:extLst>
          </p:cNvPr>
          <p:cNvSpPr>
            <a:spLocks noGrp="1"/>
          </p:cNvSpPr>
          <p:nvPr>
            <p:ph idx="1"/>
          </p:nvPr>
        </p:nvSpPr>
        <p:spPr/>
        <p:txBody>
          <a:bodyPr>
            <a:normAutofit/>
          </a:bodyPr>
          <a:lstStyle/>
          <a:p>
            <a:r>
              <a:rPr lang="cs-CZ" dirty="0"/>
              <a:t>Princip kompozicionality (Principle of compositionality): Gottlob Frege, 1892</a:t>
            </a:r>
          </a:p>
          <a:p>
            <a:pPr marL="936000" lvl="3" indent="0">
              <a:buNone/>
            </a:pPr>
            <a:r>
              <a:rPr lang="en-US" sz="1700" dirty="0"/>
              <a:t>For every complex expression </a:t>
            </a:r>
            <a:r>
              <a:rPr lang="en-US" sz="1700" i="1" dirty="0"/>
              <a:t>e</a:t>
            </a:r>
            <a:r>
              <a:rPr lang="en-US" sz="1700" dirty="0"/>
              <a:t> in </a:t>
            </a:r>
            <a:r>
              <a:rPr lang="en-US" sz="1700" i="1" dirty="0"/>
              <a:t>L</a:t>
            </a:r>
            <a:r>
              <a:rPr lang="en-US" sz="1700" dirty="0"/>
              <a:t>, the reference of </a:t>
            </a:r>
            <a:r>
              <a:rPr lang="en-US" sz="1700" i="1" dirty="0"/>
              <a:t>e</a:t>
            </a:r>
            <a:r>
              <a:rPr lang="en-US" sz="1700" dirty="0"/>
              <a:t> in </a:t>
            </a:r>
            <a:r>
              <a:rPr lang="en-US" sz="1700" i="1" dirty="0"/>
              <a:t>L</a:t>
            </a:r>
            <a:r>
              <a:rPr lang="en-US" sz="1700" dirty="0"/>
              <a:t> is determined by the structure of </a:t>
            </a:r>
            <a:r>
              <a:rPr lang="en-US" sz="1700" i="1" dirty="0"/>
              <a:t>e</a:t>
            </a:r>
            <a:r>
              <a:rPr lang="en-US" sz="1700" dirty="0"/>
              <a:t> in </a:t>
            </a:r>
            <a:r>
              <a:rPr lang="en-US" sz="1700" i="1" dirty="0"/>
              <a:t>L</a:t>
            </a:r>
            <a:r>
              <a:rPr lang="en-US" sz="1700" dirty="0"/>
              <a:t> and the references of the constituents of </a:t>
            </a:r>
            <a:r>
              <a:rPr lang="en-US" sz="1700" i="1" dirty="0"/>
              <a:t>e</a:t>
            </a:r>
            <a:r>
              <a:rPr lang="en-US" sz="1700" dirty="0"/>
              <a:t> in </a:t>
            </a:r>
            <a:r>
              <a:rPr lang="en-US" sz="1700" i="1" dirty="0"/>
              <a:t>L</a:t>
            </a:r>
            <a:r>
              <a:rPr lang="en-US" sz="1700" dirty="0"/>
              <a:t>.</a:t>
            </a:r>
            <a:r>
              <a:rPr lang="cs-CZ" sz="1700" dirty="0"/>
              <a:t> </a:t>
            </a:r>
            <a:r>
              <a:rPr lang="en-US" sz="1700" dirty="0"/>
              <a:t>[</a:t>
            </a:r>
            <a:r>
              <a:rPr lang="en-US" sz="1700" dirty="0" err="1"/>
              <a:t>Szab</a:t>
            </a:r>
            <a:r>
              <a:rPr lang="cs-CZ" sz="1700" dirty="0"/>
              <a:t>ó, 2020</a:t>
            </a:r>
            <a:r>
              <a:rPr lang="en-US" sz="1700" dirty="0"/>
              <a:t>]</a:t>
            </a:r>
            <a:endParaRPr lang="cs-CZ" sz="1700" dirty="0"/>
          </a:p>
          <a:p>
            <a:r>
              <a:rPr lang="en-US" dirty="0"/>
              <a:t>V</a:t>
            </a:r>
            <a:r>
              <a:rPr lang="cs-CZ" dirty="0"/>
              <a:t>ýznam celku lze určit z významů</a:t>
            </a:r>
            <a:r>
              <a:rPr lang="en-US" dirty="0"/>
              <a:t> </a:t>
            </a:r>
            <a:r>
              <a:rPr lang="cs-CZ" dirty="0"/>
              <a:t>částí ...</a:t>
            </a:r>
            <a:endParaRPr lang="en-US" dirty="0"/>
          </a:p>
          <a:p>
            <a:pPr lvl="1"/>
            <a:r>
              <a:rPr lang="en-US" dirty="0"/>
              <a:t>r</a:t>
            </a:r>
            <a:r>
              <a:rPr lang="cs-CZ" dirty="0"/>
              <a:t>ychlý</a:t>
            </a:r>
            <a:r>
              <a:rPr lang="en-US" dirty="0"/>
              <a:t> </a:t>
            </a:r>
            <a:r>
              <a:rPr lang="cs-CZ" dirty="0"/>
              <a:t>+</a:t>
            </a:r>
            <a:r>
              <a:rPr lang="en-US" dirty="0"/>
              <a:t> </a:t>
            </a:r>
            <a:r>
              <a:rPr lang="cs-CZ" dirty="0"/>
              <a:t>auto</a:t>
            </a:r>
            <a:r>
              <a:rPr lang="en-US" dirty="0"/>
              <a:t> </a:t>
            </a:r>
            <a:r>
              <a:rPr lang="cs-CZ" dirty="0"/>
              <a:t>=</a:t>
            </a:r>
            <a:r>
              <a:rPr lang="en-US" dirty="0"/>
              <a:t> </a:t>
            </a:r>
            <a:r>
              <a:rPr lang="cs-CZ" dirty="0"/>
              <a:t>rychlé auto</a:t>
            </a:r>
          </a:p>
          <a:p>
            <a:r>
              <a:rPr lang="cs-CZ" dirty="0"/>
              <a:t>... a struktury výrazu</a:t>
            </a:r>
          </a:p>
          <a:p>
            <a:pPr lvl="1"/>
            <a:r>
              <a:rPr lang="cs-CZ" dirty="0"/>
              <a:t>otcův bratr vs. Bratrův otec</a:t>
            </a:r>
            <a:endParaRPr lang="en-US" dirty="0"/>
          </a:p>
          <a:p>
            <a:r>
              <a:rPr lang="en-US" dirty="0"/>
              <a:t>P</a:t>
            </a:r>
            <a:r>
              <a:rPr lang="cs-CZ" dirty="0"/>
              <a:t>orušení principu kompozicionality – idiomy, frazémy</a:t>
            </a:r>
            <a:r>
              <a:rPr lang="en-US" dirty="0"/>
              <a:t>:</a:t>
            </a:r>
          </a:p>
          <a:p>
            <a:pPr lvl="1"/>
            <a:r>
              <a:rPr lang="en-US" dirty="0"/>
              <a:t>s</a:t>
            </a:r>
            <a:r>
              <a:rPr lang="cs-CZ" dirty="0"/>
              <a:t>laměný</a:t>
            </a:r>
            <a:r>
              <a:rPr lang="en-US" dirty="0"/>
              <a:t> </a:t>
            </a:r>
            <a:r>
              <a:rPr lang="cs-CZ" dirty="0"/>
              <a:t>+</a:t>
            </a:r>
            <a:r>
              <a:rPr lang="en-US" dirty="0"/>
              <a:t> </a:t>
            </a:r>
            <a:r>
              <a:rPr lang="cs-CZ" dirty="0"/>
              <a:t>vdovec</a:t>
            </a:r>
            <a:r>
              <a:rPr lang="en-US" dirty="0"/>
              <a:t> </a:t>
            </a:r>
            <a:r>
              <a:rPr lang="cs-CZ" dirty="0"/>
              <a:t>≠</a:t>
            </a:r>
            <a:r>
              <a:rPr lang="en-US" dirty="0"/>
              <a:t> </a:t>
            </a:r>
            <a:r>
              <a:rPr lang="cs-CZ" dirty="0"/>
              <a:t>slaměný vdovec</a:t>
            </a:r>
          </a:p>
        </p:txBody>
      </p:sp>
    </p:spTree>
    <p:extLst>
      <p:ext uri="{BB962C8B-B14F-4D97-AF65-F5344CB8AC3E}">
        <p14:creationId xmlns:p14="http://schemas.microsoft.com/office/powerpoint/2010/main" val="6883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Východiska 20. stol: Odgen-Richardsův trojúhelník</a:t>
            </a:r>
          </a:p>
        </p:txBody>
      </p:sp>
      <p:sp>
        <p:nvSpPr>
          <p:cNvPr id="3" name="Content Placeholder 2">
            <a:extLst>
              <a:ext uri="{FF2B5EF4-FFF2-40B4-BE49-F238E27FC236}">
                <a16:creationId xmlns:a16="http://schemas.microsoft.com/office/drawing/2014/main" id="{5B537C05-BC96-4DD2-BE1A-9974F6FA5C6E}"/>
              </a:ext>
            </a:extLst>
          </p:cNvPr>
          <p:cNvSpPr>
            <a:spLocks noGrp="1"/>
          </p:cNvSpPr>
          <p:nvPr>
            <p:ph idx="1"/>
          </p:nvPr>
        </p:nvSpPr>
        <p:spPr/>
        <p:txBody>
          <a:bodyPr>
            <a:normAutofit/>
          </a:bodyPr>
          <a:lstStyle/>
          <a:p>
            <a:pPr marL="0" indent="0" algn="r">
              <a:buNone/>
            </a:pPr>
            <a:r>
              <a:rPr lang="cs-CZ" dirty="0"/>
              <a:t>Triangle of reference (Ogden, Richards, 1923)</a:t>
            </a:r>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p:txBody>
      </p:sp>
      <p:sp>
        <p:nvSpPr>
          <p:cNvPr id="5" name="Isosceles Triangle 4">
            <a:extLst>
              <a:ext uri="{FF2B5EF4-FFF2-40B4-BE49-F238E27FC236}">
                <a16:creationId xmlns:a16="http://schemas.microsoft.com/office/drawing/2014/main" id="{11C3E6C6-A440-490B-9972-279F963CF1DB}"/>
              </a:ext>
            </a:extLst>
          </p:cNvPr>
          <p:cNvSpPr/>
          <p:nvPr/>
        </p:nvSpPr>
        <p:spPr>
          <a:xfrm>
            <a:off x="2740066" y="2994337"/>
            <a:ext cx="2987899" cy="2575775"/>
          </a:xfrm>
          <a:prstGeom prst="triangl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6" name="TextBox 5">
            <a:extLst>
              <a:ext uri="{FF2B5EF4-FFF2-40B4-BE49-F238E27FC236}">
                <a16:creationId xmlns:a16="http://schemas.microsoft.com/office/drawing/2014/main" id="{3FC85065-0949-4AEF-A223-047D8E2DA9A2}"/>
              </a:ext>
            </a:extLst>
          </p:cNvPr>
          <p:cNvSpPr txBox="1"/>
          <p:nvPr/>
        </p:nvSpPr>
        <p:spPr>
          <a:xfrm>
            <a:off x="3095786" y="2291322"/>
            <a:ext cx="2276457" cy="646331"/>
          </a:xfrm>
          <a:prstGeom prst="rect">
            <a:avLst/>
          </a:prstGeom>
          <a:noFill/>
        </p:spPr>
        <p:txBody>
          <a:bodyPr wrap="none" rtlCol="0">
            <a:spAutoFit/>
          </a:bodyPr>
          <a:lstStyle/>
          <a:p>
            <a:pPr algn="ctr"/>
            <a:r>
              <a:rPr lang="cs-CZ" dirty="0"/>
              <a:t>Význam (designát)</a:t>
            </a:r>
          </a:p>
          <a:p>
            <a:pPr algn="ctr"/>
            <a:r>
              <a:rPr lang="cs-CZ" dirty="0"/>
              <a:t>Thought or Reference</a:t>
            </a:r>
          </a:p>
        </p:txBody>
      </p:sp>
      <p:sp>
        <p:nvSpPr>
          <p:cNvPr id="7" name="TextBox 6">
            <a:extLst>
              <a:ext uri="{FF2B5EF4-FFF2-40B4-BE49-F238E27FC236}">
                <a16:creationId xmlns:a16="http://schemas.microsoft.com/office/drawing/2014/main" id="{D9A90E0F-D6E4-4E0D-BED7-04D66F5B7B55}"/>
              </a:ext>
            </a:extLst>
          </p:cNvPr>
          <p:cNvSpPr txBox="1"/>
          <p:nvPr/>
        </p:nvSpPr>
        <p:spPr>
          <a:xfrm>
            <a:off x="1729075" y="5683479"/>
            <a:ext cx="1548822" cy="369332"/>
          </a:xfrm>
          <a:prstGeom prst="rect">
            <a:avLst/>
          </a:prstGeom>
          <a:noFill/>
        </p:spPr>
        <p:txBody>
          <a:bodyPr wrap="none" rtlCol="0">
            <a:spAutoFit/>
          </a:bodyPr>
          <a:lstStyle/>
          <a:p>
            <a:r>
              <a:rPr lang="cs-CZ" dirty="0"/>
              <a:t>Symbol (znak)</a:t>
            </a:r>
          </a:p>
        </p:txBody>
      </p:sp>
      <p:sp>
        <p:nvSpPr>
          <p:cNvPr id="8" name="TextBox 7">
            <a:extLst>
              <a:ext uri="{FF2B5EF4-FFF2-40B4-BE49-F238E27FC236}">
                <a16:creationId xmlns:a16="http://schemas.microsoft.com/office/drawing/2014/main" id="{3719B403-0009-430C-B677-53F458E13CD0}"/>
              </a:ext>
            </a:extLst>
          </p:cNvPr>
          <p:cNvSpPr txBox="1"/>
          <p:nvPr/>
        </p:nvSpPr>
        <p:spPr>
          <a:xfrm>
            <a:off x="5077582" y="5683479"/>
            <a:ext cx="1960473" cy="369332"/>
          </a:xfrm>
          <a:prstGeom prst="rect">
            <a:avLst/>
          </a:prstGeom>
          <a:noFill/>
        </p:spPr>
        <p:txBody>
          <a:bodyPr wrap="none" rtlCol="0">
            <a:spAutoFit/>
          </a:bodyPr>
          <a:lstStyle/>
          <a:p>
            <a:r>
              <a:rPr lang="cs-CZ" dirty="0"/>
              <a:t>Referent (denotát)</a:t>
            </a:r>
          </a:p>
        </p:txBody>
      </p:sp>
      <p:sp>
        <p:nvSpPr>
          <p:cNvPr id="9" name="Isosceles Triangle 8">
            <a:extLst>
              <a:ext uri="{FF2B5EF4-FFF2-40B4-BE49-F238E27FC236}">
                <a16:creationId xmlns:a16="http://schemas.microsoft.com/office/drawing/2014/main" id="{D56448B4-EBD2-4E48-8803-7299FABFD97B}"/>
              </a:ext>
            </a:extLst>
          </p:cNvPr>
          <p:cNvSpPr/>
          <p:nvPr/>
        </p:nvSpPr>
        <p:spPr>
          <a:xfrm>
            <a:off x="2740066" y="2994337"/>
            <a:ext cx="2987899" cy="2575775"/>
          </a:xfrm>
          <a:custGeom>
            <a:avLst/>
            <a:gdLst>
              <a:gd name="connsiteX0" fmla="*/ 0 w 2987899"/>
              <a:gd name="connsiteY0" fmla="*/ 2575775 h 2575775"/>
              <a:gd name="connsiteX1" fmla="*/ 1493950 w 2987899"/>
              <a:gd name="connsiteY1" fmla="*/ 0 h 2575775"/>
              <a:gd name="connsiteX2" fmla="*/ 2987899 w 2987899"/>
              <a:gd name="connsiteY2" fmla="*/ 2575775 h 2575775"/>
              <a:gd name="connsiteX3" fmla="*/ 0 w 2987899"/>
              <a:gd name="connsiteY3" fmla="*/ 2575775 h 2575775"/>
              <a:gd name="connsiteX0" fmla="*/ 0 w 2987899"/>
              <a:gd name="connsiteY0" fmla="*/ 2575775 h 2667215"/>
              <a:gd name="connsiteX1" fmla="*/ 1493950 w 2987899"/>
              <a:gd name="connsiteY1" fmla="*/ 0 h 2667215"/>
              <a:gd name="connsiteX2" fmla="*/ 2987899 w 2987899"/>
              <a:gd name="connsiteY2" fmla="*/ 2575775 h 2667215"/>
              <a:gd name="connsiteX3" fmla="*/ 91440 w 2987899"/>
              <a:gd name="connsiteY3" fmla="*/ 2667215 h 2667215"/>
              <a:gd name="connsiteX0" fmla="*/ 0 w 2987899"/>
              <a:gd name="connsiteY0" fmla="*/ 2575775 h 2575775"/>
              <a:gd name="connsiteX1" fmla="*/ 1493950 w 2987899"/>
              <a:gd name="connsiteY1" fmla="*/ 0 h 2575775"/>
              <a:gd name="connsiteX2" fmla="*/ 2987899 w 2987899"/>
              <a:gd name="connsiteY2" fmla="*/ 2575775 h 2575775"/>
            </a:gdLst>
            <a:ahLst/>
            <a:cxnLst>
              <a:cxn ang="0">
                <a:pos x="connsiteX0" y="connsiteY0"/>
              </a:cxn>
              <a:cxn ang="0">
                <a:pos x="connsiteX1" y="connsiteY1"/>
              </a:cxn>
              <a:cxn ang="0">
                <a:pos x="connsiteX2" y="connsiteY2"/>
              </a:cxn>
            </a:cxnLst>
            <a:rect l="l" t="t" r="r" b="b"/>
            <a:pathLst>
              <a:path w="2987899" h="2575775">
                <a:moveTo>
                  <a:pt x="0" y="2575775"/>
                </a:moveTo>
                <a:lnTo>
                  <a:pt x="1493950" y="0"/>
                </a:lnTo>
                <a:lnTo>
                  <a:pt x="2987899" y="2575775"/>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0" name="TextBox 9">
            <a:extLst>
              <a:ext uri="{FF2B5EF4-FFF2-40B4-BE49-F238E27FC236}">
                <a16:creationId xmlns:a16="http://schemas.microsoft.com/office/drawing/2014/main" id="{16174974-35EF-4839-B3D6-8221B4680F73}"/>
              </a:ext>
            </a:extLst>
          </p:cNvPr>
          <p:cNvSpPr txBox="1"/>
          <p:nvPr/>
        </p:nvSpPr>
        <p:spPr>
          <a:xfrm rot="18049985">
            <a:off x="2553570" y="4002963"/>
            <a:ext cx="1509132" cy="369332"/>
          </a:xfrm>
          <a:prstGeom prst="rect">
            <a:avLst/>
          </a:prstGeom>
          <a:noFill/>
        </p:spPr>
        <p:txBody>
          <a:bodyPr wrap="square" rtlCol="0">
            <a:spAutoFit/>
          </a:bodyPr>
          <a:lstStyle/>
          <a:p>
            <a:pPr algn="ctr"/>
            <a:r>
              <a:rPr lang="cs-CZ" dirty="0"/>
              <a:t>symbolizuje</a:t>
            </a:r>
          </a:p>
        </p:txBody>
      </p:sp>
      <p:sp>
        <p:nvSpPr>
          <p:cNvPr id="11" name="TextBox 10">
            <a:extLst>
              <a:ext uri="{FF2B5EF4-FFF2-40B4-BE49-F238E27FC236}">
                <a16:creationId xmlns:a16="http://schemas.microsoft.com/office/drawing/2014/main" id="{F61DE02A-B0EC-4EAE-8CF8-DE056D52553F}"/>
              </a:ext>
            </a:extLst>
          </p:cNvPr>
          <p:cNvSpPr txBox="1"/>
          <p:nvPr/>
        </p:nvSpPr>
        <p:spPr>
          <a:xfrm rot="3616519">
            <a:off x="3820819" y="4097559"/>
            <a:ext cx="2884449" cy="369332"/>
          </a:xfrm>
          <a:prstGeom prst="rect">
            <a:avLst/>
          </a:prstGeom>
          <a:noFill/>
        </p:spPr>
        <p:txBody>
          <a:bodyPr wrap="square" rtlCol="0">
            <a:spAutoFit/>
          </a:bodyPr>
          <a:lstStyle/>
          <a:p>
            <a:pPr algn="ctr"/>
            <a:r>
              <a:rPr lang="cs-CZ" dirty="0"/>
              <a:t>odkazuje (refers to)</a:t>
            </a:r>
          </a:p>
        </p:txBody>
      </p:sp>
    </p:spTree>
    <p:extLst>
      <p:ext uri="{BB962C8B-B14F-4D97-AF65-F5344CB8AC3E}">
        <p14:creationId xmlns:p14="http://schemas.microsoft.com/office/powerpoint/2010/main" val="19719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2335D98-FF23-442D-B305-FD5FDABC3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239" y="1914848"/>
            <a:ext cx="1832966" cy="17805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Východiska 20. stol: Odgen-Richardsův trojúhelník</a:t>
            </a:r>
          </a:p>
        </p:txBody>
      </p:sp>
      <p:sp>
        <p:nvSpPr>
          <p:cNvPr id="5" name="Isosceles Triangle 4">
            <a:extLst>
              <a:ext uri="{FF2B5EF4-FFF2-40B4-BE49-F238E27FC236}">
                <a16:creationId xmlns:a16="http://schemas.microsoft.com/office/drawing/2014/main" id="{11C3E6C6-A440-490B-9972-279F963CF1DB}"/>
              </a:ext>
            </a:extLst>
          </p:cNvPr>
          <p:cNvSpPr/>
          <p:nvPr/>
        </p:nvSpPr>
        <p:spPr>
          <a:xfrm>
            <a:off x="2740066" y="2994337"/>
            <a:ext cx="2987899" cy="2575775"/>
          </a:xfrm>
          <a:prstGeom prst="triangl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7" name="TextBox 6">
            <a:extLst>
              <a:ext uri="{FF2B5EF4-FFF2-40B4-BE49-F238E27FC236}">
                <a16:creationId xmlns:a16="http://schemas.microsoft.com/office/drawing/2014/main" id="{D9A90E0F-D6E4-4E0D-BED7-04D66F5B7B55}"/>
              </a:ext>
            </a:extLst>
          </p:cNvPr>
          <p:cNvSpPr txBox="1"/>
          <p:nvPr/>
        </p:nvSpPr>
        <p:spPr>
          <a:xfrm>
            <a:off x="2227163" y="5651504"/>
            <a:ext cx="721672" cy="369332"/>
          </a:xfrm>
          <a:prstGeom prst="rect">
            <a:avLst/>
          </a:prstGeom>
          <a:noFill/>
        </p:spPr>
        <p:txBody>
          <a:bodyPr wrap="none" rtlCol="0">
            <a:spAutoFit/>
          </a:bodyPr>
          <a:lstStyle/>
          <a:p>
            <a:r>
              <a:rPr lang="cs-CZ" dirty="0"/>
              <a:t>„pes“</a:t>
            </a:r>
          </a:p>
        </p:txBody>
      </p:sp>
      <p:sp>
        <p:nvSpPr>
          <p:cNvPr id="9" name="Isosceles Triangle 8">
            <a:extLst>
              <a:ext uri="{FF2B5EF4-FFF2-40B4-BE49-F238E27FC236}">
                <a16:creationId xmlns:a16="http://schemas.microsoft.com/office/drawing/2014/main" id="{D56448B4-EBD2-4E48-8803-7299FABFD97B}"/>
              </a:ext>
            </a:extLst>
          </p:cNvPr>
          <p:cNvSpPr/>
          <p:nvPr/>
        </p:nvSpPr>
        <p:spPr>
          <a:xfrm>
            <a:off x="2740066" y="2994337"/>
            <a:ext cx="2987899" cy="2575775"/>
          </a:xfrm>
          <a:custGeom>
            <a:avLst/>
            <a:gdLst>
              <a:gd name="connsiteX0" fmla="*/ 0 w 2987899"/>
              <a:gd name="connsiteY0" fmla="*/ 2575775 h 2575775"/>
              <a:gd name="connsiteX1" fmla="*/ 1493950 w 2987899"/>
              <a:gd name="connsiteY1" fmla="*/ 0 h 2575775"/>
              <a:gd name="connsiteX2" fmla="*/ 2987899 w 2987899"/>
              <a:gd name="connsiteY2" fmla="*/ 2575775 h 2575775"/>
              <a:gd name="connsiteX3" fmla="*/ 0 w 2987899"/>
              <a:gd name="connsiteY3" fmla="*/ 2575775 h 2575775"/>
              <a:gd name="connsiteX0" fmla="*/ 0 w 2987899"/>
              <a:gd name="connsiteY0" fmla="*/ 2575775 h 2667215"/>
              <a:gd name="connsiteX1" fmla="*/ 1493950 w 2987899"/>
              <a:gd name="connsiteY1" fmla="*/ 0 h 2667215"/>
              <a:gd name="connsiteX2" fmla="*/ 2987899 w 2987899"/>
              <a:gd name="connsiteY2" fmla="*/ 2575775 h 2667215"/>
              <a:gd name="connsiteX3" fmla="*/ 91440 w 2987899"/>
              <a:gd name="connsiteY3" fmla="*/ 2667215 h 2667215"/>
              <a:gd name="connsiteX0" fmla="*/ 0 w 2987899"/>
              <a:gd name="connsiteY0" fmla="*/ 2575775 h 2575775"/>
              <a:gd name="connsiteX1" fmla="*/ 1493950 w 2987899"/>
              <a:gd name="connsiteY1" fmla="*/ 0 h 2575775"/>
              <a:gd name="connsiteX2" fmla="*/ 2987899 w 2987899"/>
              <a:gd name="connsiteY2" fmla="*/ 2575775 h 2575775"/>
            </a:gdLst>
            <a:ahLst/>
            <a:cxnLst>
              <a:cxn ang="0">
                <a:pos x="connsiteX0" y="connsiteY0"/>
              </a:cxn>
              <a:cxn ang="0">
                <a:pos x="connsiteX1" y="connsiteY1"/>
              </a:cxn>
              <a:cxn ang="0">
                <a:pos x="connsiteX2" y="connsiteY2"/>
              </a:cxn>
            </a:cxnLst>
            <a:rect l="l" t="t" r="r" b="b"/>
            <a:pathLst>
              <a:path w="2987899" h="2575775">
                <a:moveTo>
                  <a:pt x="0" y="2575775"/>
                </a:moveTo>
                <a:lnTo>
                  <a:pt x="1493950" y="0"/>
                </a:lnTo>
                <a:lnTo>
                  <a:pt x="2987899" y="2575775"/>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0" name="TextBox 9">
            <a:extLst>
              <a:ext uri="{FF2B5EF4-FFF2-40B4-BE49-F238E27FC236}">
                <a16:creationId xmlns:a16="http://schemas.microsoft.com/office/drawing/2014/main" id="{62A663F3-99FC-4B96-8A19-AA2B6D64F7AE}"/>
              </a:ext>
            </a:extLst>
          </p:cNvPr>
          <p:cNvSpPr txBox="1"/>
          <p:nvPr/>
        </p:nvSpPr>
        <p:spPr>
          <a:xfrm rot="18049985">
            <a:off x="2553570" y="4002963"/>
            <a:ext cx="1509132" cy="369332"/>
          </a:xfrm>
          <a:prstGeom prst="rect">
            <a:avLst/>
          </a:prstGeom>
          <a:noFill/>
        </p:spPr>
        <p:txBody>
          <a:bodyPr wrap="square" rtlCol="0">
            <a:spAutoFit/>
          </a:bodyPr>
          <a:lstStyle/>
          <a:p>
            <a:pPr algn="ctr"/>
            <a:r>
              <a:rPr lang="cs-CZ" dirty="0"/>
              <a:t>symbolizuje</a:t>
            </a:r>
          </a:p>
        </p:txBody>
      </p:sp>
      <p:sp>
        <p:nvSpPr>
          <p:cNvPr id="11" name="TextBox 10">
            <a:extLst>
              <a:ext uri="{FF2B5EF4-FFF2-40B4-BE49-F238E27FC236}">
                <a16:creationId xmlns:a16="http://schemas.microsoft.com/office/drawing/2014/main" id="{F4242552-E0A8-4949-BBAE-3289D171C5E4}"/>
              </a:ext>
            </a:extLst>
          </p:cNvPr>
          <p:cNvSpPr txBox="1"/>
          <p:nvPr/>
        </p:nvSpPr>
        <p:spPr>
          <a:xfrm rot="3616519">
            <a:off x="3820819" y="4097559"/>
            <a:ext cx="2884449" cy="369332"/>
          </a:xfrm>
          <a:prstGeom prst="rect">
            <a:avLst/>
          </a:prstGeom>
          <a:noFill/>
        </p:spPr>
        <p:txBody>
          <a:bodyPr wrap="square" rtlCol="0">
            <a:spAutoFit/>
          </a:bodyPr>
          <a:lstStyle/>
          <a:p>
            <a:pPr algn="ctr"/>
            <a:r>
              <a:rPr lang="cs-CZ" dirty="0"/>
              <a:t>odkazuje (refers to)</a:t>
            </a:r>
          </a:p>
        </p:txBody>
      </p:sp>
      <p:pic>
        <p:nvPicPr>
          <p:cNvPr id="1028" name="Picture 4">
            <a:extLst>
              <a:ext uri="{FF2B5EF4-FFF2-40B4-BE49-F238E27FC236}">
                <a16:creationId xmlns:a16="http://schemas.microsoft.com/office/drawing/2014/main" id="{0E0CE56A-9E8B-418B-82DF-F591DF990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738" y="1947006"/>
            <a:ext cx="720594" cy="7205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0,000+ Free Cute Dog Images &amp; Pictures In HD - Pixabay">
            <a:extLst>
              <a:ext uri="{FF2B5EF4-FFF2-40B4-BE49-F238E27FC236}">
                <a16:creationId xmlns:a16="http://schemas.microsoft.com/office/drawing/2014/main" id="{B3C508C3-DD33-4CD3-A593-5B86820E2A6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31468" y="493918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2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Východiska 20. stol: Odgen-Richardsův trojúhelník</a:t>
            </a:r>
          </a:p>
        </p:txBody>
      </p:sp>
      <p:sp>
        <p:nvSpPr>
          <p:cNvPr id="3" name="Content Placeholder 2">
            <a:extLst>
              <a:ext uri="{FF2B5EF4-FFF2-40B4-BE49-F238E27FC236}">
                <a16:creationId xmlns:a16="http://schemas.microsoft.com/office/drawing/2014/main" id="{5B537C05-BC96-4DD2-BE1A-9974F6FA5C6E}"/>
              </a:ext>
            </a:extLst>
          </p:cNvPr>
          <p:cNvSpPr>
            <a:spLocks noGrp="1"/>
          </p:cNvSpPr>
          <p:nvPr>
            <p:ph idx="1"/>
          </p:nvPr>
        </p:nvSpPr>
        <p:spPr/>
        <p:txBody>
          <a:bodyPr>
            <a:normAutofit/>
          </a:bodyPr>
          <a:lstStyle/>
          <a:p>
            <a:pPr marL="0" indent="0" algn="r">
              <a:buNone/>
            </a:pPr>
            <a:r>
              <a:rPr lang="cs-CZ" dirty="0"/>
              <a:t>Triangle of reference (Ogden, Richards, 1923)</a:t>
            </a:r>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a:p>
            <a:pPr marL="0" indent="0" algn="r">
              <a:buNone/>
            </a:pPr>
            <a:endParaRPr lang="cs-CZ" dirty="0"/>
          </a:p>
        </p:txBody>
      </p:sp>
      <p:sp>
        <p:nvSpPr>
          <p:cNvPr id="5" name="Isosceles Triangle 4">
            <a:extLst>
              <a:ext uri="{FF2B5EF4-FFF2-40B4-BE49-F238E27FC236}">
                <a16:creationId xmlns:a16="http://schemas.microsoft.com/office/drawing/2014/main" id="{11C3E6C6-A440-490B-9972-279F963CF1DB}"/>
              </a:ext>
            </a:extLst>
          </p:cNvPr>
          <p:cNvSpPr/>
          <p:nvPr/>
        </p:nvSpPr>
        <p:spPr>
          <a:xfrm>
            <a:off x="2740066" y="2994337"/>
            <a:ext cx="2987899" cy="2575775"/>
          </a:xfrm>
          <a:prstGeom prst="triangl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6" name="TextBox 5">
            <a:extLst>
              <a:ext uri="{FF2B5EF4-FFF2-40B4-BE49-F238E27FC236}">
                <a16:creationId xmlns:a16="http://schemas.microsoft.com/office/drawing/2014/main" id="{3FC85065-0949-4AEF-A223-047D8E2DA9A2}"/>
              </a:ext>
            </a:extLst>
          </p:cNvPr>
          <p:cNvSpPr txBox="1"/>
          <p:nvPr/>
        </p:nvSpPr>
        <p:spPr>
          <a:xfrm>
            <a:off x="3095786" y="2291322"/>
            <a:ext cx="2276457" cy="646331"/>
          </a:xfrm>
          <a:prstGeom prst="rect">
            <a:avLst/>
          </a:prstGeom>
          <a:noFill/>
        </p:spPr>
        <p:txBody>
          <a:bodyPr wrap="none" rtlCol="0">
            <a:spAutoFit/>
          </a:bodyPr>
          <a:lstStyle/>
          <a:p>
            <a:pPr algn="ctr"/>
            <a:r>
              <a:rPr lang="cs-CZ" dirty="0"/>
              <a:t>Význam (designát)</a:t>
            </a:r>
          </a:p>
          <a:p>
            <a:pPr algn="ctr"/>
            <a:r>
              <a:rPr lang="cs-CZ" dirty="0"/>
              <a:t>Thought or Reference</a:t>
            </a:r>
          </a:p>
        </p:txBody>
      </p:sp>
      <p:sp>
        <p:nvSpPr>
          <p:cNvPr id="7" name="TextBox 6">
            <a:extLst>
              <a:ext uri="{FF2B5EF4-FFF2-40B4-BE49-F238E27FC236}">
                <a16:creationId xmlns:a16="http://schemas.microsoft.com/office/drawing/2014/main" id="{D9A90E0F-D6E4-4E0D-BED7-04D66F5B7B55}"/>
              </a:ext>
            </a:extLst>
          </p:cNvPr>
          <p:cNvSpPr txBox="1"/>
          <p:nvPr/>
        </p:nvSpPr>
        <p:spPr>
          <a:xfrm>
            <a:off x="1729075" y="5683479"/>
            <a:ext cx="1548822" cy="369332"/>
          </a:xfrm>
          <a:prstGeom prst="rect">
            <a:avLst/>
          </a:prstGeom>
          <a:noFill/>
        </p:spPr>
        <p:txBody>
          <a:bodyPr wrap="none" rtlCol="0">
            <a:spAutoFit/>
          </a:bodyPr>
          <a:lstStyle/>
          <a:p>
            <a:r>
              <a:rPr lang="cs-CZ" dirty="0"/>
              <a:t>Symbol (znak)</a:t>
            </a:r>
          </a:p>
        </p:txBody>
      </p:sp>
      <p:sp>
        <p:nvSpPr>
          <p:cNvPr id="8" name="TextBox 7">
            <a:extLst>
              <a:ext uri="{FF2B5EF4-FFF2-40B4-BE49-F238E27FC236}">
                <a16:creationId xmlns:a16="http://schemas.microsoft.com/office/drawing/2014/main" id="{3719B403-0009-430C-B677-53F458E13CD0}"/>
              </a:ext>
            </a:extLst>
          </p:cNvPr>
          <p:cNvSpPr txBox="1"/>
          <p:nvPr/>
        </p:nvSpPr>
        <p:spPr>
          <a:xfrm>
            <a:off x="5077582" y="5683479"/>
            <a:ext cx="1960473" cy="369332"/>
          </a:xfrm>
          <a:prstGeom prst="rect">
            <a:avLst/>
          </a:prstGeom>
          <a:noFill/>
        </p:spPr>
        <p:txBody>
          <a:bodyPr wrap="none" rtlCol="0">
            <a:spAutoFit/>
          </a:bodyPr>
          <a:lstStyle/>
          <a:p>
            <a:r>
              <a:rPr lang="cs-CZ" dirty="0"/>
              <a:t>Referent (denotát)</a:t>
            </a:r>
          </a:p>
        </p:txBody>
      </p:sp>
      <p:sp>
        <p:nvSpPr>
          <p:cNvPr id="9" name="Isosceles Triangle 8">
            <a:extLst>
              <a:ext uri="{FF2B5EF4-FFF2-40B4-BE49-F238E27FC236}">
                <a16:creationId xmlns:a16="http://schemas.microsoft.com/office/drawing/2014/main" id="{D56448B4-EBD2-4E48-8803-7299FABFD97B}"/>
              </a:ext>
            </a:extLst>
          </p:cNvPr>
          <p:cNvSpPr/>
          <p:nvPr/>
        </p:nvSpPr>
        <p:spPr>
          <a:xfrm>
            <a:off x="2740066" y="2994337"/>
            <a:ext cx="2987899" cy="2575775"/>
          </a:xfrm>
          <a:custGeom>
            <a:avLst/>
            <a:gdLst>
              <a:gd name="connsiteX0" fmla="*/ 0 w 2987899"/>
              <a:gd name="connsiteY0" fmla="*/ 2575775 h 2575775"/>
              <a:gd name="connsiteX1" fmla="*/ 1493950 w 2987899"/>
              <a:gd name="connsiteY1" fmla="*/ 0 h 2575775"/>
              <a:gd name="connsiteX2" fmla="*/ 2987899 w 2987899"/>
              <a:gd name="connsiteY2" fmla="*/ 2575775 h 2575775"/>
              <a:gd name="connsiteX3" fmla="*/ 0 w 2987899"/>
              <a:gd name="connsiteY3" fmla="*/ 2575775 h 2575775"/>
              <a:gd name="connsiteX0" fmla="*/ 0 w 2987899"/>
              <a:gd name="connsiteY0" fmla="*/ 2575775 h 2667215"/>
              <a:gd name="connsiteX1" fmla="*/ 1493950 w 2987899"/>
              <a:gd name="connsiteY1" fmla="*/ 0 h 2667215"/>
              <a:gd name="connsiteX2" fmla="*/ 2987899 w 2987899"/>
              <a:gd name="connsiteY2" fmla="*/ 2575775 h 2667215"/>
              <a:gd name="connsiteX3" fmla="*/ 91440 w 2987899"/>
              <a:gd name="connsiteY3" fmla="*/ 2667215 h 2667215"/>
              <a:gd name="connsiteX0" fmla="*/ 0 w 2987899"/>
              <a:gd name="connsiteY0" fmla="*/ 2575775 h 2575775"/>
              <a:gd name="connsiteX1" fmla="*/ 1493950 w 2987899"/>
              <a:gd name="connsiteY1" fmla="*/ 0 h 2575775"/>
              <a:gd name="connsiteX2" fmla="*/ 2987899 w 2987899"/>
              <a:gd name="connsiteY2" fmla="*/ 2575775 h 2575775"/>
            </a:gdLst>
            <a:ahLst/>
            <a:cxnLst>
              <a:cxn ang="0">
                <a:pos x="connsiteX0" y="connsiteY0"/>
              </a:cxn>
              <a:cxn ang="0">
                <a:pos x="connsiteX1" y="connsiteY1"/>
              </a:cxn>
              <a:cxn ang="0">
                <a:pos x="connsiteX2" y="connsiteY2"/>
              </a:cxn>
            </a:cxnLst>
            <a:rect l="l" t="t" r="r" b="b"/>
            <a:pathLst>
              <a:path w="2987899" h="2575775">
                <a:moveTo>
                  <a:pt x="0" y="2575775"/>
                </a:moveTo>
                <a:lnTo>
                  <a:pt x="1493950" y="0"/>
                </a:lnTo>
                <a:lnTo>
                  <a:pt x="2987899" y="2575775"/>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0" name="TextBox 9">
            <a:extLst>
              <a:ext uri="{FF2B5EF4-FFF2-40B4-BE49-F238E27FC236}">
                <a16:creationId xmlns:a16="http://schemas.microsoft.com/office/drawing/2014/main" id="{16174974-35EF-4839-B3D6-8221B4680F73}"/>
              </a:ext>
            </a:extLst>
          </p:cNvPr>
          <p:cNvSpPr txBox="1"/>
          <p:nvPr/>
        </p:nvSpPr>
        <p:spPr>
          <a:xfrm rot="18049985">
            <a:off x="2553570" y="4002963"/>
            <a:ext cx="1509132" cy="369332"/>
          </a:xfrm>
          <a:prstGeom prst="rect">
            <a:avLst/>
          </a:prstGeom>
          <a:noFill/>
        </p:spPr>
        <p:txBody>
          <a:bodyPr wrap="square" rtlCol="0">
            <a:spAutoFit/>
          </a:bodyPr>
          <a:lstStyle/>
          <a:p>
            <a:pPr algn="ctr"/>
            <a:r>
              <a:rPr lang="cs-CZ" dirty="0"/>
              <a:t>symbolizuje</a:t>
            </a:r>
          </a:p>
        </p:txBody>
      </p:sp>
      <p:sp>
        <p:nvSpPr>
          <p:cNvPr id="11" name="TextBox 10">
            <a:extLst>
              <a:ext uri="{FF2B5EF4-FFF2-40B4-BE49-F238E27FC236}">
                <a16:creationId xmlns:a16="http://schemas.microsoft.com/office/drawing/2014/main" id="{F61DE02A-B0EC-4EAE-8CF8-DE056D52553F}"/>
              </a:ext>
            </a:extLst>
          </p:cNvPr>
          <p:cNvSpPr txBox="1"/>
          <p:nvPr/>
        </p:nvSpPr>
        <p:spPr>
          <a:xfrm rot="3616519">
            <a:off x="3820819" y="4097559"/>
            <a:ext cx="2884449" cy="369332"/>
          </a:xfrm>
          <a:prstGeom prst="rect">
            <a:avLst/>
          </a:prstGeom>
          <a:noFill/>
        </p:spPr>
        <p:txBody>
          <a:bodyPr wrap="square" rtlCol="0">
            <a:spAutoFit/>
          </a:bodyPr>
          <a:lstStyle/>
          <a:p>
            <a:pPr algn="ctr"/>
            <a:r>
              <a:rPr lang="cs-CZ" dirty="0"/>
              <a:t>odkazuje (refers to)</a:t>
            </a:r>
          </a:p>
        </p:txBody>
      </p:sp>
      <p:sp>
        <p:nvSpPr>
          <p:cNvPr id="4" name="Cloud 3">
            <a:extLst>
              <a:ext uri="{FF2B5EF4-FFF2-40B4-BE49-F238E27FC236}">
                <a16:creationId xmlns:a16="http://schemas.microsoft.com/office/drawing/2014/main" id="{512EEF5C-FB95-497A-B416-DC226287F2E3}"/>
              </a:ext>
            </a:extLst>
          </p:cNvPr>
          <p:cNvSpPr/>
          <p:nvPr/>
        </p:nvSpPr>
        <p:spPr>
          <a:xfrm>
            <a:off x="3331872" y="794223"/>
            <a:ext cx="5451892" cy="2688036"/>
          </a:xfrm>
          <a:prstGeom prst="cloud">
            <a:avLst/>
          </a:pr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atin typeface="+mj-lt"/>
              </a:rPr>
              <a:t>KONCEPTY</a:t>
            </a:r>
          </a:p>
        </p:txBody>
      </p:sp>
      <p:sp>
        <p:nvSpPr>
          <p:cNvPr id="13" name="Cloud 12">
            <a:extLst>
              <a:ext uri="{FF2B5EF4-FFF2-40B4-BE49-F238E27FC236}">
                <a16:creationId xmlns:a16="http://schemas.microsoft.com/office/drawing/2014/main" id="{4A9FC644-F3E6-4276-B1CE-AF76154613D7}"/>
              </a:ext>
            </a:extLst>
          </p:cNvPr>
          <p:cNvSpPr/>
          <p:nvPr/>
        </p:nvSpPr>
        <p:spPr>
          <a:xfrm>
            <a:off x="0" y="3884656"/>
            <a:ext cx="4311805" cy="2798641"/>
          </a:xfrm>
          <a:prstGeom prst="cloud">
            <a:avLst/>
          </a:pr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atin typeface="+mj-lt"/>
              </a:rPr>
              <a:t>JAZYK</a:t>
            </a:r>
          </a:p>
        </p:txBody>
      </p:sp>
      <p:sp>
        <p:nvSpPr>
          <p:cNvPr id="14" name="Cloud 13">
            <a:extLst>
              <a:ext uri="{FF2B5EF4-FFF2-40B4-BE49-F238E27FC236}">
                <a16:creationId xmlns:a16="http://schemas.microsoft.com/office/drawing/2014/main" id="{7DBA8392-27AA-4C71-9008-33609BC22016}"/>
              </a:ext>
            </a:extLst>
          </p:cNvPr>
          <p:cNvSpPr/>
          <p:nvPr/>
        </p:nvSpPr>
        <p:spPr>
          <a:xfrm>
            <a:off x="4845931" y="3399584"/>
            <a:ext cx="4965755" cy="2798641"/>
          </a:xfrm>
          <a:prstGeom prst="cloud">
            <a:avLst/>
          </a:pr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atin typeface="+mj-lt"/>
              </a:rPr>
              <a:t>SVĚT</a:t>
            </a:r>
          </a:p>
        </p:txBody>
      </p:sp>
    </p:spTree>
    <p:extLst>
      <p:ext uri="{BB962C8B-B14F-4D97-AF65-F5344CB8AC3E}">
        <p14:creationId xmlns:p14="http://schemas.microsoft.com/office/powerpoint/2010/main" val="119095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59B9D9EE-63F7-4ED0-ADF6-10696BE3CBCC}"/>
              </a:ext>
            </a:extLst>
          </p:cNvPr>
          <p:cNvSpPr/>
          <p:nvPr/>
        </p:nvSpPr>
        <p:spPr>
          <a:xfrm>
            <a:off x="4845931" y="3399584"/>
            <a:ext cx="4965755" cy="2798641"/>
          </a:xfrm>
          <a:prstGeom prst="cloud">
            <a:avLst/>
          </a:pr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atin typeface="+mj-lt"/>
              </a:rPr>
              <a:t>SVĚT</a:t>
            </a:r>
          </a:p>
        </p:txBody>
      </p:sp>
      <p:sp>
        <p:nvSpPr>
          <p:cNvPr id="14" name="Cloud 13">
            <a:extLst>
              <a:ext uri="{FF2B5EF4-FFF2-40B4-BE49-F238E27FC236}">
                <a16:creationId xmlns:a16="http://schemas.microsoft.com/office/drawing/2014/main" id="{C4E31444-1D7E-4253-ADB1-3800CCE8AE98}"/>
              </a:ext>
            </a:extLst>
          </p:cNvPr>
          <p:cNvSpPr/>
          <p:nvPr/>
        </p:nvSpPr>
        <p:spPr>
          <a:xfrm>
            <a:off x="0" y="3884656"/>
            <a:ext cx="4311805" cy="2798641"/>
          </a:xfrm>
          <a:prstGeom prst="cloud">
            <a:avLst/>
          </a:pr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atin typeface="+mj-lt"/>
              </a:rPr>
              <a:t>JAZYK</a:t>
            </a:r>
          </a:p>
        </p:txBody>
      </p:sp>
      <p:pic>
        <p:nvPicPr>
          <p:cNvPr id="1026" name="Picture 2">
            <a:extLst>
              <a:ext uri="{FF2B5EF4-FFF2-40B4-BE49-F238E27FC236}">
                <a16:creationId xmlns:a16="http://schemas.microsoft.com/office/drawing/2014/main" id="{12335D98-FF23-442D-B305-FD5FDABC3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239" y="1914848"/>
            <a:ext cx="1832966" cy="17805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Východiska 20. stol: Odgen-Richardsův trojúhelník</a:t>
            </a:r>
          </a:p>
        </p:txBody>
      </p:sp>
      <p:sp>
        <p:nvSpPr>
          <p:cNvPr id="5" name="Isosceles Triangle 4">
            <a:extLst>
              <a:ext uri="{FF2B5EF4-FFF2-40B4-BE49-F238E27FC236}">
                <a16:creationId xmlns:a16="http://schemas.microsoft.com/office/drawing/2014/main" id="{11C3E6C6-A440-490B-9972-279F963CF1DB}"/>
              </a:ext>
            </a:extLst>
          </p:cNvPr>
          <p:cNvSpPr/>
          <p:nvPr/>
        </p:nvSpPr>
        <p:spPr>
          <a:xfrm>
            <a:off x="2740066" y="2994337"/>
            <a:ext cx="2987899" cy="2575775"/>
          </a:xfrm>
          <a:prstGeom prst="triangl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7" name="TextBox 6">
            <a:extLst>
              <a:ext uri="{FF2B5EF4-FFF2-40B4-BE49-F238E27FC236}">
                <a16:creationId xmlns:a16="http://schemas.microsoft.com/office/drawing/2014/main" id="{D9A90E0F-D6E4-4E0D-BED7-04D66F5B7B55}"/>
              </a:ext>
            </a:extLst>
          </p:cNvPr>
          <p:cNvSpPr txBox="1"/>
          <p:nvPr/>
        </p:nvSpPr>
        <p:spPr>
          <a:xfrm>
            <a:off x="2227163" y="5651504"/>
            <a:ext cx="721672" cy="369332"/>
          </a:xfrm>
          <a:prstGeom prst="rect">
            <a:avLst/>
          </a:prstGeom>
          <a:noFill/>
        </p:spPr>
        <p:txBody>
          <a:bodyPr wrap="none" rtlCol="0">
            <a:spAutoFit/>
          </a:bodyPr>
          <a:lstStyle/>
          <a:p>
            <a:r>
              <a:rPr lang="cs-CZ" dirty="0"/>
              <a:t>„pes“</a:t>
            </a:r>
          </a:p>
        </p:txBody>
      </p:sp>
      <p:sp>
        <p:nvSpPr>
          <p:cNvPr id="9" name="Isosceles Triangle 8">
            <a:extLst>
              <a:ext uri="{FF2B5EF4-FFF2-40B4-BE49-F238E27FC236}">
                <a16:creationId xmlns:a16="http://schemas.microsoft.com/office/drawing/2014/main" id="{D56448B4-EBD2-4E48-8803-7299FABFD97B}"/>
              </a:ext>
            </a:extLst>
          </p:cNvPr>
          <p:cNvSpPr/>
          <p:nvPr/>
        </p:nvSpPr>
        <p:spPr>
          <a:xfrm>
            <a:off x="2740066" y="2994337"/>
            <a:ext cx="2987899" cy="2575775"/>
          </a:xfrm>
          <a:custGeom>
            <a:avLst/>
            <a:gdLst>
              <a:gd name="connsiteX0" fmla="*/ 0 w 2987899"/>
              <a:gd name="connsiteY0" fmla="*/ 2575775 h 2575775"/>
              <a:gd name="connsiteX1" fmla="*/ 1493950 w 2987899"/>
              <a:gd name="connsiteY1" fmla="*/ 0 h 2575775"/>
              <a:gd name="connsiteX2" fmla="*/ 2987899 w 2987899"/>
              <a:gd name="connsiteY2" fmla="*/ 2575775 h 2575775"/>
              <a:gd name="connsiteX3" fmla="*/ 0 w 2987899"/>
              <a:gd name="connsiteY3" fmla="*/ 2575775 h 2575775"/>
              <a:gd name="connsiteX0" fmla="*/ 0 w 2987899"/>
              <a:gd name="connsiteY0" fmla="*/ 2575775 h 2667215"/>
              <a:gd name="connsiteX1" fmla="*/ 1493950 w 2987899"/>
              <a:gd name="connsiteY1" fmla="*/ 0 h 2667215"/>
              <a:gd name="connsiteX2" fmla="*/ 2987899 w 2987899"/>
              <a:gd name="connsiteY2" fmla="*/ 2575775 h 2667215"/>
              <a:gd name="connsiteX3" fmla="*/ 91440 w 2987899"/>
              <a:gd name="connsiteY3" fmla="*/ 2667215 h 2667215"/>
              <a:gd name="connsiteX0" fmla="*/ 0 w 2987899"/>
              <a:gd name="connsiteY0" fmla="*/ 2575775 h 2575775"/>
              <a:gd name="connsiteX1" fmla="*/ 1493950 w 2987899"/>
              <a:gd name="connsiteY1" fmla="*/ 0 h 2575775"/>
              <a:gd name="connsiteX2" fmla="*/ 2987899 w 2987899"/>
              <a:gd name="connsiteY2" fmla="*/ 2575775 h 2575775"/>
            </a:gdLst>
            <a:ahLst/>
            <a:cxnLst>
              <a:cxn ang="0">
                <a:pos x="connsiteX0" y="connsiteY0"/>
              </a:cxn>
              <a:cxn ang="0">
                <a:pos x="connsiteX1" y="connsiteY1"/>
              </a:cxn>
              <a:cxn ang="0">
                <a:pos x="connsiteX2" y="connsiteY2"/>
              </a:cxn>
            </a:cxnLst>
            <a:rect l="l" t="t" r="r" b="b"/>
            <a:pathLst>
              <a:path w="2987899" h="2575775">
                <a:moveTo>
                  <a:pt x="0" y="2575775"/>
                </a:moveTo>
                <a:lnTo>
                  <a:pt x="1493950" y="0"/>
                </a:lnTo>
                <a:lnTo>
                  <a:pt x="2987899" y="2575775"/>
                </a:lnTo>
              </a:path>
            </a:pathLst>
          </a:cu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0" name="TextBox 9">
            <a:extLst>
              <a:ext uri="{FF2B5EF4-FFF2-40B4-BE49-F238E27FC236}">
                <a16:creationId xmlns:a16="http://schemas.microsoft.com/office/drawing/2014/main" id="{62A663F3-99FC-4B96-8A19-AA2B6D64F7AE}"/>
              </a:ext>
            </a:extLst>
          </p:cNvPr>
          <p:cNvSpPr txBox="1"/>
          <p:nvPr/>
        </p:nvSpPr>
        <p:spPr>
          <a:xfrm rot="18049985">
            <a:off x="2553570" y="4002963"/>
            <a:ext cx="1509132" cy="369332"/>
          </a:xfrm>
          <a:prstGeom prst="rect">
            <a:avLst/>
          </a:prstGeom>
          <a:noFill/>
        </p:spPr>
        <p:txBody>
          <a:bodyPr wrap="square" rtlCol="0">
            <a:spAutoFit/>
          </a:bodyPr>
          <a:lstStyle/>
          <a:p>
            <a:pPr algn="ctr"/>
            <a:r>
              <a:rPr lang="cs-CZ" dirty="0"/>
              <a:t>symbolizuje</a:t>
            </a:r>
          </a:p>
        </p:txBody>
      </p:sp>
      <p:sp>
        <p:nvSpPr>
          <p:cNvPr id="11" name="TextBox 10">
            <a:extLst>
              <a:ext uri="{FF2B5EF4-FFF2-40B4-BE49-F238E27FC236}">
                <a16:creationId xmlns:a16="http://schemas.microsoft.com/office/drawing/2014/main" id="{F4242552-E0A8-4949-BBAE-3289D171C5E4}"/>
              </a:ext>
            </a:extLst>
          </p:cNvPr>
          <p:cNvSpPr txBox="1"/>
          <p:nvPr/>
        </p:nvSpPr>
        <p:spPr>
          <a:xfrm rot="3616519">
            <a:off x="3820819" y="4097559"/>
            <a:ext cx="2884449" cy="369332"/>
          </a:xfrm>
          <a:prstGeom prst="rect">
            <a:avLst/>
          </a:prstGeom>
          <a:noFill/>
        </p:spPr>
        <p:txBody>
          <a:bodyPr wrap="square" rtlCol="0">
            <a:spAutoFit/>
          </a:bodyPr>
          <a:lstStyle/>
          <a:p>
            <a:pPr algn="ctr"/>
            <a:r>
              <a:rPr lang="cs-CZ" dirty="0"/>
              <a:t>odkazuje (refers to)</a:t>
            </a:r>
          </a:p>
        </p:txBody>
      </p:sp>
      <p:pic>
        <p:nvPicPr>
          <p:cNvPr id="1028" name="Picture 4">
            <a:extLst>
              <a:ext uri="{FF2B5EF4-FFF2-40B4-BE49-F238E27FC236}">
                <a16:creationId xmlns:a16="http://schemas.microsoft.com/office/drawing/2014/main" id="{0E0CE56A-9E8B-418B-82DF-F591DF990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738" y="1947006"/>
            <a:ext cx="720594" cy="7205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0,000+ Free Cute Dog Images &amp; Pictures In HD - Pixabay">
            <a:extLst>
              <a:ext uri="{FF2B5EF4-FFF2-40B4-BE49-F238E27FC236}">
                <a16:creationId xmlns:a16="http://schemas.microsoft.com/office/drawing/2014/main" id="{B3C508C3-DD33-4CD3-A593-5B86820E2A6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31468" y="493918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5" name="Cloud 14">
            <a:extLst>
              <a:ext uri="{FF2B5EF4-FFF2-40B4-BE49-F238E27FC236}">
                <a16:creationId xmlns:a16="http://schemas.microsoft.com/office/drawing/2014/main" id="{761B9914-E7FE-4230-9361-60D8EE2E0BE7}"/>
              </a:ext>
            </a:extLst>
          </p:cNvPr>
          <p:cNvSpPr/>
          <p:nvPr/>
        </p:nvSpPr>
        <p:spPr>
          <a:xfrm>
            <a:off x="3331872" y="794223"/>
            <a:ext cx="5451892" cy="2688036"/>
          </a:xfrm>
          <a:prstGeom prst="cloud">
            <a:avLst/>
          </a:pr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atin typeface="+mj-lt"/>
              </a:rPr>
              <a:t>KONCEPTY</a:t>
            </a:r>
          </a:p>
        </p:txBody>
      </p:sp>
    </p:spTree>
    <p:extLst>
      <p:ext uri="{BB962C8B-B14F-4D97-AF65-F5344CB8AC3E}">
        <p14:creationId xmlns:p14="http://schemas.microsoft.com/office/powerpoint/2010/main" val="356797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EE89-9A0A-4767-9B6E-17000E536C13}"/>
              </a:ext>
            </a:extLst>
          </p:cNvPr>
          <p:cNvSpPr>
            <a:spLocks noGrp="1"/>
          </p:cNvSpPr>
          <p:nvPr>
            <p:ph type="title"/>
          </p:nvPr>
        </p:nvSpPr>
        <p:spPr/>
        <p:txBody>
          <a:bodyPr/>
          <a:lstStyle/>
          <a:p>
            <a:r>
              <a:rPr lang="cs-CZ" dirty="0"/>
              <a:t>Východiska 20. stol: Typy významů (G. LEECH, 1981)</a:t>
            </a:r>
          </a:p>
        </p:txBody>
      </p:sp>
      <p:sp>
        <p:nvSpPr>
          <p:cNvPr id="3" name="Content Placeholder 2">
            <a:extLst>
              <a:ext uri="{FF2B5EF4-FFF2-40B4-BE49-F238E27FC236}">
                <a16:creationId xmlns:a16="http://schemas.microsoft.com/office/drawing/2014/main" id="{5B537C05-BC96-4DD2-BE1A-9974F6FA5C6E}"/>
              </a:ext>
            </a:extLst>
          </p:cNvPr>
          <p:cNvSpPr>
            <a:spLocks noGrp="1"/>
          </p:cNvSpPr>
          <p:nvPr>
            <p:ph idx="1"/>
          </p:nvPr>
        </p:nvSpPr>
        <p:spPr/>
        <p:txBody>
          <a:bodyPr>
            <a:normAutofit/>
          </a:bodyPr>
          <a:lstStyle/>
          <a:p>
            <a:r>
              <a:rPr lang="cs-CZ" dirty="0"/>
              <a:t>konceptuální (kognitivní, logický, denotační)</a:t>
            </a:r>
          </a:p>
          <a:p>
            <a:pPr lvl="1"/>
            <a:r>
              <a:rPr lang="cs-CZ" dirty="0"/>
              <a:t>Kontrast („muž“ vs. „žena“)</a:t>
            </a:r>
          </a:p>
          <a:p>
            <a:pPr lvl="1"/>
            <a:r>
              <a:rPr lang="cs-CZ" dirty="0"/>
              <a:t>Princip kompozicionality („žena“ = adult, human, feminine)</a:t>
            </a:r>
          </a:p>
          <a:p>
            <a:r>
              <a:rPr lang="cs-CZ" dirty="0"/>
              <a:t>konotační („žena“ = „upovídaná“, „citlivá“, „slabá“ ...)</a:t>
            </a:r>
          </a:p>
          <a:p>
            <a:r>
              <a:rPr lang="cs-CZ" dirty="0"/>
              <a:t>sociální („mladík“ vs. „ogar“)</a:t>
            </a:r>
          </a:p>
          <a:p>
            <a:r>
              <a:rPr lang="cs-CZ" dirty="0"/>
              <a:t>emocionální („kůň“ vs. „herka“)</a:t>
            </a:r>
          </a:p>
          <a:p>
            <a:r>
              <a:rPr lang="cs-CZ" dirty="0"/>
              <a:t>reflektovaný (je obtížné užít slova v jednom významu, aby se neasocioval jiný, např. „kozy“)</a:t>
            </a:r>
          </a:p>
          <a:p>
            <a:r>
              <a:rPr lang="cs-CZ" dirty="0"/>
              <a:t>kolokační (typické pro adjektiva – „černý“ = „bez placení“, pouze v kolokaci „černý pasažér“)</a:t>
            </a:r>
            <a:br>
              <a:rPr lang="cs-CZ" dirty="0"/>
            </a:br>
            <a:endParaRPr lang="cs-CZ" dirty="0"/>
          </a:p>
        </p:txBody>
      </p:sp>
    </p:spTree>
    <p:extLst>
      <p:ext uri="{BB962C8B-B14F-4D97-AF65-F5344CB8AC3E}">
        <p14:creationId xmlns:p14="http://schemas.microsoft.com/office/powerpoint/2010/main" val="2259321470"/>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{78BB64AE-2FF0-47E6-B3DC-ECC9AFD6283C}tf11964407</Template>
  <TotalTime>0</TotalTime>
  <Words>723</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Franklin Gothic Book</vt:lpstr>
      <vt:lpstr>Franklin Gothic Demi</vt:lpstr>
      <vt:lpstr>Gill Sans MT</vt:lpstr>
      <vt:lpstr>Times New Roman</vt:lpstr>
      <vt:lpstr>Wingdings 2</vt:lpstr>
      <vt:lpstr>DividendVTI</vt:lpstr>
      <vt:lpstr>PLIN021 Sémantická analýza v praxi</vt:lpstr>
      <vt:lpstr>Od zkoumání významů k počítačové lingvistice</vt:lpstr>
      <vt:lpstr>Od zkoumání významů k počítačové lingvistice</vt:lpstr>
      <vt:lpstr>Východiska 20. stol: Princip kompozicionality</vt:lpstr>
      <vt:lpstr>Východiska 20. stol: Odgen-Richardsův trojúhelník</vt:lpstr>
      <vt:lpstr>Východiska 20. stol: Odgen-Richardsův trojúhelník</vt:lpstr>
      <vt:lpstr>Východiska 20. stol: Odgen-Richardsův trojúhelník</vt:lpstr>
      <vt:lpstr>Východiska 20. stol: Odgen-Richardsův trojúhelník</vt:lpstr>
      <vt:lpstr>Východiska 20. stol: Typy významů (G. LEECH, 1981)</vt:lpstr>
      <vt:lpstr>Formální popis významu: metajazyk a reprezentace</vt:lpstr>
      <vt:lpstr>Sémantická analýza a velké jazykové modely</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2020-09-28T10:47:38Z</dcterms:created>
  <dcterms:modified xsi:type="dcterms:W3CDTF">2024-09-24T07:08:23Z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