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sldIdLst>
    <p:sldId id="282" r:id="rId5"/>
    <p:sldId id="302" r:id="rId6"/>
    <p:sldId id="292" r:id="rId7"/>
    <p:sldId id="306" r:id="rId8"/>
    <p:sldId id="303" r:id="rId9"/>
    <p:sldId id="304" r:id="rId10"/>
    <p:sldId id="305" r:id="rId11"/>
    <p:sldId id="308" r:id="rId12"/>
    <p:sldId id="309" r:id="rId13"/>
    <p:sldId id="310" r:id="rId14"/>
    <p:sldId id="312" r:id="rId15"/>
    <p:sldId id="314" r:id="rId16"/>
    <p:sldId id="311" r:id="rId17"/>
    <p:sldId id="313" r:id="rId18"/>
    <p:sldId id="315" r:id="rId19"/>
    <p:sldId id="316" r:id="rId20"/>
    <p:sldId id="317" r:id="rId21"/>
    <p:sldId id="318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5740" autoAdjust="0"/>
  </p:normalViewPr>
  <p:slideViewPr>
    <p:cSldViewPr snapToGrid="0">
      <p:cViewPr varScale="1">
        <p:scale>
          <a:sx n="85" d="100"/>
          <a:sy n="85" d="100"/>
        </p:scale>
        <p:origin x="7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11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37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57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82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5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719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43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5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20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9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3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50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1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1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7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80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3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aminokyselina, což, DL-methionin, důležitý, chránit, i, jedinec, kastrovaný, moč, močový, okyselovat,</a:t>
            </a:r>
            <a:r>
              <a:rPr lang="en-US" dirty="0"/>
              <a:t> </a:t>
            </a:r>
            <a:r>
              <a:rPr lang="cs-CZ" dirty="0"/>
              <a:t>pes</a:t>
            </a:r>
            <a:r>
              <a:rPr lang="en-US" dirty="0"/>
              <a:t>, </a:t>
            </a:r>
            <a:r>
              <a:rPr lang="cs-CZ" dirty="0"/>
              <a:t>u</a:t>
            </a:r>
            <a:r>
              <a:rPr lang="en-US" dirty="0"/>
              <a:t>, </a:t>
            </a:r>
            <a:r>
              <a:rPr lang="cs-CZ" dirty="0"/>
              <a:t>ústrojí</a:t>
            </a:r>
            <a:r>
              <a:rPr lang="en-US" dirty="0"/>
              <a:t>, </a:t>
            </a:r>
            <a:r>
              <a:rPr lang="cs-CZ" dirty="0"/>
              <a:t>vlastnost</a:t>
            </a:r>
            <a:r>
              <a:rPr lang="en-US" dirty="0"/>
              <a:t>, </a:t>
            </a:r>
            <a:r>
              <a:rPr lang="cs-CZ" dirty="0"/>
              <a:t>zvláště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a, angorský, být, černý, číhat, děvče, domácí, domácnost, expresivně, falešník, falešný, hladký, hubení, chovaný, chytat, jako, kočkovitý, lichotný, malý, mňoukat, myš, na, nenávidět, pes, pro, přeneseně, příst, pták, se, srst, šedivý, šelma, to, tříbarevný, úlisný, v, venkov, zoologicky, zvláště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divoký, domácí, Felis, hustý, kožich, malý, nebo, plavý, rod, s, středně, šelma, velký, zoologicky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a, expresivně, jiný, každý, kočkovitý, levhart, lví, samice, šelma, rysí, tygr, vůbec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kolem, kožišina, krk, límec, na, nebo, obecně, rameno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Hašek, kocovina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bláto, botanicky, jeřáb, na, některý, ostřice, pojízdný, připomínající, rašeliniště, s, technicky, trs, </a:t>
            </a:r>
            <a:r>
              <a:rPr lang="en-US" dirty="0"/>
              <a:t>u, </a:t>
            </a:r>
            <a:br>
              <a:rPr lang="cs-CZ" dirty="0"/>
            </a:br>
            <a:r>
              <a:rPr lang="cs-CZ" dirty="0"/>
              <a:t>ústrojí, věc, velký, vozík,  vlastnost, vystupující, z, zdvihací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devítiocasá, druh, důtky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09185-DB2D-4880-B082-9CBBD129E085}"/>
              </a:ext>
            </a:extLst>
          </p:cNvPr>
          <p:cNvSpPr/>
          <p:nvPr/>
        </p:nvSpPr>
        <p:spPr>
          <a:xfrm>
            <a:off x="9105255" y="2286000"/>
            <a:ext cx="511444" cy="395207"/>
          </a:xfrm>
          <a:custGeom>
            <a:avLst/>
            <a:gdLst>
              <a:gd name="connsiteX0" fmla="*/ 0 w 511444"/>
              <a:gd name="connsiteY0" fmla="*/ 0 h 395207"/>
              <a:gd name="connsiteX1" fmla="*/ 511444 w 511444"/>
              <a:gd name="connsiteY1" fmla="*/ 0 h 395207"/>
              <a:gd name="connsiteX2" fmla="*/ 511444 w 511444"/>
              <a:gd name="connsiteY2" fmla="*/ 395207 h 395207"/>
              <a:gd name="connsiteX3" fmla="*/ 0 w 511444"/>
              <a:gd name="connsiteY3" fmla="*/ 395207 h 395207"/>
              <a:gd name="connsiteX4" fmla="*/ 0 w 511444"/>
              <a:gd name="connsiteY4" fmla="*/ 0 h 39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44" h="395207" extrusionOk="0">
                <a:moveTo>
                  <a:pt x="0" y="0"/>
                </a:moveTo>
                <a:cubicBezTo>
                  <a:pt x="121767" y="6674"/>
                  <a:pt x="356829" y="38807"/>
                  <a:pt x="511444" y="0"/>
                </a:cubicBezTo>
                <a:cubicBezTo>
                  <a:pt x="488172" y="115531"/>
                  <a:pt x="484700" y="288456"/>
                  <a:pt x="511444" y="395207"/>
                </a:cubicBezTo>
                <a:cubicBezTo>
                  <a:pt x="384119" y="359457"/>
                  <a:pt x="56060" y="420025"/>
                  <a:pt x="0" y="395207"/>
                </a:cubicBezTo>
                <a:cubicBezTo>
                  <a:pt x="-19329" y="218249"/>
                  <a:pt x="26902" y="11930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0071C-A2D7-4CEE-89E2-F6B3D54C2D00}"/>
              </a:ext>
            </a:extLst>
          </p:cNvPr>
          <p:cNvSpPr/>
          <p:nvPr/>
        </p:nvSpPr>
        <p:spPr>
          <a:xfrm>
            <a:off x="581192" y="2546888"/>
            <a:ext cx="867900" cy="395207"/>
          </a:xfrm>
          <a:custGeom>
            <a:avLst/>
            <a:gdLst>
              <a:gd name="connsiteX0" fmla="*/ 0 w 867900"/>
              <a:gd name="connsiteY0" fmla="*/ 0 h 395207"/>
              <a:gd name="connsiteX1" fmla="*/ 867900 w 867900"/>
              <a:gd name="connsiteY1" fmla="*/ 0 h 395207"/>
              <a:gd name="connsiteX2" fmla="*/ 867900 w 867900"/>
              <a:gd name="connsiteY2" fmla="*/ 395207 h 395207"/>
              <a:gd name="connsiteX3" fmla="*/ 0 w 867900"/>
              <a:gd name="connsiteY3" fmla="*/ 395207 h 395207"/>
              <a:gd name="connsiteX4" fmla="*/ 0 w 867900"/>
              <a:gd name="connsiteY4" fmla="*/ 0 h 39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900" h="395207" extrusionOk="0">
                <a:moveTo>
                  <a:pt x="0" y="0"/>
                </a:moveTo>
                <a:cubicBezTo>
                  <a:pt x="217878" y="-32145"/>
                  <a:pt x="568709" y="35190"/>
                  <a:pt x="867900" y="0"/>
                </a:cubicBezTo>
                <a:cubicBezTo>
                  <a:pt x="844628" y="115531"/>
                  <a:pt x="841156" y="288456"/>
                  <a:pt x="867900" y="395207"/>
                </a:cubicBezTo>
                <a:cubicBezTo>
                  <a:pt x="642845" y="330872"/>
                  <a:pt x="198928" y="323387"/>
                  <a:pt x="0" y="395207"/>
                </a:cubicBezTo>
                <a:cubicBezTo>
                  <a:pt x="-19329" y="218249"/>
                  <a:pt x="26902" y="11930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0D10-F6CE-4F3F-96C7-E4404F8F66CE}"/>
              </a:ext>
            </a:extLst>
          </p:cNvPr>
          <p:cNvSpPr/>
          <p:nvPr/>
        </p:nvSpPr>
        <p:spPr>
          <a:xfrm>
            <a:off x="4285292" y="3319585"/>
            <a:ext cx="829149" cy="353514"/>
          </a:xfrm>
          <a:custGeom>
            <a:avLst/>
            <a:gdLst>
              <a:gd name="connsiteX0" fmla="*/ 0 w 829149"/>
              <a:gd name="connsiteY0" fmla="*/ 0 h 353514"/>
              <a:gd name="connsiteX1" fmla="*/ 829149 w 829149"/>
              <a:gd name="connsiteY1" fmla="*/ 0 h 353514"/>
              <a:gd name="connsiteX2" fmla="*/ 829149 w 829149"/>
              <a:gd name="connsiteY2" fmla="*/ 353514 h 353514"/>
              <a:gd name="connsiteX3" fmla="*/ 0 w 829149"/>
              <a:gd name="connsiteY3" fmla="*/ 353514 h 353514"/>
              <a:gd name="connsiteX4" fmla="*/ 0 w 829149"/>
              <a:gd name="connsiteY4" fmla="*/ 0 h 3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149" h="353514" extrusionOk="0">
                <a:moveTo>
                  <a:pt x="0" y="0"/>
                </a:moveTo>
                <a:cubicBezTo>
                  <a:pt x="320190" y="-70283"/>
                  <a:pt x="564999" y="-50912"/>
                  <a:pt x="829149" y="0"/>
                </a:cubicBezTo>
                <a:cubicBezTo>
                  <a:pt x="857395" y="43281"/>
                  <a:pt x="853881" y="266160"/>
                  <a:pt x="829149" y="353514"/>
                </a:cubicBezTo>
                <a:cubicBezTo>
                  <a:pt x="744277" y="349825"/>
                  <a:pt x="226529" y="313863"/>
                  <a:pt x="0" y="353514"/>
                </a:cubicBezTo>
                <a:cubicBezTo>
                  <a:pt x="-19845" y="207152"/>
                  <a:pt x="-15052" y="9274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F143A-81EA-4053-ABDE-CF42B21A54B6}"/>
              </a:ext>
            </a:extLst>
          </p:cNvPr>
          <p:cNvSpPr/>
          <p:nvPr/>
        </p:nvSpPr>
        <p:spPr>
          <a:xfrm>
            <a:off x="6095999" y="3140426"/>
            <a:ext cx="475282" cy="353514"/>
          </a:xfrm>
          <a:custGeom>
            <a:avLst/>
            <a:gdLst>
              <a:gd name="connsiteX0" fmla="*/ 0 w 475282"/>
              <a:gd name="connsiteY0" fmla="*/ 0 h 353514"/>
              <a:gd name="connsiteX1" fmla="*/ 475282 w 475282"/>
              <a:gd name="connsiteY1" fmla="*/ 0 h 353514"/>
              <a:gd name="connsiteX2" fmla="*/ 475282 w 475282"/>
              <a:gd name="connsiteY2" fmla="*/ 353514 h 353514"/>
              <a:gd name="connsiteX3" fmla="*/ 0 w 475282"/>
              <a:gd name="connsiteY3" fmla="*/ 353514 h 353514"/>
              <a:gd name="connsiteX4" fmla="*/ 0 w 475282"/>
              <a:gd name="connsiteY4" fmla="*/ 0 h 3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82" h="353514" extrusionOk="0">
                <a:moveTo>
                  <a:pt x="0" y="0"/>
                </a:moveTo>
                <a:cubicBezTo>
                  <a:pt x="57100" y="39562"/>
                  <a:pt x="328929" y="6783"/>
                  <a:pt x="475282" y="0"/>
                </a:cubicBezTo>
                <a:cubicBezTo>
                  <a:pt x="503528" y="43281"/>
                  <a:pt x="500014" y="266160"/>
                  <a:pt x="475282" y="353514"/>
                </a:cubicBezTo>
                <a:cubicBezTo>
                  <a:pt x="273070" y="371570"/>
                  <a:pt x="48784" y="345847"/>
                  <a:pt x="0" y="353514"/>
                </a:cubicBezTo>
                <a:cubicBezTo>
                  <a:pt x="-19845" y="207152"/>
                  <a:pt x="-15052" y="9274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80831-B86F-499F-8939-66CAD42FB14B}"/>
              </a:ext>
            </a:extLst>
          </p:cNvPr>
          <p:cNvSpPr/>
          <p:nvPr/>
        </p:nvSpPr>
        <p:spPr>
          <a:xfrm>
            <a:off x="891153" y="5277173"/>
            <a:ext cx="751667" cy="317715"/>
          </a:xfrm>
          <a:custGeom>
            <a:avLst/>
            <a:gdLst>
              <a:gd name="connsiteX0" fmla="*/ 0 w 751667"/>
              <a:gd name="connsiteY0" fmla="*/ 0 h 317715"/>
              <a:gd name="connsiteX1" fmla="*/ 751667 w 751667"/>
              <a:gd name="connsiteY1" fmla="*/ 0 h 317715"/>
              <a:gd name="connsiteX2" fmla="*/ 751667 w 751667"/>
              <a:gd name="connsiteY2" fmla="*/ 317715 h 317715"/>
              <a:gd name="connsiteX3" fmla="*/ 0 w 751667"/>
              <a:gd name="connsiteY3" fmla="*/ 317715 h 317715"/>
              <a:gd name="connsiteX4" fmla="*/ 0 w 751667"/>
              <a:gd name="connsiteY4" fmla="*/ 0 h 3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7" h="317715" extrusionOk="0">
                <a:moveTo>
                  <a:pt x="0" y="0"/>
                </a:moveTo>
                <a:cubicBezTo>
                  <a:pt x="224785" y="32663"/>
                  <a:pt x="518982" y="-43643"/>
                  <a:pt x="751667" y="0"/>
                </a:cubicBezTo>
                <a:cubicBezTo>
                  <a:pt x="747112" y="79164"/>
                  <a:pt x="752118" y="237159"/>
                  <a:pt x="751667" y="317715"/>
                </a:cubicBezTo>
                <a:cubicBezTo>
                  <a:pt x="460805" y="339062"/>
                  <a:pt x="343253" y="298159"/>
                  <a:pt x="0" y="317715"/>
                </a:cubicBezTo>
                <a:cubicBezTo>
                  <a:pt x="8768" y="260852"/>
                  <a:pt x="-12902" y="14912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AA8545-8347-45EB-A6D5-8C283A1BB4C5}"/>
              </a:ext>
            </a:extLst>
          </p:cNvPr>
          <p:cNvSpPr/>
          <p:nvPr/>
        </p:nvSpPr>
        <p:spPr>
          <a:xfrm>
            <a:off x="9043261" y="5118316"/>
            <a:ext cx="437827" cy="251848"/>
          </a:xfrm>
          <a:custGeom>
            <a:avLst/>
            <a:gdLst>
              <a:gd name="connsiteX0" fmla="*/ 0 w 437827"/>
              <a:gd name="connsiteY0" fmla="*/ 0 h 251848"/>
              <a:gd name="connsiteX1" fmla="*/ 437827 w 437827"/>
              <a:gd name="connsiteY1" fmla="*/ 0 h 251848"/>
              <a:gd name="connsiteX2" fmla="*/ 437827 w 437827"/>
              <a:gd name="connsiteY2" fmla="*/ 251848 h 251848"/>
              <a:gd name="connsiteX3" fmla="*/ 0 w 437827"/>
              <a:gd name="connsiteY3" fmla="*/ 251848 h 251848"/>
              <a:gd name="connsiteX4" fmla="*/ 0 w 437827"/>
              <a:gd name="connsiteY4" fmla="*/ 0 h 2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827" h="251848" extrusionOk="0">
                <a:moveTo>
                  <a:pt x="0" y="0"/>
                </a:moveTo>
                <a:cubicBezTo>
                  <a:pt x="205433" y="31876"/>
                  <a:pt x="295443" y="37144"/>
                  <a:pt x="437827" y="0"/>
                </a:cubicBezTo>
                <a:cubicBezTo>
                  <a:pt x="432142" y="37560"/>
                  <a:pt x="448315" y="221785"/>
                  <a:pt x="437827" y="251848"/>
                </a:cubicBezTo>
                <a:cubicBezTo>
                  <a:pt x="361268" y="264452"/>
                  <a:pt x="105426" y="250728"/>
                  <a:pt x="0" y="251848"/>
                </a:cubicBezTo>
                <a:cubicBezTo>
                  <a:pt x="-14578" y="192606"/>
                  <a:pt x="-8625" y="8919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FD3ABF-5BBF-410B-94CB-D9112D50A3A0}"/>
              </a:ext>
            </a:extLst>
          </p:cNvPr>
          <p:cNvSpPr/>
          <p:nvPr/>
        </p:nvSpPr>
        <p:spPr>
          <a:xfrm>
            <a:off x="3081578" y="5346918"/>
            <a:ext cx="1017724" cy="317714"/>
          </a:xfrm>
          <a:custGeom>
            <a:avLst/>
            <a:gdLst>
              <a:gd name="connsiteX0" fmla="*/ 0 w 1017724"/>
              <a:gd name="connsiteY0" fmla="*/ 0 h 317714"/>
              <a:gd name="connsiteX1" fmla="*/ 1017724 w 1017724"/>
              <a:gd name="connsiteY1" fmla="*/ 0 h 317714"/>
              <a:gd name="connsiteX2" fmla="*/ 1017724 w 1017724"/>
              <a:gd name="connsiteY2" fmla="*/ 317714 h 317714"/>
              <a:gd name="connsiteX3" fmla="*/ 0 w 1017724"/>
              <a:gd name="connsiteY3" fmla="*/ 317714 h 317714"/>
              <a:gd name="connsiteX4" fmla="*/ 0 w 1017724"/>
              <a:gd name="connsiteY4" fmla="*/ 0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724" h="317714" extrusionOk="0">
                <a:moveTo>
                  <a:pt x="0" y="0"/>
                </a:moveTo>
                <a:cubicBezTo>
                  <a:pt x="170550" y="-55743"/>
                  <a:pt x="875189" y="-69342"/>
                  <a:pt x="1017724" y="0"/>
                </a:cubicBezTo>
                <a:cubicBezTo>
                  <a:pt x="1008056" y="91421"/>
                  <a:pt x="1010082" y="239757"/>
                  <a:pt x="1017724" y="317714"/>
                </a:cubicBezTo>
                <a:cubicBezTo>
                  <a:pt x="779840" y="244666"/>
                  <a:pt x="331429" y="319027"/>
                  <a:pt x="0" y="317714"/>
                </a:cubicBezTo>
                <a:cubicBezTo>
                  <a:pt x="12464" y="247988"/>
                  <a:pt x="-8170" y="14271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C608D5-769E-4A22-B605-49E48DB69011}"/>
              </a:ext>
            </a:extLst>
          </p:cNvPr>
          <p:cNvSpPr/>
          <p:nvPr/>
        </p:nvSpPr>
        <p:spPr>
          <a:xfrm>
            <a:off x="10316703" y="2388031"/>
            <a:ext cx="1017724" cy="317714"/>
          </a:xfrm>
          <a:custGeom>
            <a:avLst/>
            <a:gdLst>
              <a:gd name="connsiteX0" fmla="*/ 0 w 1017724"/>
              <a:gd name="connsiteY0" fmla="*/ 0 h 317714"/>
              <a:gd name="connsiteX1" fmla="*/ 1017724 w 1017724"/>
              <a:gd name="connsiteY1" fmla="*/ 0 h 317714"/>
              <a:gd name="connsiteX2" fmla="*/ 1017724 w 1017724"/>
              <a:gd name="connsiteY2" fmla="*/ 317714 h 317714"/>
              <a:gd name="connsiteX3" fmla="*/ 0 w 1017724"/>
              <a:gd name="connsiteY3" fmla="*/ 317714 h 317714"/>
              <a:gd name="connsiteX4" fmla="*/ 0 w 1017724"/>
              <a:gd name="connsiteY4" fmla="*/ 0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724" h="317714" extrusionOk="0">
                <a:moveTo>
                  <a:pt x="0" y="0"/>
                </a:moveTo>
                <a:cubicBezTo>
                  <a:pt x="170550" y="-55743"/>
                  <a:pt x="875189" y="-69342"/>
                  <a:pt x="1017724" y="0"/>
                </a:cubicBezTo>
                <a:cubicBezTo>
                  <a:pt x="1008056" y="91421"/>
                  <a:pt x="1010082" y="239757"/>
                  <a:pt x="1017724" y="317714"/>
                </a:cubicBezTo>
                <a:cubicBezTo>
                  <a:pt x="779840" y="244666"/>
                  <a:pt x="331429" y="319027"/>
                  <a:pt x="0" y="317714"/>
                </a:cubicBezTo>
                <a:cubicBezTo>
                  <a:pt x="12464" y="247988"/>
                  <a:pt x="-8170" y="14271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94E2-83B4-415A-81EA-6DB6EA76C076}"/>
              </a:ext>
            </a:extLst>
          </p:cNvPr>
          <p:cNvSpPr/>
          <p:nvPr/>
        </p:nvSpPr>
        <p:spPr>
          <a:xfrm>
            <a:off x="9481088" y="2388031"/>
            <a:ext cx="909238" cy="298342"/>
          </a:xfrm>
          <a:custGeom>
            <a:avLst/>
            <a:gdLst>
              <a:gd name="connsiteX0" fmla="*/ 0 w 909238"/>
              <a:gd name="connsiteY0" fmla="*/ 0 h 298342"/>
              <a:gd name="connsiteX1" fmla="*/ 909238 w 909238"/>
              <a:gd name="connsiteY1" fmla="*/ 0 h 298342"/>
              <a:gd name="connsiteX2" fmla="*/ 909238 w 909238"/>
              <a:gd name="connsiteY2" fmla="*/ 298342 h 298342"/>
              <a:gd name="connsiteX3" fmla="*/ 0 w 909238"/>
              <a:gd name="connsiteY3" fmla="*/ 298342 h 298342"/>
              <a:gd name="connsiteX4" fmla="*/ 0 w 909238"/>
              <a:gd name="connsiteY4" fmla="*/ 0 h 29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238" h="298342" extrusionOk="0">
                <a:moveTo>
                  <a:pt x="0" y="0"/>
                </a:moveTo>
                <a:cubicBezTo>
                  <a:pt x="182764" y="27578"/>
                  <a:pt x="619043" y="-71320"/>
                  <a:pt x="909238" y="0"/>
                </a:cubicBezTo>
                <a:cubicBezTo>
                  <a:pt x="930106" y="69238"/>
                  <a:pt x="920738" y="213473"/>
                  <a:pt x="909238" y="298342"/>
                </a:cubicBezTo>
                <a:cubicBezTo>
                  <a:pt x="514854" y="343261"/>
                  <a:pt x="167454" y="303514"/>
                  <a:pt x="0" y="298342"/>
                </a:cubicBezTo>
                <a:cubicBezTo>
                  <a:pt x="-22437" y="229718"/>
                  <a:pt x="-13272" y="9306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d Mood GIF by Cat's Cafe Comics">
            <a:extLst>
              <a:ext uri="{FF2B5EF4-FFF2-40B4-BE49-F238E27FC236}">
                <a16:creationId xmlns:a16="http://schemas.microsoft.com/office/drawing/2014/main" id="{C512B698-3C16-41EF-B1E1-627D57C974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02" y="22356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aminokyselina, což, DL-methionin, důležitý, chránit, i, jedinec, kastrovaný, moč, močový, okyselovat,</a:t>
            </a:r>
            <a:r>
              <a:rPr lang="en-US" dirty="0"/>
              <a:t> </a:t>
            </a:r>
            <a:r>
              <a:rPr lang="cs-CZ" dirty="0"/>
              <a:t>pes</a:t>
            </a:r>
            <a:r>
              <a:rPr lang="en-US" dirty="0"/>
              <a:t>, </a:t>
            </a:r>
            <a:r>
              <a:rPr lang="cs-CZ" dirty="0"/>
              <a:t>u</a:t>
            </a:r>
            <a:r>
              <a:rPr lang="en-US" dirty="0"/>
              <a:t>, </a:t>
            </a:r>
            <a:r>
              <a:rPr lang="cs-CZ" dirty="0"/>
              <a:t>ústrojí</a:t>
            </a:r>
            <a:r>
              <a:rPr lang="en-US" dirty="0"/>
              <a:t>, </a:t>
            </a:r>
            <a:r>
              <a:rPr lang="cs-CZ" dirty="0"/>
              <a:t>vlastnost</a:t>
            </a:r>
            <a:r>
              <a:rPr lang="en-US" dirty="0"/>
              <a:t>, </a:t>
            </a:r>
            <a:r>
              <a:rPr lang="cs-CZ" dirty="0"/>
              <a:t>zvláště</a:t>
            </a:r>
            <a:endParaRPr lang="en-US" dirty="0"/>
          </a:p>
          <a:p>
            <a:r>
              <a:rPr lang="en-US" dirty="0"/>
              <a:t>D</a:t>
            </a:r>
            <a:r>
              <a:rPr lang="en-US" sz="1200" dirty="0"/>
              <a:t>1</a:t>
            </a:r>
            <a:r>
              <a:rPr lang="en-US" dirty="0"/>
              <a:t> = {pes, </a:t>
            </a:r>
            <a:r>
              <a:rPr lang="en-US" dirty="0" err="1"/>
              <a:t>zvl</a:t>
            </a:r>
            <a:r>
              <a:rPr lang="cs-CZ" dirty="0"/>
              <a:t>áště</a:t>
            </a:r>
            <a:r>
              <a:rPr lang="en-US" dirty="0"/>
              <a:t>}</a:t>
            </a:r>
            <a:endParaRPr lang="cs-CZ" dirty="0"/>
          </a:p>
          <a:p>
            <a:r>
              <a:rPr lang="cs-CZ" dirty="0"/>
              <a:t>D</a:t>
            </a:r>
            <a:r>
              <a:rPr lang="cs-CZ" sz="1200" dirty="0"/>
              <a:t>2</a:t>
            </a:r>
            <a:r>
              <a:rPr lang="en-US" dirty="0"/>
              <a:t> = { }</a:t>
            </a:r>
            <a:endParaRPr lang="cs-CZ" dirty="0"/>
          </a:p>
          <a:p>
            <a:r>
              <a:rPr lang="cs-CZ" dirty="0"/>
              <a:t>D</a:t>
            </a:r>
            <a:r>
              <a:rPr lang="cs-CZ" sz="1200" dirty="0"/>
              <a:t>3</a:t>
            </a:r>
            <a:r>
              <a:rPr lang="en-US" dirty="0"/>
              <a:t> = { }</a:t>
            </a:r>
            <a:endParaRPr lang="cs-CZ" dirty="0"/>
          </a:p>
          <a:p>
            <a:r>
              <a:rPr lang="cs-CZ" dirty="0"/>
              <a:t>D</a:t>
            </a:r>
            <a:r>
              <a:rPr lang="cs-CZ" sz="1200" dirty="0"/>
              <a:t>4</a:t>
            </a:r>
            <a:r>
              <a:rPr lang="en-US" dirty="0"/>
              <a:t> = { }</a:t>
            </a:r>
            <a:endParaRPr lang="cs-CZ" dirty="0"/>
          </a:p>
          <a:p>
            <a:r>
              <a:rPr lang="cs-CZ" dirty="0"/>
              <a:t>D</a:t>
            </a:r>
            <a:r>
              <a:rPr lang="cs-CZ" sz="1200" dirty="0"/>
              <a:t>5</a:t>
            </a:r>
            <a:r>
              <a:rPr lang="en-US" dirty="0"/>
              <a:t> = { }</a:t>
            </a:r>
            <a:endParaRPr lang="cs-CZ" dirty="0"/>
          </a:p>
          <a:p>
            <a:r>
              <a:rPr lang="cs-CZ" dirty="0"/>
              <a:t>D</a:t>
            </a:r>
            <a:r>
              <a:rPr lang="cs-CZ" sz="1200" dirty="0"/>
              <a:t>6</a:t>
            </a:r>
            <a:r>
              <a:rPr lang="en-US" dirty="0"/>
              <a:t> = {</a:t>
            </a:r>
            <a:r>
              <a:rPr lang="cs-CZ" dirty="0"/>
              <a:t>u, ústrojí, vlastnost</a:t>
            </a:r>
            <a:r>
              <a:rPr lang="en-US" dirty="0"/>
              <a:t>}</a:t>
            </a:r>
            <a:endParaRPr lang="cs-CZ" dirty="0"/>
          </a:p>
          <a:p>
            <a:r>
              <a:rPr lang="cs-CZ" dirty="0"/>
              <a:t>D</a:t>
            </a:r>
            <a:r>
              <a:rPr lang="cs-CZ" sz="1200" dirty="0"/>
              <a:t>7</a:t>
            </a:r>
            <a:r>
              <a:rPr lang="en-US" dirty="0"/>
              <a:t> = { }</a:t>
            </a:r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7FEB1-C3DC-4D20-A07B-8D43DB1A5B1F}"/>
              </a:ext>
            </a:extLst>
          </p:cNvPr>
          <p:cNvSpPr/>
          <p:nvPr/>
        </p:nvSpPr>
        <p:spPr>
          <a:xfrm>
            <a:off x="860156" y="5143500"/>
            <a:ext cx="2673458" cy="389395"/>
          </a:xfrm>
          <a:custGeom>
            <a:avLst/>
            <a:gdLst>
              <a:gd name="connsiteX0" fmla="*/ 0 w 2673458"/>
              <a:gd name="connsiteY0" fmla="*/ 0 h 389395"/>
              <a:gd name="connsiteX1" fmla="*/ 2673458 w 2673458"/>
              <a:gd name="connsiteY1" fmla="*/ 0 h 389395"/>
              <a:gd name="connsiteX2" fmla="*/ 2673458 w 2673458"/>
              <a:gd name="connsiteY2" fmla="*/ 389395 h 389395"/>
              <a:gd name="connsiteX3" fmla="*/ 0 w 2673458"/>
              <a:gd name="connsiteY3" fmla="*/ 389395 h 389395"/>
              <a:gd name="connsiteX4" fmla="*/ 0 w 2673458"/>
              <a:gd name="connsiteY4" fmla="*/ 0 h 38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58" h="389395" extrusionOk="0">
                <a:moveTo>
                  <a:pt x="0" y="0"/>
                </a:moveTo>
                <a:cubicBezTo>
                  <a:pt x="838854" y="-42219"/>
                  <a:pt x="1589173" y="63140"/>
                  <a:pt x="2673458" y="0"/>
                </a:cubicBezTo>
                <a:cubicBezTo>
                  <a:pt x="2651808" y="157983"/>
                  <a:pt x="2690837" y="225307"/>
                  <a:pt x="2673458" y="389395"/>
                </a:cubicBezTo>
                <a:cubicBezTo>
                  <a:pt x="2249115" y="483050"/>
                  <a:pt x="1179411" y="323593"/>
                  <a:pt x="0" y="389395"/>
                </a:cubicBezTo>
                <a:cubicBezTo>
                  <a:pt x="-12795" y="224743"/>
                  <a:pt x="-8831" y="11462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Desambiguace: základní algoritmy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„Historický“ algoritmus (Lesk, 1986)</a:t>
            </a:r>
          </a:p>
          <a:p>
            <a:r>
              <a:rPr lang="cs-CZ" dirty="0"/>
              <a:t>Založený na slovníkových definicích (případně příkladech užití)</a:t>
            </a:r>
          </a:p>
          <a:p>
            <a:r>
              <a:rPr lang="cs-CZ" dirty="0"/>
              <a:t>Nutná podmínka: strojově čitelné slovníky (Machine Readable Dictionaries)</a:t>
            </a:r>
          </a:p>
          <a:p>
            <a:r>
              <a:rPr lang="en-US" dirty="0" err="1"/>
              <a:t>Naivn</a:t>
            </a:r>
            <a:r>
              <a:rPr lang="cs-CZ" dirty="0"/>
              <a:t>í varianta: slovo </a:t>
            </a:r>
            <a:r>
              <a:rPr lang="cs-CZ" i="1" dirty="0">
                <a:solidFill>
                  <a:schemeClr val="accent1"/>
                </a:solidFill>
              </a:rPr>
              <a:t>w</a:t>
            </a:r>
            <a:r>
              <a:rPr lang="cs-CZ" dirty="0"/>
              <a:t>, jehož okolí sdílí nejvíc slov s definicí (nebo s příklady užití) </a:t>
            </a:r>
            <a:r>
              <a:rPr lang="cs-CZ" i="1" dirty="0">
                <a:solidFill>
                  <a:schemeClr val="accent1"/>
                </a:solidFill>
              </a:rPr>
              <a:t>i</a:t>
            </a:r>
            <a:r>
              <a:rPr lang="cs-CZ" dirty="0"/>
              <a:t>-tého významu, má význam </a:t>
            </a:r>
            <a:r>
              <a:rPr lang="cs-CZ" i="1" dirty="0">
                <a:solidFill>
                  <a:schemeClr val="accent1"/>
                </a:solidFill>
              </a:rPr>
              <a:t>s</a:t>
            </a:r>
            <a:r>
              <a:rPr lang="cs-CZ" sz="1100" i="1" dirty="0">
                <a:solidFill>
                  <a:schemeClr val="accent1"/>
                </a:solidFill>
              </a:rPr>
              <a:t>i</a:t>
            </a:r>
            <a:br>
              <a:rPr lang="cs-CZ" i="1" dirty="0">
                <a:solidFill>
                  <a:schemeClr val="accent1"/>
                </a:solidFill>
              </a:rPr>
            </a:br>
            <a:r>
              <a:rPr lang="cs-CZ" dirty="0"/>
              <a:t>[Kilgarriff and Rosenzweig, 2000] </a:t>
            </a:r>
          </a:p>
          <a:p>
            <a:r>
              <a:rPr lang="cs-CZ" dirty="0"/>
              <a:t>Jednoduchá varianta: slovo </a:t>
            </a:r>
            <a:r>
              <a:rPr lang="cs-CZ" i="1" dirty="0">
                <a:solidFill>
                  <a:schemeClr val="accent1"/>
                </a:solidFill>
              </a:rPr>
              <a:t>w</a:t>
            </a:r>
            <a:r>
              <a:rPr lang="cs-CZ" dirty="0"/>
              <a:t>, jehož okolí sdílí slova s definicí (nebo s příklady užití) </a:t>
            </a:r>
            <a:r>
              <a:rPr lang="cs-CZ" i="1" dirty="0">
                <a:solidFill>
                  <a:schemeClr val="accent1"/>
                </a:solidFill>
              </a:rPr>
              <a:t>i</a:t>
            </a:r>
            <a:r>
              <a:rPr lang="cs-CZ" dirty="0"/>
              <a:t>-tého významu a součet vah těchto slov je nejvyšší, má význam </a:t>
            </a:r>
            <a:r>
              <a:rPr lang="cs-CZ" i="1" dirty="0">
                <a:solidFill>
                  <a:schemeClr val="accent1"/>
                </a:solidFill>
              </a:rPr>
              <a:t>s</a:t>
            </a:r>
            <a:r>
              <a:rPr lang="cs-CZ" sz="1100" i="1" dirty="0">
                <a:solidFill>
                  <a:schemeClr val="accent1"/>
                </a:solidFill>
              </a:rPr>
              <a:t>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Inverzní četnost v dokumentu [Manning et al., 2008]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DB5A83-E1AC-4067-B9FA-8250821C2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340864"/>
                <a:ext cx="11029615" cy="381498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chemeClr val="accent1"/>
                    </a:solidFill>
                  </a:rPr>
                  <a:t>Term frequency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𝑡𝑓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-- četnost znaku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 v určitém dokumentu 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1"/>
                    </a:solidFill>
                  </a:rPr>
                  <a:t>Počet dokumentů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cs-CZ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1"/>
                    </a:solidFill>
                  </a:rPr>
                  <a:t>Document frequency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 -- počet dokumentů, ve kterých se vyskytuje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cs-CZ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1"/>
                    </a:solidFill>
                  </a:rPr>
                  <a:t>Inverse document frequency</a:t>
                </a:r>
                <a:r>
                  <a:rPr lang="cs-CZ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Příklad: mějme dokumenty:</a:t>
                </a:r>
                <a:endParaRPr lang="en-US" dirty="0"/>
              </a:p>
              <a:p>
                <a:r>
                  <a:rPr lang="en-US" dirty="0"/>
                  <a:t>D1=</a:t>
                </a:r>
                <a:r>
                  <a:rPr lang="cs-CZ" dirty="0"/>
                  <a:t>Máma mele maso</a:t>
                </a:r>
                <a:endParaRPr lang="en-US" dirty="0"/>
              </a:p>
              <a:p>
                <a:r>
                  <a:rPr lang="en-US" dirty="0"/>
                  <a:t>D2=</a:t>
                </a:r>
                <a:r>
                  <a:rPr lang="cs-CZ" dirty="0"/>
                  <a:t>Ema maso solí, z</a:t>
                </a:r>
                <a:r>
                  <a:rPr lang="en-US" dirty="0"/>
                  <a:t> </a:t>
                </a:r>
                <a:r>
                  <a:rPr lang="cs-CZ" dirty="0"/>
                  <a:t>masa bude oběd</a:t>
                </a:r>
                <a:endParaRPr lang="en-US" dirty="0"/>
              </a:p>
              <a:p>
                <a:r>
                  <a:rPr lang="en-US" dirty="0"/>
                  <a:t>D3=</a:t>
                </a:r>
                <a:r>
                  <a:rPr lang="cs-CZ" dirty="0"/>
                  <a:t>Máma má Emu</a:t>
                </a:r>
                <a:endParaRPr lang="en-US" dirty="0"/>
              </a:p>
              <a:p>
                <a:r>
                  <a:rPr lang="en-US" dirty="0"/>
                  <a:t>D4=</a:t>
                </a:r>
                <a:r>
                  <a:rPr lang="cs-CZ" dirty="0"/>
                  <a:t>Ema má mámu i oběd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DB5A83-E1AC-4067-B9FA-8250821C2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340864"/>
                <a:ext cx="11029615" cy="3814980"/>
              </a:xfrm>
              <a:blipFill>
                <a:blip r:embed="rId5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D29C22-795C-4054-A1C2-CA8E5097B812}"/>
                  </a:ext>
                </a:extLst>
              </p:cNvPr>
              <p:cNvSpPr txBox="1"/>
              <p:nvPr/>
            </p:nvSpPr>
            <p:spPr>
              <a:xfrm>
                <a:off x="5375499" y="4719889"/>
                <a:ext cx="6519450" cy="1730089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/>
                  <a:t>=4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𝑡𝑓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(maso,</a:t>
                </a:r>
                <a:r>
                  <a:rPr lang="en-US" dirty="0"/>
                  <a:t>D</a:t>
                </a:r>
                <a:r>
                  <a:rPr lang="cs-CZ" dirty="0"/>
                  <a:t>2)=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(maso)=2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𝑖𝑑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(maso)=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𝑡𝑓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(Ema,</a:t>
                </a:r>
                <a:r>
                  <a:rPr lang="en-US" dirty="0"/>
                  <a:t>D</a:t>
                </a:r>
                <a:r>
                  <a:rPr lang="cs-CZ" dirty="0"/>
                  <a:t>2)=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(Ema)=3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𝑖𝑑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(Ema)=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D29C22-795C-4054-A1C2-CA8E5097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99" y="4719889"/>
                <a:ext cx="6519450" cy="1730089"/>
              </a:xfrm>
              <a:prstGeom prst="rect">
                <a:avLst/>
              </a:prstGeom>
              <a:blipFill>
                <a:blip r:embed="rId6"/>
                <a:stretch>
                  <a:fillRect l="-281" t="-1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Logarithmic Graph Icons - Download Free Vector Icons | Noun Project">
            <a:extLst>
              <a:ext uri="{FF2B5EF4-FFF2-40B4-BE49-F238E27FC236}">
                <a16:creationId xmlns:a16="http://schemas.microsoft.com/office/drawing/2014/main" id="{47EF2BE3-6719-4E2E-A9BC-3B29AF1B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67" y="23408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5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DB5A83-E1AC-4067-B9FA-8250821C2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pro každý význam si slova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:</a:t>
                </a:r>
                <a:br>
                  <a:rPr lang="cs-CZ" dirty="0"/>
                </a:br>
                <a:r>
                  <a:rPr lang="cs-CZ" dirty="0"/>
                  <a:t>	nastav váhu v na 0: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≔0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cs-CZ" dirty="0"/>
                  <a:t>najdi množinu slov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s-CZ" dirty="0"/>
                  <a:t> v okolí slova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pro každé slovo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z okolí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	pro každý význam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cs-CZ" dirty="0"/>
                </a:br>
                <a:r>
                  <a:rPr lang="cs-CZ" dirty="0"/>
                  <a:t>		pokud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nachází v definici nebo užití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cs-CZ" dirty="0"/>
                </a:br>
                <a:r>
                  <a:rPr lang="cs-CZ" dirty="0"/>
                  <a:t>			přičti jeho váhu: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cs-CZ" dirty="0"/>
                  <a:t>Vyber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s nejvyšší </a:t>
                </a:r>
                <a:r>
                  <a:rPr lang="en-US" dirty="0"/>
                  <a:t>v</a:t>
                </a:r>
                <a:r>
                  <a:rPr lang="cs-CZ" dirty="0"/>
                  <a:t>áhou: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cs-CZ" dirty="0"/>
                  <a:t> (váha slova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𝑖𝑑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DB5A83-E1AC-4067-B9FA-8250821C2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95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malá kočkovitá šelma, chovaná v domácnostech, na venkově zvl. pro hubení myší; kočka domácí (zool.); šedivá, černá, tříbarevná k.; hladká srst kočky; k. mňouká, přede; k. číhá na myš; k. chytá ptáky; angorská k.; být falešný, úlisný jako k.; přen. expr. je to k. falešník; to děvče je k. lichotné, úlisné; [x] jsou na sebe jako pes a k. nenávidí se..., chovají se k sobě nepřátelsky... hrát si s někým jako k. s myší zahrávat si s někým a dávat mu najevo svou převahu a jeho vlastní bezmocnost; ob. je to pro kočku k ničemu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malá n. středně velká šelma 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hustým kožichem; zool. rod Felis: k. plavá; k. divoká; k. domácí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samice kočkovité šelmy vůbec; rysí k.; lví k.; expr. každá kočkovitá šelma vůbec (tygr, levhart aj.)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ob. kožišina na límci, kolem krku n. ramen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kocovina (Haš.)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věc připomínající někt. vlastnost u kočky: bot. velký trs ostřic vystupující z rašeliniště (na blatech);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tech. pojízdný vozík jeřábu se zdvihacím ústrojím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druh důtek; devítiocasá 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EE0FE-F8BC-4663-A5D7-D457847AB534}"/>
              </a:ext>
            </a:extLst>
          </p:cNvPr>
          <p:cNvSpPr txBox="1"/>
          <p:nvPr/>
        </p:nvSpPr>
        <p:spPr>
          <a:xfrm>
            <a:off x="4781862" y="2816266"/>
            <a:ext cx="6700604" cy="12308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52000" tIns="180000" rIns="252000" bIns="216000" rtlCol="0" anchor="ctr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Vstup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Aminokyselina</a:t>
            </a:r>
            <a:r>
              <a:rPr lang="en-US" dirty="0">
                <a:solidFill>
                  <a:schemeClr val="bg1"/>
                </a:solidFill>
              </a:rPr>
              <a:t> DL-</a:t>
            </a:r>
            <a:r>
              <a:rPr lang="en-US" dirty="0" err="1">
                <a:solidFill>
                  <a:schemeClr val="bg1"/>
                </a:solidFill>
              </a:rPr>
              <a:t>methionin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okyseluje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moč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čímž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chrání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močové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ústrojí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koček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důležitá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vlastnost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zvláště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kastrovaných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jedinců</a:t>
            </a:r>
            <a:r>
              <a:rPr lang="en-US" dirty="0">
                <a:solidFill>
                  <a:schemeClr val="bg1"/>
                </a:solidFill>
              </a:rPr>
              <a:t>).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aminokyselina, což, DL-methionin, důležitý, chránit, i, jedinec, kastrovaný, moč, močový, okyselovat,</a:t>
            </a:r>
            <a:r>
              <a:rPr lang="en-US" dirty="0"/>
              <a:t> </a:t>
            </a:r>
            <a:r>
              <a:rPr lang="cs-CZ" dirty="0"/>
              <a:t>pes</a:t>
            </a:r>
            <a:r>
              <a:rPr lang="en-US" dirty="0"/>
              <a:t>, </a:t>
            </a:r>
            <a:r>
              <a:rPr lang="cs-CZ" dirty="0"/>
              <a:t>u</a:t>
            </a:r>
            <a:r>
              <a:rPr lang="en-US" dirty="0"/>
              <a:t>, </a:t>
            </a:r>
            <a:r>
              <a:rPr lang="cs-CZ" dirty="0"/>
              <a:t>ústrojí</a:t>
            </a:r>
            <a:r>
              <a:rPr lang="en-US" dirty="0"/>
              <a:t>, </a:t>
            </a:r>
            <a:r>
              <a:rPr lang="cs-CZ" dirty="0"/>
              <a:t>vlastnost</a:t>
            </a:r>
            <a:r>
              <a:rPr lang="en-US" dirty="0"/>
              <a:t>, </a:t>
            </a:r>
            <a:r>
              <a:rPr lang="cs-CZ" dirty="0"/>
              <a:t>zvláště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a, angorský, být, černý, číhat, děvče, domácí, domácnost, expresivně, falešník, falešný, hladký, hubení, chovaný, chytat, jako, kočkovitý, lichotný, malý, mňoukat, myš, na, nenávidět, pes, pro, přeneseně, příst, pták, se, srst, šedivý, šelma, to, tříbarevný, úlisný, v, venkov, zoologicky, zvláště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divoký, domácí, Felis, hustý, kožich, malý, nebo, plavý, rod, s, středně, šelma, velký, zoologicky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a, expresivně, jiný, každý, kočkovitý, levhart, lví, samice, šelma, rysí, tygr, vůbec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kolem, kožišina, krk, límec, na, nebo, obecně, rameno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Hašek, kocovina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bláto, botanicky, jeřáb, na, některý, ostřice, pojízdný, připomínající, rašeliniště, s, technicky, trs, </a:t>
            </a:r>
            <a:r>
              <a:rPr lang="en-US" dirty="0"/>
              <a:t>u, </a:t>
            </a:r>
            <a:br>
              <a:rPr lang="en-US" dirty="0"/>
            </a:br>
            <a:r>
              <a:rPr lang="cs-CZ" dirty="0"/>
              <a:t>ústrojí, věc, velký, vozík,  vlastnost, vystupující, z, zdvihací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devítiocasá, druh, důtky</a:t>
            </a:r>
          </a:p>
        </p:txBody>
      </p:sp>
    </p:spTree>
    <p:extLst>
      <p:ext uri="{BB962C8B-B14F-4D97-AF65-F5344CB8AC3E}">
        <p14:creationId xmlns:p14="http://schemas.microsoft.com/office/powerpoint/2010/main" val="151895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8359"/>
            <a:ext cx="11029615" cy="36344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dirty="0"/>
              <a:t>aminokyselina, což, DL-methionin, důležitý, chránit, i, jedinec, kastrovaný, moč, močový, okyselovat,</a:t>
            </a:r>
            <a:r>
              <a:rPr lang="en-US" dirty="0"/>
              <a:t> </a:t>
            </a:r>
            <a:r>
              <a:rPr lang="cs-CZ" dirty="0"/>
              <a:t>pes</a:t>
            </a:r>
            <a:r>
              <a:rPr lang="en-US" dirty="0"/>
              <a:t>, </a:t>
            </a:r>
            <a:r>
              <a:rPr lang="cs-CZ" dirty="0"/>
              <a:t>u</a:t>
            </a:r>
            <a:r>
              <a:rPr lang="en-US" dirty="0"/>
              <a:t>, </a:t>
            </a:r>
            <a:r>
              <a:rPr lang="cs-CZ" dirty="0"/>
              <a:t>ústrojí</a:t>
            </a:r>
            <a:r>
              <a:rPr lang="en-US" dirty="0"/>
              <a:t>, </a:t>
            </a:r>
            <a:r>
              <a:rPr lang="cs-CZ" dirty="0"/>
              <a:t>vlastnost</a:t>
            </a:r>
            <a:r>
              <a:rPr lang="en-US" dirty="0"/>
              <a:t>, </a:t>
            </a:r>
            <a:r>
              <a:rPr lang="cs-CZ" dirty="0"/>
              <a:t>zvláště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221399-7880-4F8C-9226-C37E16622CCA}"/>
                  </a:ext>
                </a:extLst>
              </p:cNvPr>
              <p:cNvSpPr txBox="1"/>
              <p:nvPr/>
            </p:nvSpPr>
            <p:spPr>
              <a:xfrm>
                <a:off x="581192" y="3110459"/>
                <a:ext cx="11029616" cy="2771015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700" dirty="0"/>
                  <a:t>D</a:t>
                </a:r>
                <a:r>
                  <a:rPr lang="en-US" sz="1200" dirty="0"/>
                  <a:t>1</a:t>
                </a:r>
                <a:r>
                  <a:rPr lang="en-US" sz="1600" dirty="0"/>
                  <a:t> </a:t>
                </a:r>
                <a:r>
                  <a:rPr lang="en-US" sz="1700" dirty="0"/>
                  <a:t>= {2,53 (pes), 1,83 (</a:t>
                </a:r>
                <a:r>
                  <a:rPr lang="en-US" sz="1700" dirty="0" err="1"/>
                  <a:t>zvl</a:t>
                </a:r>
                <a:r>
                  <a:rPr lang="cs-CZ" sz="1700" dirty="0"/>
                  <a:t>áště</a:t>
                </a:r>
                <a:r>
                  <a:rPr lang="en-US" sz="1700" dirty="0"/>
                  <a:t>)}</a:t>
                </a:r>
                <a:endParaRPr lang="cs-CZ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700" dirty="0"/>
                  <a:t>D</a:t>
                </a:r>
                <a:r>
                  <a:rPr lang="cs-CZ" sz="1200" dirty="0"/>
                  <a:t>2</a:t>
                </a:r>
                <a:r>
                  <a:rPr lang="en-US" sz="1600" dirty="0"/>
                  <a:t> </a:t>
                </a:r>
                <a:r>
                  <a:rPr lang="en-US" sz="1700" dirty="0"/>
                  <a:t>= { }</a:t>
                </a:r>
                <a:endParaRPr lang="cs-CZ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D</a:t>
                </a:r>
                <a:r>
                  <a:rPr lang="cs-CZ" sz="1200" dirty="0"/>
                  <a:t>3</a:t>
                </a:r>
                <a:r>
                  <a:rPr lang="en-US" sz="1600" dirty="0"/>
                  <a:t> </a:t>
                </a:r>
                <a:r>
                  <a:rPr lang="en-US" sz="1700" dirty="0"/>
                  <a:t>= { }</a:t>
                </a:r>
                <a:endParaRPr lang="cs-CZ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D</a:t>
                </a:r>
                <a:r>
                  <a:rPr lang="cs-CZ" sz="1200" dirty="0"/>
                  <a:t>4</a:t>
                </a:r>
                <a:r>
                  <a:rPr lang="en-US" sz="1600" dirty="0"/>
                  <a:t> </a:t>
                </a:r>
                <a:r>
                  <a:rPr lang="en-US" sz="1700" dirty="0"/>
                  <a:t>= { }</a:t>
                </a:r>
                <a:endParaRPr lang="cs-CZ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D</a:t>
                </a:r>
                <a:r>
                  <a:rPr lang="cs-CZ" sz="1200" dirty="0"/>
                  <a:t>5</a:t>
                </a:r>
                <a:r>
                  <a:rPr lang="en-US" sz="1600" dirty="0"/>
                  <a:t> </a:t>
                </a:r>
                <a:r>
                  <a:rPr lang="en-US" sz="1700" dirty="0"/>
                  <a:t>= { }</a:t>
                </a:r>
                <a:endParaRPr lang="cs-CZ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D</a:t>
                </a:r>
                <a:r>
                  <a:rPr lang="cs-CZ" sz="1200" dirty="0"/>
                  <a:t>6</a:t>
                </a:r>
                <a:r>
                  <a:rPr lang="en-US" sz="1600" dirty="0"/>
                  <a:t> </a:t>
                </a:r>
                <a:r>
                  <a:rPr lang="en-US" sz="1700" dirty="0"/>
                  <a:t>= {0,36 (</a:t>
                </a:r>
                <a:r>
                  <a:rPr lang="cs-CZ" sz="1700" dirty="0"/>
                  <a:t>u</a:t>
                </a:r>
                <a:r>
                  <a:rPr lang="en-US" sz="1700" dirty="0"/>
                  <a:t>)</a:t>
                </a:r>
                <a:r>
                  <a:rPr lang="cs-CZ" sz="1700" dirty="0"/>
                  <a:t>, </a:t>
                </a:r>
                <a:r>
                  <a:rPr lang="en-US" sz="1700" dirty="0"/>
                  <a:t>2,32 (</a:t>
                </a:r>
                <a:r>
                  <a:rPr lang="cs-CZ" sz="1700" dirty="0"/>
                  <a:t>ústrojí</a:t>
                </a:r>
                <a:r>
                  <a:rPr lang="en-US" sz="1700" dirty="0"/>
                  <a:t>)</a:t>
                </a:r>
                <a:r>
                  <a:rPr lang="cs-CZ" sz="1700" dirty="0"/>
                  <a:t>, </a:t>
                </a:r>
                <a:r>
                  <a:rPr lang="en-US" sz="1700" dirty="0"/>
                  <a:t>1,29 (</a:t>
                </a:r>
                <a:r>
                  <a:rPr lang="cs-CZ" sz="1700" dirty="0"/>
                  <a:t>vlastnost</a:t>
                </a:r>
                <a:r>
                  <a:rPr lang="en-US" sz="1700" dirty="0"/>
                  <a:t>)}</a:t>
                </a:r>
                <a:endParaRPr lang="cs-CZ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D</a:t>
                </a:r>
                <a:r>
                  <a:rPr lang="cs-CZ" sz="1200" dirty="0"/>
                  <a:t>7</a:t>
                </a:r>
                <a:r>
                  <a:rPr lang="en-US" sz="1600" dirty="0"/>
                  <a:t> </a:t>
                </a:r>
                <a:r>
                  <a:rPr lang="en-US" sz="1700" dirty="0"/>
                  <a:t>= { }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=4,36</m:t>
                    </m:r>
                  </m:oMath>
                </a14:m>
                <a:endParaRPr lang="en-US" sz="1700" b="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97</m:t>
                    </m:r>
                  </m:oMath>
                </a14:m>
                <a:endParaRPr lang="en-US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cs-CZ" sz="17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221399-7880-4F8C-9226-C37E16622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110459"/>
                <a:ext cx="11029616" cy="2771015"/>
              </a:xfrm>
              <a:prstGeom prst="rect">
                <a:avLst/>
              </a:prstGeom>
              <a:blipFill>
                <a:blip r:embed="rId5"/>
                <a:stretch>
                  <a:fillRect l="-221" b="-26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70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Leskův algoritmus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Shrnutí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900"/>
            <a:ext cx="7183597" cy="3152362"/>
          </a:xfrm>
        </p:spPr>
        <p:txBody>
          <a:bodyPr>
            <a:normAutofit/>
          </a:bodyPr>
          <a:lstStyle/>
          <a:p>
            <a:r>
              <a:rPr lang="cs-CZ" dirty="0"/>
              <a:t>V definici nutně nemusejí být slova, která se vůbec kdy s hledaným slovem vyskytují.</a:t>
            </a:r>
          </a:p>
          <a:p>
            <a:r>
              <a:rPr lang="cs-CZ" dirty="0"/>
              <a:t>Úspěch algorimu silně závisí na použitém slovníku.</a:t>
            </a:r>
          </a:p>
          <a:p>
            <a:r>
              <a:rPr lang="cs-CZ" dirty="0"/>
              <a:t>Slovníky nebyly napsány s cílem být zdrojem pro algoritmus WSD.</a:t>
            </a:r>
          </a:p>
          <a:p>
            <a:r>
              <a:rPr lang="cs-CZ" dirty="0"/>
              <a:t>Naštěstí na scénu vstoupilo </a:t>
            </a:r>
            <a:r>
              <a:rPr lang="cs-CZ" b="1" dirty="0">
                <a:solidFill>
                  <a:srgbClr val="FFC000"/>
                </a:solidFill>
              </a:rPr>
              <a:t>strojové učení</a:t>
            </a:r>
            <a:r>
              <a:rPr lang="cs-CZ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E68EC-3298-48CD-93FC-FF833503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509" y="3309578"/>
            <a:ext cx="7183597" cy="19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6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Agirre, E. and Edmonds, P. (2006).</a:t>
            </a:r>
            <a:r>
              <a:rPr lang="en-US" dirty="0"/>
              <a:t> </a:t>
            </a:r>
            <a:r>
              <a:rPr lang="cs-CZ" b="1" i="1" dirty="0">
                <a:solidFill>
                  <a:srgbClr val="FFC000"/>
                </a:solidFill>
              </a:rPr>
              <a:t>Word sense disambiguation: algorithms and applications.</a:t>
            </a:r>
            <a:br>
              <a:rPr lang="cs-CZ" dirty="0"/>
            </a:br>
            <a:r>
              <a:rPr lang="cs-CZ" dirty="0"/>
              <a:t>Text, speech, and language technology. Springer.</a:t>
            </a:r>
            <a:endParaRPr lang="en-US" dirty="0"/>
          </a:p>
          <a:p>
            <a:r>
              <a:rPr lang="cs-CZ" dirty="0"/>
              <a:t>Kilgarri</a:t>
            </a:r>
            <a:r>
              <a:rPr lang="en-US" dirty="0"/>
              <a:t>ff</a:t>
            </a:r>
            <a:r>
              <a:rPr lang="cs-CZ" dirty="0"/>
              <a:t> A. and Rosenzweig, J. (2000).</a:t>
            </a:r>
            <a:r>
              <a:rPr lang="en-US" dirty="0"/>
              <a:t> </a:t>
            </a:r>
            <a:r>
              <a:rPr lang="cs-CZ" b="1" i="1" dirty="0">
                <a:solidFill>
                  <a:srgbClr val="FFC000"/>
                </a:solidFill>
              </a:rPr>
              <a:t>English senseval: Report and results.</a:t>
            </a:r>
            <a:br>
              <a:rPr lang="cs-CZ" dirty="0"/>
            </a:br>
            <a:r>
              <a:rPr lang="cs-CZ" dirty="0"/>
              <a:t>In Proceedings of the 2nd International Conference on</a:t>
            </a:r>
            <a:r>
              <a:rPr lang="en-US" dirty="0"/>
              <a:t> </a:t>
            </a:r>
            <a:r>
              <a:rPr lang="cs-CZ" dirty="0"/>
              <a:t>Language Resources and Evaluation, pages 1239</a:t>
            </a:r>
            <a:r>
              <a:rPr lang="en-US" dirty="0"/>
              <a:t>-</a:t>
            </a:r>
            <a:r>
              <a:rPr lang="cs-CZ" dirty="0"/>
              <a:t>1244.</a:t>
            </a:r>
            <a:endParaRPr lang="en-US" dirty="0"/>
          </a:p>
          <a:p>
            <a:r>
              <a:rPr lang="cs-CZ" dirty="0"/>
              <a:t>Manning, C. D., Raghavan, P., and Schütze, H. (2008).</a:t>
            </a:r>
            <a:r>
              <a:rPr lang="en-US" dirty="0"/>
              <a:t> </a:t>
            </a:r>
            <a:r>
              <a:rPr lang="cs-CZ" b="1" i="1" dirty="0">
                <a:solidFill>
                  <a:srgbClr val="FFC000"/>
                </a:solidFill>
              </a:rPr>
              <a:t>Introduction to Information Retrieval. </a:t>
            </a:r>
            <a:r>
              <a:rPr lang="cs-CZ" dirty="0"/>
              <a:t>Cambridge University Press, New York, NY, USA.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Ve slovníku: granularita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Kolik významů má slovo </a:t>
            </a:r>
            <a:r>
              <a:rPr lang="cs-CZ" b="1" dirty="0"/>
              <a:t>kočka</a:t>
            </a:r>
            <a:r>
              <a:rPr lang="cs-CZ" dirty="0"/>
              <a:t> v </a:t>
            </a:r>
            <a:r>
              <a:rPr lang="cs-CZ" b="1" dirty="0"/>
              <a:t>SSJČ</a:t>
            </a:r>
            <a:r>
              <a:rPr lang="cs-CZ" dirty="0"/>
              <a:t>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s-CZ" dirty="0"/>
              <a:t>malá n. středně velká šelma s hustým kožichem; zool. rod Felis</a:t>
            </a:r>
          </a:p>
          <a:p>
            <a:pPr marL="666900" lvl="1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malá kočkovitá šelma, chovaná v domácnostech</a:t>
            </a:r>
          </a:p>
          <a:p>
            <a:pPr marL="666900" lvl="1" indent="-342900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cs-CZ" sz="1700" dirty="0"/>
              <a:t>samice kočkovité šelmy vůbec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ob. kožišina na límci, kolem krku n. ramen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kocovina (Haš.)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věc připomínající někt. vlastnost kočky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druh důtek</a:t>
            </a:r>
          </a:p>
        </p:txBody>
      </p:sp>
    </p:spTree>
    <p:extLst>
      <p:ext uri="{BB962C8B-B14F-4D97-AF65-F5344CB8AC3E}">
        <p14:creationId xmlns:p14="http://schemas.microsoft.com/office/powerpoint/2010/main" val="295072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Popis</a:t>
            </a:r>
            <a:r>
              <a:rPr lang="en-US" dirty="0"/>
              <a:t> v</a:t>
            </a:r>
            <a:r>
              <a:rPr lang="cs-CZ" dirty="0"/>
              <a:t>ýznamu ve slovníku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Kdy významy oddělit?</a:t>
            </a:r>
          </a:p>
          <a:p>
            <a:r>
              <a:rPr lang="cs-CZ" dirty="0"/>
              <a:t>Podle syntaktických kritérií</a:t>
            </a:r>
            <a:br>
              <a:rPr lang="cs-CZ" dirty="0"/>
            </a:br>
            <a:r>
              <a:rPr lang="cs-CZ" dirty="0"/>
              <a:t>Lord v závěti zanechal všechen svůj majetek sirotčinci. Student zanechal studia.</a:t>
            </a:r>
          </a:p>
          <a:p>
            <a:r>
              <a:rPr lang="cs-CZ" dirty="0"/>
              <a:t>Podle sémantických kritérií</a:t>
            </a:r>
            <a:br>
              <a:rPr lang="cs-CZ" dirty="0"/>
            </a:br>
            <a:r>
              <a:rPr lang="cs-CZ" dirty="0"/>
              <a:t>živý/neživý, abstraktní/konkrétní, člověk/zvíře, ...</a:t>
            </a:r>
          </a:p>
          <a:p>
            <a:r>
              <a:rPr lang="cs-CZ" dirty="0"/>
              <a:t>Podle kroslinguálních kritérií</a:t>
            </a:r>
            <a:br>
              <a:rPr lang="cs-CZ" dirty="0"/>
            </a:br>
            <a:r>
              <a:rPr lang="cs-CZ" dirty="0"/>
              <a:t>ryba/pez,pescado, notebook/zápisník, přenosný počítač</a:t>
            </a:r>
          </a:p>
        </p:txBody>
      </p:sp>
    </p:spTree>
    <p:extLst>
      <p:ext uri="{BB962C8B-B14F-4D97-AF65-F5344CB8AC3E}">
        <p14:creationId xmlns:p14="http://schemas.microsoft.com/office/powerpoint/2010/main" val="9690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v NLP potřebujeme významy rozlišit?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10489044" cy="3634486"/>
          </a:xfrm>
        </p:spPr>
        <p:txBody>
          <a:bodyPr>
            <a:normAutofit/>
          </a:bodyPr>
          <a:lstStyle/>
          <a:p>
            <a:r>
              <a:rPr lang="cs-CZ" dirty="0"/>
              <a:t>strojový překlad: Your eyes September. </a:t>
            </a:r>
          </a:p>
          <a:p>
            <a:r>
              <a:rPr lang="cs-CZ" dirty="0"/>
              <a:t>inteligentní vyhledávání: evropský los</a:t>
            </a:r>
          </a:p>
          <a:p>
            <a:r>
              <a:rPr lang="cs-CZ" dirty="0"/>
              <a:t>...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05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21508-6F7B-4D99-9F16-66B500AA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19" y="1392962"/>
            <a:ext cx="7760099" cy="522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Lexik</a:t>
            </a:r>
            <a:r>
              <a:rPr lang="cs-CZ" dirty="0"/>
              <a:t>ální Desambiguace (Word Sense Disambiguation)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735974" cy="3634486"/>
          </a:xfrm>
        </p:spPr>
        <p:txBody>
          <a:bodyPr>
            <a:normAutofit/>
          </a:bodyPr>
          <a:lstStyle/>
          <a:p>
            <a:r>
              <a:rPr lang="cs-CZ" dirty="0"/>
              <a:t>Vyzkoušejte sami na 10 náhodných konkordancích u libovolného slova, které má hodně významů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WSD</a:t>
            </a:r>
          </a:p>
          <a:p>
            <a:r>
              <a:rPr lang="en-US" b="1" dirty="0" err="1"/>
              <a:t>Vstup</a:t>
            </a:r>
            <a:r>
              <a:rPr lang="en-US" dirty="0"/>
              <a:t>: </a:t>
            </a:r>
            <a:r>
              <a:rPr lang="en-US" dirty="0" err="1"/>
              <a:t>slovo</a:t>
            </a:r>
            <a:r>
              <a:rPr lang="en-US" dirty="0"/>
              <a:t> s v</a:t>
            </a:r>
            <a:r>
              <a:rPr lang="cs-CZ" dirty="0"/>
              <a:t>íce významy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kontextu (podobně jako KWIC)</a:t>
            </a:r>
          </a:p>
          <a:p>
            <a:r>
              <a:rPr lang="cs-CZ" b="1" dirty="0"/>
              <a:t>Výstup</a:t>
            </a:r>
            <a:r>
              <a:rPr lang="cs-CZ" dirty="0"/>
              <a:t>: číslo významu ve slovníku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27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(Word Sense Disambiguation)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10489044" cy="3634486"/>
          </a:xfrm>
        </p:spPr>
        <p:txBody>
          <a:bodyPr>
            <a:normAutofit/>
          </a:bodyPr>
          <a:lstStyle/>
          <a:p>
            <a:pPr marL="936000" lvl="3" indent="0">
              <a:buNone/>
            </a:pPr>
            <a:r>
              <a:rPr lang="cs-CZ" sz="1800" dirty="0"/>
              <a:t>...</a:t>
            </a:r>
            <a:r>
              <a:rPr lang="en-US" sz="1800" dirty="0"/>
              <a:t> the problem of computationally determining which</a:t>
            </a:r>
            <a:r>
              <a:rPr lang="cs-CZ" sz="1800" dirty="0"/>
              <a:t> „</a:t>
            </a:r>
            <a:r>
              <a:rPr lang="en-US" sz="1800" dirty="0"/>
              <a:t>sense</a:t>
            </a:r>
            <a:r>
              <a:rPr lang="cs-CZ" sz="1800" dirty="0"/>
              <a:t>“</a:t>
            </a:r>
            <a:r>
              <a:rPr lang="en-US" sz="1800" dirty="0"/>
              <a:t> of a word is activated by the use of the word in a particular</a:t>
            </a:r>
            <a:r>
              <a:rPr lang="cs-CZ" sz="1800" dirty="0"/>
              <a:t> </a:t>
            </a:r>
            <a:r>
              <a:rPr lang="en-US" sz="1800" dirty="0"/>
              <a:t>context.</a:t>
            </a:r>
            <a:endParaRPr lang="cs-CZ" sz="1800" dirty="0"/>
          </a:p>
          <a:p>
            <a:pPr marL="324000" lvl="1" indent="0" algn="r">
              <a:buNone/>
            </a:pPr>
            <a:r>
              <a:rPr lang="en-US" sz="1800" dirty="0"/>
              <a:t> [</a:t>
            </a:r>
            <a:r>
              <a:rPr lang="en-US" sz="1800" dirty="0" err="1"/>
              <a:t>Agirre</a:t>
            </a:r>
            <a:r>
              <a:rPr lang="en-US" sz="1800" dirty="0"/>
              <a:t> and Edmonds, 2006] </a:t>
            </a:r>
            <a:br>
              <a:rPr lang="en-US" dirty="0"/>
            </a:br>
            <a:endParaRPr lang="cs-CZ" dirty="0"/>
          </a:p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79C01-C377-4841-9D22-8A6F6F77CB93}"/>
              </a:ext>
            </a:extLst>
          </p:cNvPr>
          <p:cNvSpPr/>
          <p:nvPr/>
        </p:nvSpPr>
        <p:spPr>
          <a:xfrm>
            <a:off x="696719" y="4221024"/>
            <a:ext cx="9324206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cs-CZ" b="1" dirty="0"/>
              <a:t>Klasifikační úloha</a:t>
            </a:r>
          </a:p>
          <a:p>
            <a:pPr lvl="1"/>
            <a:r>
              <a:rPr lang="cs-CZ" dirty="0"/>
              <a:t>Jednotlivé významy tvoří </a:t>
            </a:r>
            <a:r>
              <a:rPr lang="cs-CZ" dirty="0">
                <a:solidFill>
                  <a:schemeClr val="accent1"/>
                </a:solidFill>
              </a:rPr>
              <a:t>třídy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Podle </a:t>
            </a:r>
            <a:r>
              <a:rPr lang="cs-CZ" dirty="0">
                <a:solidFill>
                  <a:schemeClr val="accent1"/>
                </a:solidFill>
              </a:rPr>
              <a:t>kontextu</a:t>
            </a:r>
            <a:r>
              <a:rPr lang="cs-CZ" dirty="0"/>
              <a:t> se </a:t>
            </a:r>
            <a:r>
              <a:rPr lang="cs-CZ" dirty="0">
                <a:solidFill>
                  <a:schemeClr val="accent1"/>
                </a:solidFill>
              </a:rPr>
              <a:t>rozhodujeme</a:t>
            </a:r>
            <a:r>
              <a:rPr lang="cs-CZ" dirty="0"/>
              <a:t>, do kterých tříd </a:t>
            </a:r>
            <a:r>
              <a:rPr lang="cs-CZ" dirty="0">
                <a:solidFill>
                  <a:schemeClr val="accent1"/>
                </a:solidFill>
              </a:rPr>
              <a:t>slovo na vstupu</a:t>
            </a:r>
            <a:r>
              <a:rPr lang="cs-CZ" dirty="0"/>
              <a:t> patří.</a:t>
            </a:r>
          </a:p>
          <a:p>
            <a:pPr lvl="1"/>
            <a:r>
              <a:rPr lang="cs-CZ" dirty="0"/>
              <a:t>Toto rozhodnutí je konzistentní.</a:t>
            </a:r>
          </a:p>
          <a:p>
            <a:pPr lvl="1"/>
            <a:endParaRPr lang="cs-CZ" dirty="0"/>
          </a:p>
          <a:p>
            <a:r>
              <a:rPr lang="cs-CZ" dirty="0"/>
              <a:t>Předpokladem je, že:</a:t>
            </a:r>
          </a:p>
          <a:p>
            <a:pPr lvl="1"/>
            <a:r>
              <a:rPr lang="cs-CZ" dirty="0"/>
              <a:t>Významy jsou </a:t>
            </a:r>
            <a:r>
              <a:rPr lang="cs-CZ" dirty="0">
                <a:solidFill>
                  <a:schemeClr val="accent1"/>
                </a:solidFill>
              </a:rPr>
              <a:t>diskrétní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Je jich </a:t>
            </a:r>
            <a:r>
              <a:rPr lang="cs-CZ" dirty="0">
                <a:solidFill>
                  <a:schemeClr val="accent1"/>
                </a:solidFill>
              </a:rPr>
              <a:t>konečný</a:t>
            </a:r>
            <a:r>
              <a:rPr lang="cs-CZ" dirty="0"/>
              <a:t> počet.</a:t>
            </a:r>
          </a:p>
          <a:p>
            <a:pPr lvl="1"/>
            <a:r>
              <a:rPr lang="cs-CZ" dirty="0"/>
              <a:t>Máme k dispozi </a:t>
            </a:r>
            <a:r>
              <a:rPr lang="cs-CZ" dirty="0">
                <a:solidFill>
                  <a:schemeClr val="accent1"/>
                </a:solidFill>
              </a:rPr>
              <a:t>inventář</a:t>
            </a:r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významů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Na přiřazení konkrétního užití k významu se </a:t>
            </a:r>
            <a:r>
              <a:rPr lang="cs-CZ" dirty="0">
                <a:solidFill>
                  <a:schemeClr val="accent1"/>
                </a:solidFill>
              </a:rPr>
              <a:t>shodneme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7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Desambiguace: základní algoritmy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„Historický“ algoritmus (Lesk, 1986)</a:t>
            </a:r>
          </a:p>
          <a:p>
            <a:r>
              <a:rPr lang="cs-CZ" dirty="0"/>
              <a:t>Založený na slovníkových definicích (případně příkladech užití)</a:t>
            </a:r>
          </a:p>
          <a:p>
            <a:r>
              <a:rPr lang="cs-CZ" dirty="0"/>
              <a:t>Nutná podmínka: strojově čitelné slovníky (Machine Readable Dictionaries)</a:t>
            </a:r>
          </a:p>
          <a:p>
            <a:r>
              <a:rPr lang="en-US" dirty="0" err="1"/>
              <a:t>Naivn</a:t>
            </a:r>
            <a:r>
              <a:rPr lang="cs-CZ" dirty="0"/>
              <a:t>í varianta: slovo </a:t>
            </a:r>
            <a:r>
              <a:rPr lang="cs-CZ" i="1" dirty="0">
                <a:solidFill>
                  <a:schemeClr val="accent1"/>
                </a:solidFill>
              </a:rPr>
              <a:t>w</a:t>
            </a:r>
            <a:r>
              <a:rPr lang="cs-CZ" dirty="0"/>
              <a:t>, jehož okolí sdílí nejvíc slov s definicí (nebo s příklady užití) </a:t>
            </a:r>
            <a:r>
              <a:rPr lang="cs-CZ" i="1" dirty="0">
                <a:solidFill>
                  <a:schemeClr val="accent1"/>
                </a:solidFill>
              </a:rPr>
              <a:t>i</a:t>
            </a:r>
            <a:r>
              <a:rPr lang="cs-CZ" dirty="0"/>
              <a:t>-tého významu, má význam </a:t>
            </a:r>
            <a:r>
              <a:rPr lang="cs-CZ" i="1" dirty="0">
                <a:solidFill>
                  <a:schemeClr val="accent1"/>
                </a:solidFill>
              </a:rPr>
              <a:t>s</a:t>
            </a:r>
            <a:r>
              <a:rPr lang="cs-CZ" sz="1100" i="1" dirty="0">
                <a:solidFill>
                  <a:schemeClr val="accent1"/>
                </a:solidFill>
              </a:rPr>
              <a:t>i</a:t>
            </a:r>
            <a:br>
              <a:rPr lang="cs-CZ" i="1" dirty="0">
                <a:solidFill>
                  <a:schemeClr val="accent1"/>
                </a:solidFill>
              </a:rPr>
            </a:br>
            <a:r>
              <a:rPr lang="cs-CZ" dirty="0"/>
              <a:t>[Kilgarriff and Rosenzweig, 2000]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85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malá kočkovitá šelma, chovaná v domácnostech, na venkově zvl. pro hubení myší; kočka domácí (zool.); šedivá, černá, tříbarevná k.; hladká srst kočky; k. mňouká, přede; k. číhá na myš; k. chytá ptáky; angorská k.; být falešný, úlisný jako k.; přen. expr. je to k. falešník; to děvče je k. lichotné, úlisné; [x] jsou na sebe jako pes a k. nenávidí se..., chovají se k sobě nepřátelsky... hrát si s někým jako k. s myší zahrávat si s někým a dávat mu najevo svou převahu a jeho vlastní bezmocnost; ob. je to pro kočku k ničemu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malá n. středně velká šelma 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hustým kožichem; zool. rod Felis: k. plavá; k. divoká; k. domácí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samice kočkovité šelmy vůbec; rysí k.; lví k.; expr. každá kočkovitá šelma vůbec (tygr, levhart aj.)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ob. kožišina na límci, kolem krku n. ramen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kocovina (Haš.)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věc připomínající někt. vlastnost u kočky: bot. velký trs ostřic vystupující z rašeliniště (na blatech);</a:t>
            </a:r>
            <a:br>
              <a:rPr lang="en-US" dirty="0"/>
            </a:br>
            <a:r>
              <a:rPr lang="cs-CZ" dirty="0"/>
              <a:t>tech. pojízdný vozík jeřábu se zdvihacím ústrojím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druh důtek; devítiocasá k.</a:t>
            </a:r>
          </a:p>
        </p:txBody>
      </p:sp>
    </p:spTree>
    <p:extLst>
      <p:ext uri="{BB962C8B-B14F-4D97-AF65-F5344CB8AC3E}">
        <p14:creationId xmlns:p14="http://schemas.microsoft.com/office/powerpoint/2010/main" val="361722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Leskův algoritmus: desambiguace slova „kočka“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malá kočkovitá šelma, chovaná v domácnostech, na venkově zvl. pro hubení myší; kočka domácí (zool.); šedivá, černá, tříbarevná k.; hladká srst kočky; k. mňouká, přede; k. číhá na myš; k. chytá ptáky; angorská k.; být falešný, úlisný jako k.; přen. expr. je to k. falešník; to děvče je k. lichotné, úlisné; [x] jsou na sebe jako pes a k. nenávidí se..., chovají se k sobě nepřátelsky... hrát si s někým jako k. s myší zahrávat si s někým a dávat mu najevo svou převahu a jeho vlastní bezmocnost; ob. je to pro kočku k ničemu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malá n. středně velká šelma 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hustým kožichem; zool. rod Felis: k. plavá; k. divoká; k. domácí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samice kočkovité šelmy vůbec; rysí k.; lví k.; expr. každá kočkovitá šelma vůbec (tygr, levhart aj.)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ob. kožišina na límci, kolem krku n. ramen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kocovina (Haš.)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věc připomínající někt. vlastnost u kočky: bot. velký trs ostřic vystupující z rašeliniště (na blatech);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tech. pojízdný vozík jeřábu se zdvihacím ústrojím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druh důtek; devítiocasá 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EE0FE-F8BC-4663-A5D7-D457847AB534}"/>
              </a:ext>
            </a:extLst>
          </p:cNvPr>
          <p:cNvSpPr txBox="1"/>
          <p:nvPr/>
        </p:nvSpPr>
        <p:spPr>
          <a:xfrm>
            <a:off x="4781862" y="2816266"/>
            <a:ext cx="6700604" cy="12308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52000" tIns="180000" rIns="252000" bIns="216000" rtlCol="0" anchor="ctr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Vstup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Aminokyselina</a:t>
            </a:r>
            <a:r>
              <a:rPr lang="en-US" dirty="0">
                <a:solidFill>
                  <a:schemeClr val="bg1"/>
                </a:solidFill>
              </a:rPr>
              <a:t> DL-</a:t>
            </a:r>
            <a:r>
              <a:rPr lang="en-US" dirty="0" err="1">
                <a:solidFill>
                  <a:schemeClr val="bg1"/>
                </a:solidFill>
              </a:rPr>
              <a:t>methionin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okyseluje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moč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čímž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chrání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močové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ústrojí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koček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důležitá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vlastnost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zvláště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kastrovaných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jedinců</a:t>
            </a:r>
            <a:r>
              <a:rPr lang="en-US" dirty="0">
                <a:solidFill>
                  <a:schemeClr val="bg1"/>
                </a:solidFill>
              </a:rPr>
              <a:t>).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485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2244</Words>
  <Application>Microsoft Office PowerPoint</Application>
  <PresentationFormat>Widescreen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 Math</vt:lpstr>
      <vt:lpstr>Franklin Gothic Book</vt:lpstr>
      <vt:lpstr>Franklin Gothic Demi</vt:lpstr>
      <vt:lpstr>Gill Sans MT</vt:lpstr>
      <vt:lpstr>Times New Roman</vt:lpstr>
      <vt:lpstr>Wingdings</vt:lpstr>
      <vt:lpstr>Wingdings 2</vt:lpstr>
      <vt:lpstr>DividendVTI</vt:lpstr>
      <vt:lpstr>PLIN021 Sémantická analýza v praxi</vt:lpstr>
      <vt:lpstr>Víceznačnost Ve slovníku: granularita</vt:lpstr>
      <vt:lpstr>Popis významu ve slovníku</vt:lpstr>
      <vt:lpstr>Kdy v NLP potřebujeme významy rozlišit?</vt:lpstr>
      <vt:lpstr>Lexikální Desambiguace (Word Sense Disambiguation)</vt:lpstr>
      <vt:lpstr>Lexikální Desambiguace (Word Sense Disambiguation)</vt:lpstr>
      <vt:lpstr>Lexikální Desambiguace: základní algoritmy</vt:lpstr>
      <vt:lpstr>Leskův algoritmus: desambiguace slova „kočka“</vt:lpstr>
      <vt:lpstr>Leskův algoritmus: desambiguace slova „kočka“</vt:lpstr>
      <vt:lpstr>Leskův algoritmus: desambiguace slova „kočka“</vt:lpstr>
      <vt:lpstr>Leskův algoritmus: desambiguace slova „kočka“</vt:lpstr>
      <vt:lpstr>Lexikální Desambiguace: základní algoritmy</vt:lpstr>
      <vt:lpstr>Inverzní četnost v dokumentu [Manning et al., 2008] </vt:lpstr>
      <vt:lpstr>Leskův algoritmus: desambiguace slova „kočka“</vt:lpstr>
      <vt:lpstr>Leskův algoritmus: desambiguace slova „kočka“</vt:lpstr>
      <vt:lpstr>Leskův algoritmus: desambiguace slova „kočka“</vt:lpstr>
      <vt:lpstr>Leskův algoritmus: desambiguace slova „kočka“</vt:lpstr>
      <vt:lpstr>Leskův algoritmus  Shrnutí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2020-10-21T09:37:43Z</dcterms:created>
  <dcterms:modified xsi:type="dcterms:W3CDTF">2020-10-21T11:30:09Z</dcterms:modified>
</cp:coreProperties>
</file>