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82" r:id="rId5"/>
    <p:sldId id="331" r:id="rId6"/>
    <p:sldId id="332" r:id="rId7"/>
    <p:sldId id="333" r:id="rId8"/>
    <p:sldId id="336" r:id="rId9"/>
    <p:sldId id="334" r:id="rId10"/>
    <p:sldId id="335" r:id="rId11"/>
    <p:sldId id="338" r:id="rId12"/>
    <p:sldId id="337" r:id="rId13"/>
    <p:sldId id="339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82" d="100"/>
          <a:sy n="82" d="100"/>
        </p:scale>
        <p:origin x="1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21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7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7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1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5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8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5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Word_embedding&amp;oldid=9927677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owardsdatascience.com/creating-word-embeddings-coding-the-word2vec-algorithm-in-python-using-deep-learning-b337d0ba17a8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Vektorové</a:t>
            </a:r>
            <a:r>
              <a:rPr lang="en-US" sz="2000" dirty="0"/>
              <a:t> </a:t>
            </a:r>
            <a:r>
              <a:rPr lang="en-US" sz="2000" dirty="0" err="1"/>
              <a:t>reprezentace</a:t>
            </a:r>
            <a:r>
              <a:rPr lang="en-US" sz="2000" dirty="0"/>
              <a:t> bez (</a:t>
            </a:r>
            <a:r>
              <a:rPr lang="en-US" sz="2000" dirty="0" err="1"/>
              <a:t>ručně</a:t>
            </a:r>
            <a:r>
              <a:rPr lang="en-US" sz="2000" dirty="0"/>
              <a:t>) </a:t>
            </a:r>
            <a:r>
              <a:rPr lang="en-US" sz="2000" dirty="0" err="1"/>
              <a:t>určených</a:t>
            </a:r>
            <a:r>
              <a:rPr lang="en-US" sz="2000" dirty="0"/>
              <a:t> </a:t>
            </a:r>
            <a:r>
              <a:rPr lang="en-US" sz="2000" dirty="0" err="1"/>
              <a:t>domén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sz="1800" b="1" dirty="0">
                    <a:solidFill>
                      <a:schemeClr val="accent4"/>
                    </a:solidFill>
                  </a:rPr>
                  <a:t>one-hot encoding</a:t>
                </a:r>
                <a:r>
                  <a:rPr lang="cs-CZ" sz="1800" dirty="0"/>
                  <a:t>: vektor tvaru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0, 0, …, 1, …, 0</m:t>
                        </m:r>
                      </m:e>
                    </m: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938" b="-1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= délka slovníku</a:t>
                </a:r>
              </a:p>
              <a:p>
                <a:r>
                  <a:rPr lang="cs-CZ" dirty="0"/>
                  <a:t>Všechny vektory svírají pravý úhel</a:t>
                </a:r>
              </a:p>
              <a:p>
                <a:r>
                  <a:rPr lang="cs-CZ" dirty="0"/>
                  <a:t>Jednoduché na implementaci</a:t>
                </a:r>
              </a:p>
              <a:p>
                <a:r>
                  <a:rPr lang="cs-CZ" dirty="0"/>
                  <a:t>Nezachycuje moc informace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352" t="-6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2C93DB-2328-4461-ABB0-3815111015C8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cs-CZ" sz="1800" b="1" dirty="0">
                    <a:solidFill>
                      <a:schemeClr val="accent4"/>
                    </a:solidFill>
                  </a:rPr>
                  <a:t>word embedding</a:t>
                </a:r>
                <a:r>
                  <a:rPr lang="cs-CZ" sz="1800" dirty="0"/>
                  <a:t>: mnohem menší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(např.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cs-CZ" sz="1800" dirty="0"/>
                  <a:t>)</a:t>
                </a:r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2C93DB-2328-4461-ABB0-381511101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7"/>
                <a:stretch>
                  <a:fillRect l="-938" r="-234" b="-1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FACF2-1197-4439-A4C8-AA55731A78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Jednotlivé složky jsou vypočítány podle spoluvýskytů slov v korpusu </a:t>
            </a:r>
            <a:r>
              <a:rPr lang="cs-CZ" dirty="0">
                <a:cs typeface="Times New Roman" panose="02020603050405020304" pitchFamily="18" charset="0"/>
              </a:rPr>
              <a:t>→ </a:t>
            </a:r>
            <a:r>
              <a:rPr lang="cs-CZ" b="1" dirty="0">
                <a:solidFill>
                  <a:schemeClr val="accent1"/>
                </a:solidFill>
                <a:cs typeface="Times New Roman" panose="02020603050405020304" pitchFamily="18" charset="0"/>
              </a:rPr>
              <a:t>model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dirty="0"/>
              <a:t>Vektory svírají různé úhly</a:t>
            </a:r>
          </a:p>
          <a:p>
            <a:r>
              <a:rPr lang="cs-CZ" dirty="0"/>
              <a:t>Čím menší úhel, tím častější výskyt v podobných kontextech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/>
              <p:nvPr/>
            </p:nvSpPr>
            <p:spPr>
              <a:xfrm>
                <a:off x="4768216" y="1835367"/>
                <a:ext cx="201548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rozměrný</a:t>
                </a:r>
                <a:r>
                  <a:rPr lang="en-US" dirty="0"/>
                  <a:t> pro</a:t>
                </a:r>
                <a:r>
                  <a:rPr lang="cs-CZ" dirty="0"/>
                  <a:t>s</a:t>
                </a:r>
                <a:r>
                  <a:rPr lang="en-US" dirty="0"/>
                  <a:t>tor</a:t>
                </a:r>
                <a:endParaRPr lang="cs-CZ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16" y="1835367"/>
                <a:ext cx="2015488" cy="369332"/>
              </a:xfrm>
              <a:prstGeom prst="rect">
                <a:avLst/>
              </a:prstGeom>
              <a:blipFill>
                <a:blip r:embed="rId8"/>
                <a:stretch>
                  <a:fillRect t="-6349" r="-210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6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 err="1"/>
              <a:t>Schütze</a:t>
            </a:r>
            <a:r>
              <a:rPr lang="en-US" dirty="0"/>
              <a:t>, H. (1998).</a:t>
            </a:r>
            <a:r>
              <a:rPr lang="cs-CZ" dirty="0"/>
              <a:t> </a:t>
            </a:r>
            <a:r>
              <a:rPr lang="en-US" b="1" dirty="0"/>
              <a:t>Automatic word sense discrimination.</a:t>
            </a:r>
            <a:r>
              <a:rPr lang="cs-CZ" b="1" dirty="0"/>
              <a:t> </a:t>
            </a:r>
            <a:r>
              <a:rPr lang="en-US" dirty="0" err="1"/>
              <a:t>Comput</a:t>
            </a:r>
            <a:r>
              <a:rPr lang="en-US" dirty="0"/>
              <a:t>. Linguist., 24:97</a:t>
            </a:r>
            <a:r>
              <a:rPr lang="cs-CZ" dirty="0"/>
              <a:t>-</a:t>
            </a:r>
            <a:r>
              <a:rPr lang="en-US" dirty="0"/>
              <a:t>123</a:t>
            </a:r>
            <a:endParaRPr lang="cs-CZ" dirty="0"/>
          </a:p>
          <a:p>
            <a:r>
              <a:rPr lang="en-US" dirty="0"/>
              <a:t>Wikipedia contributors. (2020, December 7). Word embedding. In </a:t>
            </a:r>
            <a:r>
              <a:rPr lang="en-US" i="1" dirty="0"/>
              <a:t>Wikipedia, The Free Encyclopedia</a:t>
            </a:r>
            <a:r>
              <a:rPr lang="en-US" dirty="0"/>
              <a:t>. Retrieved 11:03, December 7, 2020, from </a:t>
            </a:r>
            <a:r>
              <a:rPr lang="en-US" dirty="0">
                <a:hlinkClick r:id="rId3"/>
              </a:rPr>
              <a:t>https://en.wikipedia.org/w/index.php?title=Word_embedding&amp;oldid=992767743</a:t>
            </a:r>
            <a:r>
              <a:rPr lang="en-US" dirty="0"/>
              <a:t>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Word Sense Discrimination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Word Sense Induction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E8754-6CDC-48A6-B2F6-060216A3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Grafy spoluvýskytu (sousednost, spoluvýskyt v pevně daném okně kontextu)</a:t>
            </a:r>
            <a:br>
              <a:rPr lang="cs-CZ" dirty="0"/>
            </a:br>
            <a:r>
              <a:rPr lang="cs-CZ" dirty="0"/>
              <a:t>Co-occurrence graphs</a:t>
            </a:r>
          </a:p>
          <a:p>
            <a:r>
              <a:rPr lang="cs-CZ" dirty="0"/>
              <a:t>Slovní klastry</a:t>
            </a:r>
            <a:br>
              <a:rPr lang="cs-CZ" dirty="0"/>
            </a:br>
            <a:r>
              <a:rPr lang="cs-CZ" dirty="0"/>
              <a:t>Word clusters</a:t>
            </a:r>
          </a:p>
          <a:p>
            <a:r>
              <a:rPr lang="cs-CZ" dirty="0"/>
              <a:t>Kontextové klastry</a:t>
            </a:r>
            <a:br>
              <a:rPr lang="cs-CZ" dirty="0"/>
            </a:br>
            <a:r>
              <a:rPr lang="cs-CZ" dirty="0"/>
              <a:t>Context clusters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59F8F9-2201-49CB-B9F4-9754405283D7}"/>
              </a:ext>
            </a:extLst>
          </p:cNvPr>
          <p:cNvSpPr/>
          <p:nvPr/>
        </p:nvSpPr>
        <p:spPr>
          <a:xfrm rot="272315" flipH="1">
            <a:off x="3651924" y="4341113"/>
            <a:ext cx="3344984" cy="97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vektory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A208-7E50-4AEB-A731-5CD3CCD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Kontextové vektory (schütze, 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F1D9-67A0-412F-8582-B554266E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 se, že některé významy jsou „víc spojeny“ než jiné. Např. „pták“ je víc spojený s „peří“ než se „strom“.</a:t>
            </a:r>
          </a:p>
          <a:p>
            <a:r>
              <a:rPr lang="cs-CZ" dirty="0"/>
              <a:t>Algoritmus rozlišení kontextových skupin: </a:t>
            </a:r>
            <a:r>
              <a:rPr lang="cs-CZ" b="1" dirty="0"/>
              <a:t>context group discrimination</a:t>
            </a:r>
          </a:p>
          <a:p>
            <a:r>
              <a:rPr lang="cs-CZ" dirty="0"/>
              <a:t>Výsledkem jsou výskyty víceznačného slova v různých shlucích. Každé slovo, kontext i shluk jsou reprezentovány vektorem v mnoharozměrném vektorovém prostoru.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5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374E-D108-4F0B-B5B5-32A69973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9D2C3-211C-48AE-A28C-47F7175A5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Mějme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domén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(např. zoologie, vaření, atmosféra, vojenské letectví).</a:t>
                </a:r>
              </a:p>
              <a:p>
                <a:pPr marL="0" indent="0">
                  <a:buNone/>
                </a:pPr>
                <a:r>
                  <a:rPr lang="cs-CZ" dirty="0"/>
                  <a:t>Každé slovo w je reprezentováno vektorem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Vyskytuje-li se slovo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textech z domény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pak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přiřadíme četnost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doméně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br>
                  <a:rPr lang="cs-CZ" dirty="0"/>
                </a:br>
                <a:r>
                  <a:rPr lang="cs-CZ" dirty="0"/>
                  <a:t>Četnost můžeme vyjádřit více způsoby (které už známe z WSD):</a:t>
                </a:r>
              </a:p>
              <a:p>
                <a:r>
                  <a:rPr lang="cs-CZ" dirty="0"/>
                  <a:t>počet výskytů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počet dokumentů, ve kterých 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vyskytuje</a:t>
                </a:r>
              </a:p>
              <a:p>
                <a:r>
                  <a:rPr lang="cs-CZ" dirty="0"/>
                  <a:t>0 pokud 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nevyskytuje, jinak 1</a:t>
                </a:r>
              </a:p>
              <a:p>
                <a:r>
                  <a:rPr lang="cs-CZ" dirty="0"/>
                  <a:t>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9D2C3-211C-48AE-A28C-47F7175A5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31" b="-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1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err="1"/>
              <a:t>Reprezentace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cs-CZ" dirty="0"/>
              <a:t>én pomocí výskytů slov v nich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6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B22B02-1B35-4026-B5AF-36D9E0F7F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535"/>
              </p:ext>
            </p:extLst>
          </p:nvPr>
        </p:nvGraphicFramePr>
        <p:xfrm>
          <a:off x="4166558" y="2923667"/>
          <a:ext cx="6271405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281">
                  <a:extLst>
                    <a:ext uri="{9D8B030D-6E8A-4147-A177-3AD203B41FA5}">
                      <a16:colId xmlns:a16="http://schemas.microsoft.com/office/drawing/2014/main" val="4127951871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865248609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455072410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910968967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748872073"/>
                    </a:ext>
                  </a:extLst>
                </a:gridCol>
              </a:tblGrid>
              <a:tr h="331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Zoologie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</a:t>
                      </a:r>
                      <a:r>
                        <a:rPr lang="cs-CZ" dirty="0"/>
                        <a:t>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Atmosféra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Vojenské letectví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6383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Buňka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77161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540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26302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Množství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29569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Pára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87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67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7D527-10F8-4698-B2EA-8F0F39851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r>
                  <a:rPr lang="cs-CZ" dirty="0"/>
                  <a:t>Mějme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domén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(např. zoologie, vaření, atmosféra, vojenské letectví).</a:t>
                </a:r>
                <a:endParaRPr lang="en-US" dirty="0"/>
              </a:p>
              <a:p>
                <a:r>
                  <a:rPr lang="cs-CZ" dirty="0"/>
                  <a:t>Každé slovo w je reprezentováno vektorem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cs-CZ" dirty="0"/>
                  <a:t>Získáme potom vektory:</a:t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7D527-10F8-4698-B2EA-8F0F39851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66" t="-3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7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3600A-16C6-4D28-A926-6E2FFBC9AF53}"/>
                  </a:ext>
                </a:extLst>
              </p:cNvPr>
              <p:cNvSpPr/>
              <p:nvPr/>
            </p:nvSpPr>
            <p:spPr>
              <a:xfrm>
                <a:off x="4557623" y="3923913"/>
                <a:ext cx="6096000" cy="12301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9+0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3600A-16C6-4D28-A926-6E2FFBC9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23" y="3923913"/>
                <a:ext cx="6096000" cy="1230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39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Čím menší úhel vektory svírají, tím bližší si slova jsou (protože se vyskytují v podobných kontextech)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5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EB22B02-1B35-4026-B5AF-36D9E0F7F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12331"/>
                  </p:ext>
                </p:extLst>
              </p:nvPr>
            </p:nvGraphicFramePr>
            <p:xfrm>
              <a:off x="4744528" y="3565297"/>
              <a:ext cx="6329874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979">
                      <a:extLst>
                        <a:ext uri="{9D8B030D-6E8A-4147-A177-3AD203B41FA5}">
                          <a16:colId xmlns:a16="http://schemas.microsoft.com/office/drawing/2014/main" val="4127951871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65248609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455072410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910968967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748872073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76234984"/>
                        </a:ext>
                      </a:extLst>
                    </a:gridCol>
                  </a:tblGrid>
                  <a:tr h="33187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56383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77161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7540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26302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29569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08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EB22B02-1B35-4026-B5AF-36D9E0F7F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12331"/>
                  </p:ext>
                </p:extLst>
              </p:nvPr>
            </p:nvGraphicFramePr>
            <p:xfrm>
              <a:off x="4744528" y="3565297"/>
              <a:ext cx="6329874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979">
                      <a:extLst>
                        <a:ext uri="{9D8B030D-6E8A-4147-A177-3AD203B41FA5}">
                          <a16:colId xmlns:a16="http://schemas.microsoft.com/office/drawing/2014/main" val="4127951871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65248609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455072410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910968967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748872073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7623498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100578" t="-1667" r="-402890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199425" t="-1667" r="-300575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301156" t="-1667" r="-202312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401156" t="-1667" r="-102312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01156" t="-1667" r="-2312" b="-5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1563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101667" r="-50289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771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198361" r="-502890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7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303333" r="-50289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263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403333" r="-50289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295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503333" r="-50289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087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30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Klastrování vektorů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Čím menší úhel vektory svírají, tím bližší si slova jsou (protože se vyskytují v podobných kontextech)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6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2DB9B3E-9F67-4B99-B5CF-3408F01691CE}"/>
              </a:ext>
            </a:extLst>
          </p:cNvPr>
          <p:cNvSpPr/>
          <p:nvPr/>
        </p:nvSpPr>
        <p:spPr>
          <a:xfrm>
            <a:off x="4839419" y="3429000"/>
            <a:ext cx="4494362" cy="2212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CBB95C-6E37-4299-8A44-0F7BCBC36A09}"/>
              </a:ext>
            </a:extLst>
          </p:cNvPr>
          <p:cNvSpPr/>
          <p:nvPr/>
        </p:nvSpPr>
        <p:spPr>
          <a:xfrm>
            <a:off x="5857334" y="3531014"/>
            <a:ext cx="3096878" cy="1096969"/>
          </a:xfrm>
          <a:prstGeom prst="ellipse">
            <a:avLst/>
          </a:prstGeom>
          <a:solidFill>
            <a:srgbClr val="BDB59D">
              <a:alpha val="6196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EEBD85-19AE-4C8A-99A9-60196F9A3C1A}"/>
              </a:ext>
            </a:extLst>
          </p:cNvPr>
          <p:cNvSpPr/>
          <p:nvPr/>
        </p:nvSpPr>
        <p:spPr>
          <a:xfrm>
            <a:off x="4934309" y="3473925"/>
            <a:ext cx="2122099" cy="1096969"/>
          </a:xfrm>
          <a:prstGeom prst="ellipse">
            <a:avLst/>
          </a:prstGeom>
          <a:solidFill>
            <a:srgbClr val="BDB59D">
              <a:alpha val="63922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CBBB48-0FDD-4994-ADFE-788BF49C416E}"/>
              </a:ext>
            </a:extLst>
          </p:cNvPr>
          <p:cNvSpPr/>
          <p:nvPr/>
        </p:nvSpPr>
        <p:spPr>
          <a:xfrm>
            <a:off x="5382882" y="3923913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2B9A32-E00F-4391-AD51-5FD507707CA1}"/>
              </a:ext>
            </a:extLst>
          </p:cNvPr>
          <p:cNvSpPr/>
          <p:nvPr/>
        </p:nvSpPr>
        <p:spPr>
          <a:xfrm>
            <a:off x="6061493" y="4102191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E31D52-F22C-41F7-AE45-98F99CF3FAE1}"/>
              </a:ext>
            </a:extLst>
          </p:cNvPr>
          <p:cNvSpPr/>
          <p:nvPr/>
        </p:nvSpPr>
        <p:spPr>
          <a:xfrm>
            <a:off x="8180716" y="4332233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C3ABF8-5499-4DE8-8269-0564686942BD}"/>
              </a:ext>
            </a:extLst>
          </p:cNvPr>
          <p:cNvSpPr/>
          <p:nvPr/>
        </p:nvSpPr>
        <p:spPr>
          <a:xfrm>
            <a:off x="6737228" y="4614025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82318-37CB-4DF0-9A5D-A2B526F2480F}"/>
              </a:ext>
            </a:extLst>
          </p:cNvPr>
          <p:cNvSpPr/>
          <p:nvPr/>
        </p:nvSpPr>
        <p:spPr>
          <a:xfrm>
            <a:off x="8962838" y="5226500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5608-2174-4623-9F69-550ABE535754}"/>
              </a:ext>
            </a:extLst>
          </p:cNvPr>
          <p:cNvSpPr txBox="1"/>
          <p:nvPr/>
        </p:nvSpPr>
        <p:spPr>
          <a:xfrm>
            <a:off x="6281095" y="469219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množství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A2615-4A1A-4F62-90D4-81E1CBCDD6E4}"/>
              </a:ext>
            </a:extLst>
          </p:cNvPr>
          <p:cNvSpPr txBox="1"/>
          <p:nvPr/>
        </p:nvSpPr>
        <p:spPr>
          <a:xfrm>
            <a:off x="8122159" y="3993477"/>
            <a:ext cx="4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29A8-C730-4579-A2C1-D8F8A1267CFD}"/>
              </a:ext>
            </a:extLst>
          </p:cNvPr>
          <p:cNvSpPr txBox="1"/>
          <p:nvPr/>
        </p:nvSpPr>
        <p:spPr>
          <a:xfrm>
            <a:off x="8335743" y="51809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pára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F462-0C1E-429F-96C2-4C3EDAA28F50}"/>
              </a:ext>
            </a:extLst>
          </p:cNvPr>
          <p:cNvSpPr txBox="1"/>
          <p:nvPr/>
        </p:nvSpPr>
        <p:spPr>
          <a:xfrm>
            <a:off x="6107523" y="3757219"/>
            <a:ext cx="79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buňka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3857C-1D10-4F9D-BFA8-FEAAD0C65DCF}"/>
              </a:ext>
            </a:extLst>
          </p:cNvPr>
          <p:cNvSpPr txBox="1"/>
          <p:nvPr/>
        </p:nvSpPr>
        <p:spPr>
          <a:xfrm>
            <a:off x="5199226" y="359023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tkáň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Vektorové reprezentace bez (ručně) určených domén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906" y="2340864"/>
                <a:ext cx="3568661" cy="363448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4rozměrný </a:t>
                </a:r>
                <a:r>
                  <a:rPr lang="en-US" dirty="0" err="1"/>
                  <a:t>prostor</a:t>
                </a:r>
                <a:r>
                  <a:rPr lang="en-US" dirty="0"/>
                  <a:t> (</a:t>
                </a:r>
                <a:r>
                  <a:rPr lang="en-US" dirty="0" err="1"/>
                  <a:t>podle</a:t>
                </a:r>
                <a:r>
                  <a:rPr lang="en-US" dirty="0"/>
                  <a:t> </a:t>
                </a:r>
                <a:r>
                  <a:rPr lang="en-US" dirty="0" err="1"/>
                  <a:t>počtu</a:t>
                </a:r>
                <a:r>
                  <a:rPr lang="en-US" dirty="0"/>
                  <a:t> </a:t>
                </a:r>
                <a:r>
                  <a:rPr lang="en-US" dirty="0" err="1"/>
                  <a:t>domén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 </a:t>
                </a:r>
                <a:r>
                  <a:rPr lang="cs-CZ" dirty="0"/>
                  <a:t>všechno může být </a:t>
                </a:r>
                <a:r>
                  <a:rPr lang="en-US" dirty="0" err="1"/>
                  <a:t>doména</a:t>
                </a:r>
                <a:r>
                  <a:rPr lang="en-US" dirty="0"/>
                  <a:t>?</a:t>
                </a:r>
                <a:endParaRPr lang="cs-CZ" dirty="0"/>
              </a:p>
              <a:p>
                <a:pPr lvl="1"/>
                <a:r>
                  <a:rPr lang="cs-CZ" dirty="0"/>
                  <a:t>Obor</a:t>
                </a:r>
              </a:p>
              <a:p>
                <a:pPr lvl="1"/>
                <a:r>
                  <a:rPr lang="cs-CZ" dirty="0"/>
                  <a:t>Gramatické kategorie</a:t>
                </a:r>
              </a:p>
              <a:p>
                <a:pPr lvl="1"/>
                <a:r>
                  <a:rPr lang="cs-CZ" dirty="0"/>
                  <a:t>Délka slova</a:t>
                </a:r>
              </a:p>
              <a:p>
                <a:pPr lvl="1"/>
                <a:r>
                  <a:rPr lang="cs-CZ" dirty="0"/>
                  <a:t>Původ slova</a:t>
                </a:r>
              </a:p>
              <a:p>
                <a:pPr lvl="1"/>
                <a:r>
                  <a:rPr lang="cs-CZ"/>
                  <a:t>...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906" y="2340864"/>
                <a:ext cx="3568661" cy="3634486"/>
              </a:xfrm>
              <a:blipFill>
                <a:blip r:embed="rId3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reating Word Embeddings: Coding the Word2Vec Algorithm in Python using  Deep Learning | by Eligijus Bujokas | Towards Data Science">
            <a:extLst>
              <a:ext uri="{FF2B5EF4-FFF2-40B4-BE49-F238E27FC236}">
                <a16:creationId xmlns:a16="http://schemas.microsoft.com/office/drawing/2014/main" id="{CABA4D25-7828-44F9-956B-6C3D81DB9C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1"/>
          <a:stretch/>
        </p:blipFill>
        <p:spPr bwMode="auto">
          <a:xfrm>
            <a:off x="4654295" y="770040"/>
            <a:ext cx="6999991" cy="37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506320-F931-4ED3-95B0-3B1C0324A5E2}"/>
              </a:ext>
            </a:extLst>
          </p:cNvPr>
          <p:cNvSpPr/>
          <p:nvPr/>
        </p:nvSpPr>
        <p:spPr>
          <a:xfrm>
            <a:off x="535103" y="5744517"/>
            <a:ext cx="1059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https://towardsdatascience.com/creating-word-embeddings-coding-the-word2vec-algorithm-in-python-using-deep-learning-b337d0ba17a8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6471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Widescreen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Word Sense Discrimination  Word Sense Induction</vt:lpstr>
      <vt:lpstr>Kontextové vektory (schütze, 1998)</vt:lpstr>
      <vt:lpstr>Vektor jako reprezentant výskytu slova v doméně</vt:lpstr>
      <vt:lpstr>Vektor jako reprezentant výskytu slova v doméně</vt:lpstr>
      <vt:lpstr>Vektor jako reprezentant výskytu slova v doméně</vt:lpstr>
      <vt:lpstr>Vektor jako reprezentant výskytu slova v doméně</vt:lpstr>
      <vt:lpstr>Klastrování vektorů</vt:lpstr>
      <vt:lpstr>Vektorové reprezentace bez (ručně) určených domén</vt:lpstr>
      <vt:lpstr>Vektorové reprezentace bez (ručně) určených domén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2020-12-07T10:50:13Z</dcterms:created>
  <dcterms:modified xsi:type="dcterms:W3CDTF">2024-11-26T08:31:10Z</dcterms:modified>
</cp:coreProperties>
</file>