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62"/>
  </p:notesMasterIdLst>
  <p:handoutMasterIdLst>
    <p:handoutMasterId r:id="rId63"/>
  </p:handoutMasterIdLst>
  <p:sldIdLst>
    <p:sldId id="256" r:id="rId2"/>
    <p:sldId id="262" r:id="rId3"/>
    <p:sldId id="263" r:id="rId4"/>
    <p:sldId id="265" r:id="rId5"/>
    <p:sldId id="277" r:id="rId6"/>
    <p:sldId id="309" r:id="rId7"/>
    <p:sldId id="310" r:id="rId8"/>
    <p:sldId id="312" r:id="rId9"/>
    <p:sldId id="311" r:id="rId10"/>
    <p:sldId id="319" r:id="rId11"/>
    <p:sldId id="334" r:id="rId12"/>
    <p:sldId id="344" r:id="rId13"/>
    <p:sldId id="279" r:id="rId14"/>
    <p:sldId id="301" r:id="rId15"/>
    <p:sldId id="302" r:id="rId16"/>
    <p:sldId id="303" r:id="rId17"/>
    <p:sldId id="304" r:id="rId18"/>
    <p:sldId id="266" r:id="rId19"/>
    <p:sldId id="267" r:id="rId20"/>
    <p:sldId id="291" r:id="rId21"/>
    <p:sldId id="335" r:id="rId22"/>
    <p:sldId id="271" r:id="rId23"/>
    <p:sldId id="272" r:id="rId24"/>
    <p:sldId id="314" r:id="rId25"/>
    <p:sldId id="340" r:id="rId26"/>
    <p:sldId id="294" r:id="rId27"/>
    <p:sldId id="292" r:id="rId28"/>
    <p:sldId id="293" r:id="rId29"/>
    <p:sldId id="295" r:id="rId30"/>
    <p:sldId id="296" r:id="rId31"/>
    <p:sldId id="324" r:id="rId32"/>
    <p:sldId id="298" r:id="rId33"/>
    <p:sldId id="299" r:id="rId34"/>
    <p:sldId id="320" r:id="rId35"/>
    <p:sldId id="321" r:id="rId36"/>
    <p:sldId id="323" r:id="rId37"/>
    <p:sldId id="300" r:id="rId38"/>
    <p:sldId id="341" r:id="rId39"/>
    <p:sldId id="342" r:id="rId40"/>
    <p:sldId id="343" r:id="rId41"/>
    <p:sldId id="280" r:id="rId42"/>
    <p:sldId id="322" r:id="rId43"/>
    <p:sldId id="282" r:id="rId44"/>
    <p:sldId id="284" r:id="rId45"/>
    <p:sldId id="325" r:id="rId46"/>
    <p:sldId id="337" r:id="rId47"/>
    <p:sldId id="338" r:id="rId48"/>
    <p:sldId id="336" r:id="rId49"/>
    <p:sldId id="332" r:id="rId50"/>
    <p:sldId id="333" r:id="rId51"/>
    <p:sldId id="327" r:id="rId52"/>
    <p:sldId id="328" r:id="rId53"/>
    <p:sldId id="329" r:id="rId54"/>
    <p:sldId id="330" r:id="rId55"/>
    <p:sldId id="331" r:id="rId56"/>
    <p:sldId id="339" r:id="rId57"/>
    <p:sldId id="326" r:id="rId58"/>
    <p:sldId id="289" r:id="rId59"/>
    <p:sldId id="275" r:id="rId60"/>
    <p:sldId id="288" r:id="rId6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33"/>
    <a:srgbClr val="00CC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43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25A6BD-347C-449D-81A7-18D775BDF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99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7DFD5-5C8A-4CC3-B518-947E7BCD91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09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7BD60-85A3-4A4E-B902-596530B48311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60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7DFD5-5C8A-4CC3-B518-947E7BCD9166}" type="slidenum">
              <a:rPr lang="cs-CZ" altLang="cs-CZ" smtClean="0"/>
              <a:pPr>
                <a:defRPr/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4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3D5E-438F-4810-95D8-37889F9B930F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3944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42940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0849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168779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2893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668435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27455-39E9-4384-A61C-87E5B310685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23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6AF83-B214-42CC-ABE8-7368705E6515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056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967B-B55C-40C0-8860-97B51AB03C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835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580802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923A-D335-4D1A-B075-7BB9BC8BC30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208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EFCA8-38A8-4372-946E-841FE393109D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591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E52FD-2C15-4ADD-A093-92E52654A928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415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14928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5D1AD-4646-4A65-AE90-DDE9BFA0AEFA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729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F6196-D04B-4B30-B393-5E2C6CF9BB4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394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1A97D-275D-40DF-9459-8DE72CD5D6B6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692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4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FF0000"/>
                </a:solidFill>
              </a:rPr>
              <a:t>Syntetické futurum v češtině</a:t>
            </a:r>
            <a:endParaRPr lang="en-GB" altLang="cs-CZ" sz="40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PLIN032</a:t>
            </a:r>
          </a:p>
          <a:p>
            <a:pPr eaLnBrk="1" hangingPunct="1"/>
            <a:r>
              <a:rPr lang="cs-CZ" altLang="cs-CZ" dirty="0"/>
              <a:t>Klára Osolsobě</a:t>
            </a:r>
          </a:p>
          <a:p>
            <a:pPr eaLnBrk="1" hangingPunct="1"/>
            <a:r>
              <a:rPr lang="cs-CZ" altLang="cs-CZ" dirty="0" err="1"/>
              <a:t>osolsobe</a:t>
            </a:r>
            <a:r>
              <a:rPr lang="en-US" altLang="cs-CZ" dirty="0"/>
              <a:t>@</a:t>
            </a:r>
            <a:r>
              <a:rPr lang="cs-CZ" altLang="cs-CZ" dirty="0"/>
              <a:t>phil.muni.cz</a:t>
            </a:r>
            <a:endParaRPr lang="en-GB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Mluvnice současné češtiny (Cvrček a kol., 2010)</a:t>
            </a:r>
            <a:endParaRPr lang="en-GB" altLang="cs-CZ" sz="3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Specifická omezená skupina sloves má tvary budoucího času vyjádřené pomocí předpony </a:t>
            </a:r>
            <a:r>
              <a:rPr lang="cs-CZ" altLang="cs-CZ" i="1">
                <a:solidFill>
                  <a:srgbClr val="FF3300"/>
                </a:solidFill>
              </a:rPr>
              <a:t>po/pů : půjdu, pojedu, potrvá, poroste, ponesu, povedu, poběžím, poletíš, polezeš, poteče, poženu, povezeme, poplujete, pohrne, pocestujou, postěhuje, poplazí.</a:t>
            </a:r>
            <a:endParaRPr lang="en-GB" altLang="cs-CZ" i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frekvence lemmat v synv11</a:t>
            </a:r>
            <a:br>
              <a:rPr lang="cs-CZ" sz="3200" b="1" dirty="0"/>
            </a:br>
            <a:r>
              <a:rPr lang="cs-CZ" sz="3200" b="1" dirty="0"/>
              <a:t>tag="........F.*"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83AB1E9-AFCA-4EE6-A043-59336E9E0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463" y="2160933"/>
            <a:ext cx="3468687" cy="3880747"/>
          </a:xfrm>
        </p:spPr>
      </p:pic>
    </p:spTree>
    <p:extLst>
      <p:ext uri="{BB962C8B-B14F-4D97-AF65-F5344CB8AC3E}">
        <p14:creationId xmlns:p14="http://schemas.microsoft.com/office/powerpoint/2010/main" val="379651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33B8B-228A-80D3-832A-A9174CB4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frekvence lemmat v synv12</a:t>
            </a:r>
            <a:br>
              <a:rPr lang="cs-CZ" sz="3600" b="1" dirty="0"/>
            </a:br>
            <a:r>
              <a:rPr lang="en-US" sz="2700" b="1" dirty="0"/>
              <a:t>[</a:t>
            </a:r>
            <a:r>
              <a:rPr lang="cs-CZ" sz="2700" b="1" dirty="0"/>
              <a:t>tag="........F.*"</a:t>
            </a:r>
            <a:r>
              <a:rPr lang="en-US" sz="2700" b="1" dirty="0"/>
              <a:t> &amp; </a:t>
            </a:r>
            <a:r>
              <a:rPr lang="cs-CZ" sz="2700" b="1" dirty="0"/>
              <a:t>lemma!=„být"</a:t>
            </a:r>
            <a:r>
              <a:rPr lang="en-US" sz="2700" b="1" dirty="0"/>
              <a:t>]</a:t>
            </a:r>
            <a:endParaRPr lang="cs-CZ" sz="27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A71C0E-C8E4-469F-3210-BA5F7EC5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060848"/>
            <a:ext cx="1654876" cy="388143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53AE06-7F2F-A26A-8D40-B6B6B850D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085962"/>
            <a:ext cx="1686248" cy="3881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B7BD02-7EB7-2A41-6A87-C64F70002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32" y="2124020"/>
            <a:ext cx="1679301" cy="38182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F0B6F3E-BA6E-DECE-F5C2-2609E6997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276872"/>
            <a:ext cx="2648320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Syntetické futurum  – slovníky a další tištěné zdroje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SSJČ : </a:t>
            </a:r>
            <a:r>
              <a:rPr lang="cs-CZ" altLang="cs-CZ" dirty="0">
                <a:solidFill>
                  <a:schemeClr val="hlink"/>
                </a:solidFill>
              </a:rPr>
              <a:t>50 </a:t>
            </a:r>
            <a:r>
              <a:rPr lang="cs-CZ" altLang="cs-CZ" dirty="0"/>
              <a:t>sloves (27 navíc, které neuvádí SSČ)</a:t>
            </a:r>
          </a:p>
          <a:p>
            <a:pPr eaLnBrk="1" hangingPunct="1"/>
            <a:r>
              <a:rPr lang="cs-CZ" altLang="cs-CZ" dirty="0"/>
              <a:t>SSČ : 21 sloves (</a:t>
            </a:r>
            <a:r>
              <a:rPr lang="cs-CZ" altLang="cs-CZ" dirty="0">
                <a:solidFill>
                  <a:schemeClr val="hlink"/>
                </a:solidFill>
              </a:rPr>
              <a:t>3 </a:t>
            </a:r>
            <a:r>
              <a:rPr lang="cs-CZ" altLang="cs-CZ" dirty="0"/>
              <a:t>navíc, které neuvádí SSJČ)</a:t>
            </a:r>
          </a:p>
          <a:p>
            <a:pPr eaLnBrk="1" hangingPunct="1"/>
            <a:r>
              <a:rPr lang="cs-CZ" altLang="cs-CZ" dirty="0"/>
              <a:t>SSSJČ i SSČ : 18 sloves</a:t>
            </a:r>
          </a:p>
          <a:p>
            <a:pPr eaLnBrk="1" hangingPunct="1"/>
            <a:r>
              <a:rPr lang="cs-CZ" altLang="cs-CZ" dirty="0"/>
              <a:t>Čermák, 1990, s. 106 : </a:t>
            </a:r>
            <a:r>
              <a:rPr lang="cs-CZ" altLang="cs-CZ" dirty="0">
                <a:solidFill>
                  <a:schemeClr val="hlink"/>
                </a:solidFill>
              </a:rPr>
              <a:t>5 </a:t>
            </a:r>
            <a:r>
              <a:rPr lang="cs-CZ" altLang="cs-CZ" dirty="0"/>
              <a:t>dalších sloves, které neuvádí ani SSJČ, ani SSČ</a:t>
            </a:r>
          </a:p>
          <a:p>
            <a:pPr eaLnBrk="1" hangingPunct="1"/>
            <a:r>
              <a:rPr lang="cs-CZ" altLang="cs-CZ" dirty="0"/>
              <a:t>Šmilauer, 1972 s. 223 : </a:t>
            </a:r>
            <a:r>
              <a:rPr lang="cs-CZ" altLang="cs-CZ" dirty="0">
                <a:solidFill>
                  <a:schemeClr val="hlink"/>
                </a:solidFill>
              </a:rPr>
              <a:t>2 </a:t>
            </a:r>
            <a:r>
              <a:rPr lang="cs-CZ" altLang="cs-CZ" dirty="0"/>
              <a:t>další slovesa</a:t>
            </a:r>
          </a:p>
          <a:p>
            <a:pPr eaLnBrk="1" hangingPunct="1"/>
            <a:r>
              <a:rPr lang="cs-CZ" altLang="cs-CZ" dirty="0"/>
              <a:t>Kopečný,1962 s. 46-50 : </a:t>
            </a:r>
            <a:r>
              <a:rPr lang="cs-CZ" altLang="cs-CZ" dirty="0">
                <a:solidFill>
                  <a:schemeClr val="hlink"/>
                </a:solidFill>
              </a:rPr>
              <a:t>115 </a:t>
            </a:r>
            <a:r>
              <a:rPr lang="cs-CZ" altLang="cs-CZ" dirty="0"/>
              <a:t>sloves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vézt</a:t>
            </a:r>
            <a:endParaRPr lang="en-GB" altLang="cs-CZ" i="1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1318"/>
            <a:ext cx="6348413" cy="119997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vézt</a:t>
            </a:r>
            <a:endParaRPr lang="en-GB" altLang="cs-CZ" i="1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4741"/>
            <a:ext cx="6348413" cy="107313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lézt</a:t>
            </a:r>
            <a:endParaRPr lang="en-GB" altLang="cs-CZ" i="1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673"/>
            <a:ext cx="6348413" cy="28392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lézt</a:t>
            </a:r>
            <a:endParaRPr lang="en-GB" altLang="cs-CZ" i="1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0946"/>
            <a:ext cx="6348413" cy="15007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Zachycení na úrovni morfologické značky (tagu)</a:t>
            </a:r>
            <a:endParaRPr lang="en-GB" altLang="cs-CZ" sz="3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cs-CZ" sz="2400" b="1"/>
              <a:t>Pozice 2 - Detailní určení slovního druhu</a:t>
            </a:r>
            <a:r>
              <a:rPr lang="cs-CZ" altLang="cs-CZ" sz="2400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400" b="1">
                <a:solidFill>
                  <a:srgbClr val="FF3300"/>
                </a:solidFill>
              </a:rPr>
              <a:t>B</a:t>
            </a:r>
            <a:r>
              <a:rPr lang="en-GB" altLang="cs-CZ" sz="2400">
                <a:solidFill>
                  <a:srgbClr val="FF3300"/>
                </a:solidFill>
              </a:rPr>
              <a:t> sloveso, tvar přítomného nebo budoucího času</a:t>
            </a:r>
          </a:p>
          <a:p>
            <a:pPr eaLnBrk="1" hangingPunct="1"/>
            <a:r>
              <a:rPr lang="en-GB" altLang="cs-CZ" sz="2400" b="1"/>
              <a:t>Pozice 9 - Čas</a:t>
            </a:r>
          </a:p>
          <a:p>
            <a:pPr eaLnBrk="1" hangingPunct="1">
              <a:buFontTx/>
              <a:buChar char="-"/>
            </a:pPr>
            <a:r>
              <a:rPr lang="en-GB" altLang="cs-CZ" sz="2400"/>
              <a:t>neurčuje se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>
                <a:solidFill>
                  <a:srgbClr val="FF3300"/>
                </a:solidFill>
              </a:rPr>
              <a:t>F </a:t>
            </a:r>
            <a:r>
              <a:rPr lang="en-GB" altLang="cs-CZ" sz="2400">
                <a:solidFill>
                  <a:srgbClr val="FF3300"/>
                </a:solidFill>
              </a:rPr>
              <a:t>futurum (budoucí čas)</a:t>
            </a:r>
            <a:endParaRPr lang="cs-CZ" altLang="cs-CZ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cs-CZ" sz="2400" b="1"/>
              <a:t>H   </a:t>
            </a:r>
            <a:r>
              <a:rPr lang="en-GB" altLang="cs-CZ" sz="2400"/>
              <a:t>minulost nebo přítomnost (P/R)*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P </a:t>
            </a:r>
            <a:r>
              <a:rPr lang="en-GB" altLang="cs-CZ" sz="2400"/>
              <a:t>prézens (přítomný čas)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R </a:t>
            </a:r>
            <a:r>
              <a:rPr lang="en-GB" altLang="cs-CZ" sz="2400"/>
              <a:t>minulý čas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X </a:t>
            </a:r>
            <a:r>
              <a:rPr lang="en-GB" altLang="cs-CZ" sz="2400"/>
              <a:t>libovolný čas (F/R/P)*</a:t>
            </a:r>
            <a:r>
              <a:rPr lang="cs-CZ" altLang="cs-CZ" sz="2400"/>
              <a:t>)</a:t>
            </a:r>
            <a:endParaRPr lang="en-GB" altLang="cs-CZ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/>
              <a:t>SYNv7</a:t>
            </a:r>
            <a:br>
              <a:rPr lang="cs-CZ" altLang="cs-CZ" sz="3800"/>
            </a:br>
            <a:r>
              <a:rPr lang="cs-CZ" altLang="cs-CZ" sz="3800">
                <a:solidFill>
                  <a:srgbClr val="FF3300"/>
                </a:solidFill>
              </a:rPr>
              <a:t>VB......F.*</a:t>
            </a:r>
            <a:endParaRPr lang="en-GB" altLang="cs-CZ" sz="380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tvary </a:t>
            </a:r>
            <a:r>
              <a:rPr lang="cs-CZ" altLang="cs-CZ" sz="3200" i="1">
                <a:solidFill>
                  <a:srgbClr val="FF3300"/>
                </a:solidFill>
              </a:rPr>
              <a:t>budu, budeš, ...</a:t>
            </a:r>
          </a:p>
          <a:p>
            <a:pPr eaLnBrk="1" hangingPunct="1"/>
            <a:r>
              <a:rPr lang="cs-CZ" altLang="cs-CZ" sz="3200"/>
              <a:t>několik sloves, která tvoří synteticky futurum prefixem </a:t>
            </a:r>
            <a:r>
              <a:rPr lang="cs-CZ" altLang="cs-CZ" sz="3200" i="1">
                <a:solidFill>
                  <a:srgbClr val="FF3300"/>
                </a:solidFill>
              </a:rPr>
              <a:t>po-/pů-</a:t>
            </a:r>
            <a:endParaRPr lang="en-GB" altLang="cs-CZ" sz="32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Značkovaní korpusů je dobrá věc</a:t>
            </a:r>
            <a:br>
              <a:rPr lang="cs-CZ" altLang="cs-CZ" sz="3800"/>
            </a:br>
            <a:r>
              <a:rPr lang="cs-CZ" altLang="cs-CZ" sz="3800"/>
              <a:t>ALE</a:t>
            </a:r>
            <a:endParaRPr lang="en-GB" altLang="cs-CZ" sz="3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lingvistické předpoklady : morfologický slovník + tagset</a:t>
            </a:r>
          </a:p>
          <a:p>
            <a:pPr eaLnBrk="1" hangingPunct="1"/>
            <a:r>
              <a:rPr lang="cs-CZ" altLang="cs-CZ" sz="3200"/>
              <a:t>technická řešení (rozdělení na pozice, různé nelingvistické přístupy k disambiguaci)</a:t>
            </a:r>
          </a:p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Frekvenční seznam lemmat</a:t>
            </a:r>
            <a:endParaRPr lang="en-GB" altLang="cs-CZ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16078"/>
              </p:ext>
            </p:extLst>
          </p:nvPr>
        </p:nvGraphicFramePr>
        <p:xfrm>
          <a:off x="2411413" y="1420813"/>
          <a:ext cx="4824412" cy="5103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být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jít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trvat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růst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běžet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letět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téci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hrnout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hnát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stěhovat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táhnout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krást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23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cestovat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linout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mazat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šlapat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27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fičet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řítit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klusat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plazit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zorat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frčet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kutálet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šněrovat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zorat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2EDA102-EFEA-B1BA-5D22-6E941AB3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060848"/>
            <a:ext cx="8536835" cy="2520280"/>
          </a:xfrm>
        </p:spPr>
      </p:pic>
    </p:spTree>
    <p:extLst>
      <p:ext uri="{BB962C8B-B14F-4D97-AF65-F5344CB8AC3E}">
        <p14:creationId xmlns:p14="http://schemas.microsoft.com/office/powerpoint/2010/main" val="11129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Mohou korpusy přispět k poznání tohoto jevu ? </a:t>
            </a:r>
            <a:endParaRPr lang="en-GB" altLang="cs-CZ" sz="3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a) Výčet získaný pomocí výše uvedeného tagu je úplný/</a:t>
            </a:r>
            <a:r>
              <a:rPr lang="cs-CZ" altLang="cs-CZ">
                <a:solidFill>
                  <a:srgbClr val="FF3300"/>
                </a:solidFill>
              </a:rPr>
              <a:t>neúplný</a:t>
            </a:r>
            <a:r>
              <a:rPr lang="cs-CZ" altLang="cs-CZ"/>
              <a:t>.</a:t>
            </a:r>
          </a:p>
          <a:p>
            <a:pPr eaLnBrk="1" hangingPunct="1"/>
            <a:r>
              <a:rPr lang="cs-CZ" altLang="cs-CZ"/>
              <a:t>b) Další doklady se </a:t>
            </a:r>
            <a:r>
              <a:rPr lang="cs-CZ" altLang="cs-CZ">
                <a:solidFill>
                  <a:srgbClr val="FF3300"/>
                </a:solidFill>
              </a:rPr>
              <a:t>vyskytují</a:t>
            </a:r>
            <a:r>
              <a:rPr lang="cs-CZ" altLang="cs-CZ"/>
              <a:t>/nevyskytují v korpusech.</a:t>
            </a:r>
          </a:p>
          <a:p>
            <a:pPr eaLnBrk="1" hangingPunct="1"/>
            <a:r>
              <a:rPr lang="cs-CZ" altLang="cs-CZ"/>
              <a:t>c) </a:t>
            </a:r>
            <a:r>
              <a:rPr lang="cs-CZ" altLang="cs-CZ">
                <a:solidFill>
                  <a:srgbClr val="FF3300"/>
                </a:solidFill>
              </a:rPr>
              <a:t>Existuje</a:t>
            </a:r>
            <a:r>
              <a:rPr lang="cs-CZ" altLang="cs-CZ"/>
              <a:t>/neexistuje nějaký postup, jak je z korpusů získat/</a:t>
            </a:r>
            <a:r>
              <a:rPr lang="cs-CZ" altLang="cs-CZ">
                <a:solidFill>
                  <a:srgbClr val="FF3300"/>
                </a:solidFill>
              </a:rPr>
              <a:t>získávat</a:t>
            </a:r>
            <a:r>
              <a:rPr lang="cs-CZ" altLang="cs-CZ"/>
              <a:t>.</a:t>
            </a:r>
          </a:p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000"/>
              <a:t>Hledání kandidátů syntetického futura v lemmatizovaných korpusech</a:t>
            </a:r>
            <a:endParaRPr lang="en-GB" altLang="cs-CZ" sz="3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[tag="X.*" &amp; </a:t>
            </a:r>
            <a:r>
              <a:rPr lang="cs-CZ" altLang="cs-CZ" sz="2400" b="1" dirty="0" err="1"/>
              <a:t>lc</a:t>
            </a:r>
            <a:r>
              <a:rPr lang="cs-CZ" altLang="cs-CZ" sz="2400" b="1" dirty="0"/>
              <a:t>="po.*(</a:t>
            </a:r>
            <a:r>
              <a:rPr lang="cs-CZ" altLang="cs-CZ" sz="2400" b="1" dirty="0" err="1"/>
              <a:t>u|e|eš|e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</a:t>
            </a:r>
            <a:r>
              <a:rPr lang="cs-CZ" altLang="cs-CZ" sz="2400" b="1" dirty="0" err="1"/>
              <a:t>e|í|í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mš</a:t>
            </a:r>
            <a:r>
              <a:rPr lang="cs-CZ" altLang="cs-CZ" sz="2400" b="1" dirty="0"/>
              <a:t>]í[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]e)"]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N-filtrem  lze odstranit lemmata na </a:t>
            </a:r>
            <a:r>
              <a:rPr lang="cs-CZ" altLang="cs-CZ" sz="2400" i="1" dirty="0">
                <a:solidFill>
                  <a:srgbClr val="FF3300"/>
                </a:solidFill>
              </a:rPr>
              <a:t>pod-, </a:t>
            </a:r>
            <a:r>
              <a:rPr lang="cs-CZ" altLang="cs-CZ" sz="2400" i="1" dirty="0" err="1">
                <a:solidFill>
                  <a:srgbClr val="FF3300"/>
                </a:solidFill>
              </a:rPr>
              <a:t>popo</a:t>
            </a:r>
            <a:r>
              <a:rPr lang="cs-CZ" altLang="cs-CZ" sz="2400" i="1" dirty="0">
                <a:solidFill>
                  <a:srgbClr val="FF3300"/>
                </a:solidFill>
              </a:rPr>
              <a:t>-, </a:t>
            </a:r>
            <a:r>
              <a:rPr lang="cs-CZ" altLang="cs-CZ" sz="2400" i="1" dirty="0" err="1">
                <a:solidFill>
                  <a:srgbClr val="FF3300"/>
                </a:solidFill>
              </a:rPr>
              <a:t>pona</a:t>
            </a:r>
            <a:r>
              <a:rPr lang="cs-CZ" altLang="cs-CZ" sz="2400" i="1" dirty="0">
                <a:solidFill>
                  <a:srgbClr val="FF3300"/>
                </a:solidFill>
              </a:rPr>
              <a:t>-, ...,</a:t>
            </a:r>
            <a:r>
              <a:rPr lang="cs-CZ" altLang="cs-CZ" sz="2400" i="1" dirty="0"/>
              <a:t> </a:t>
            </a:r>
            <a:r>
              <a:rPr lang="cs-CZ" altLang="cs-CZ" sz="2400" dirty="0"/>
              <a:t>kdy může jít o jiný prefix, kombinaci více prefixů atd.</a:t>
            </a:r>
            <a:endParaRPr lang="cs-CZ" altLang="cs-CZ" sz="3200" dirty="0"/>
          </a:p>
          <a:p>
            <a:pPr eaLnBrk="1" hangingPunct="1"/>
            <a:r>
              <a:rPr lang="cs-CZ" altLang="cs-CZ" sz="3200" dirty="0"/>
              <a:t>frekvenční seznam lemmat</a:t>
            </a:r>
          </a:p>
          <a:p>
            <a:pPr eaLnBrk="1" hangingPunct="1"/>
            <a:r>
              <a:rPr lang="cs-CZ" altLang="cs-CZ" sz="3200" dirty="0"/>
              <a:t>ruční výběr kandidátů</a:t>
            </a:r>
          </a:p>
          <a:p>
            <a:pPr eaLnBrk="1" hangingPunct="1"/>
            <a:r>
              <a:rPr lang="cs-CZ" altLang="cs-CZ" sz="3200" dirty="0"/>
              <a:t>ověření předpokladu</a:t>
            </a:r>
            <a:endParaRPr lang="en-GB" altLang="cs-CZ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Příklady chybné lemmatizace</a:t>
            </a:r>
            <a:endParaRPr lang="en-GB" altLang="cs-CZ" dirty="0"/>
          </a:p>
        </p:txBody>
      </p:sp>
      <p:pic>
        <p:nvPicPr>
          <p:cNvPr id="2662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32701"/>
            <a:ext cx="6348413" cy="313721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Příklady chybné lemmatizace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30400"/>
            <a:ext cx="8089503" cy="3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Heslo </a:t>
            </a:r>
            <a:r>
              <a:rPr lang="cs-CZ" altLang="cs-CZ" i="1"/>
              <a:t>trvat</a:t>
            </a:r>
            <a:endParaRPr lang="en-GB" altLang="cs-CZ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0247"/>
            <a:ext cx="6348413" cy="270211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Heslo </a:t>
            </a:r>
            <a:r>
              <a:rPr lang="cs-CZ" altLang="cs-CZ" i="1"/>
              <a:t>potrvat</a:t>
            </a:r>
            <a:endParaRPr lang="en-GB" altLang="cs-CZ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6692"/>
            <a:ext cx="6348413" cy="302922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29699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83876"/>
            <a:ext cx="6348413" cy="323486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3072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0213"/>
            <a:ext cx="7772400" cy="36464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Kvalita značkování z lingvistického hlediska</a:t>
            </a:r>
            <a:endParaRPr lang="en-GB" altLang="cs-CZ" sz="3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kvalita zdrojů</a:t>
            </a:r>
          </a:p>
          <a:p>
            <a:pPr eaLnBrk="1" hangingPunct="1"/>
            <a:r>
              <a:rPr lang="cs-CZ" altLang="cs-CZ" sz="3200"/>
              <a:t>možnosti a meze formalizace</a:t>
            </a:r>
          </a:p>
          <a:p>
            <a:pPr eaLnBrk="1" hangingPunct="1"/>
            <a:r>
              <a:rPr lang="cs-CZ" altLang="cs-CZ" sz="3200"/>
              <a:t>úplnost výčtu některých okrajových jevů</a:t>
            </a:r>
            <a:endParaRPr lang="en-GB" altLang="cs-CZ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3174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5818"/>
            <a:ext cx="6348413" cy="353097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SYNv7</a:t>
            </a:r>
          </a:p>
        </p:txBody>
      </p:sp>
      <p:pic>
        <p:nvPicPr>
          <p:cNvPr id="3277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8425"/>
            <a:ext cx="6348413" cy="35257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Výsledky získané z korpusů (20)</a:t>
            </a:r>
            <a:br>
              <a:rPr lang="cs-CZ" altLang="cs-CZ" sz="3800"/>
            </a:br>
            <a:r>
              <a:rPr lang="cs-CZ" altLang="cs-CZ" sz="3800"/>
              <a:t>(ne SSJČ a SSČ)</a:t>
            </a:r>
            <a:endParaRPr lang="en-GB" altLang="cs-CZ" sz="3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i="1"/>
              <a:t>pofrčí/frčet   		  (*)pověje/vát</a:t>
            </a:r>
            <a:r>
              <a:rPr lang="cs-CZ" altLang="cs-CZ" i="1">
                <a:solidFill>
                  <a:srgbClr val="FF33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*pomaže/mazat	  *povalí (se)/valit (se)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pokráčí/kráčet		  *popase se/pást se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*pošine se/šinout se 	  posviští/svištět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*potáhne/táhnout se   *potrénuje/trénovat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*popeče s kým/péci    pošupe/šupat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pobrodí se/brodit se 	  pocrčí/crčet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pošupajdí/šupajdit	  poharcuje/harcovat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pokoučuje/koučovat	 *povesluje/veslovat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poprýští/prýštit		  pošupačí/šupačit	</a:t>
            </a:r>
            <a:endParaRPr lang="en-GB" altLang="cs-CZ"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Výsledky získané z internetu (3)</a:t>
            </a:r>
            <a:br>
              <a:rPr lang="cs-CZ" altLang="cs-CZ" sz="3800"/>
            </a:br>
            <a:r>
              <a:rPr lang="cs-CZ" altLang="cs-CZ" sz="3800"/>
              <a:t> (ne SSJČ a SSČ)</a:t>
            </a:r>
            <a:endParaRPr lang="en-GB" altLang="cs-CZ" sz="3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/>
              <a:t>potryská</a:t>
            </a:r>
            <a:r>
              <a:rPr lang="cs-CZ" altLang="cs-CZ" i="1" dirty="0"/>
              <a:t>/tryskat </a:t>
            </a:r>
            <a:r>
              <a:rPr lang="cs-CZ" altLang="cs-CZ" dirty="0">
                <a:solidFill>
                  <a:srgbClr val="FF0000"/>
                </a:solidFill>
              </a:rPr>
              <a:t>(v syn v8 – 1 doklad)	</a:t>
            </a:r>
          </a:p>
          <a:p>
            <a:pPr eaLnBrk="1" hangingPunct="1"/>
            <a:r>
              <a:rPr lang="cs-CZ" altLang="cs-CZ" i="1" dirty="0" err="1"/>
              <a:t>potrtá</a:t>
            </a:r>
            <a:r>
              <a:rPr lang="cs-CZ" altLang="cs-CZ" i="1" dirty="0"/>
              <a:t>/trtat		</a:t>
            </a:r>
          </a:p>
          <a:p>
            <a:pPr eaLnBrk="1" hangingPunct="1"/>
            <a:r>
              <a:rPr lang="cs-CZ" altLang="cs-CZ" i="1" dirty="0" err="1"/>
              <a:t>pozdrhá</a:t>
            </a:r>
            <a:r>
              <a:rPr lang="cs-CZ" altLang="cs-CZ" i="1" dirty="0"/>
              <a:t>/zdrhat</a:t>
            </a:r>
          </a:p>
          <a:p>
            <a:r>
              <a:rPr lang="cs-CZ" altLang="cs-CZ" i="1" dirty="0"/>
              <a:t>pověje/vát </a:t>
            </a:r>
            <a:r>
              <a:rPr lang="cs-CZ" altLang="cs-CZ" dirty="0">
                <a:solidFill>
                  <a:srgbClr val="FF0000"/>
                </a:solidFill>
              </a:rPr>
              <a:t>(v syn v8 – 1 doklad)</a:t>
            </a:r>
            <a:endParaRPr lang="en-GB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ALE: na internetu</a:t>
            </a:r>
            <a:endParaRPr lang="en-GB" alt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/>
              <a:t>... </a:t>
            </a:r>
            <a:r>
              <a:rPr lang="en-GB" altLang="cs-CZ" sz="2400"/>
              <a:t>Možná by neškodilo, kdyby vítr, který nám přinese novou vládu, zavál i do těchto koutů. Uvidíme, jakým směrem </a:t>
            </a:r>
            <a:r>
              <a:rPr lang="en-GB" altLang="cs-CZ" sz="2400">
                <a:solidFill>
                  <a:schemeClr val="accent2"/>
                </a:solidFill>
              </a:rPr>
              <a:t>pověje</a:t>
            </a:r>
            <a:r>
              <a:rPr lang="en-GB" altLang="cs-CZ" sz="2400"/>
              <a:t> i na našem resortním ministerstvu, které přislíbilo o tomto tématu jednat. </a:t>
            </a:r>
            <a:r>
              <a:rPr lang="cs-CZ" altLang="cs-CZ" sz="2400"/>
              <a:t>...</a:t>
            </a:r>
          </a:p>
          <a:p>
            <a:pPr eaLnBrk="1" hangingPunct="1"/>
            <a:r>
              <a:rPr lang="en-GB" altLang="cs-CZ" sz="2400">
                <a:solidFill>
                  <a:schemeClr val="accent2"/>
                </a:solidFill>
              </a:rPr>
              <a:t>Pověj</a:t>
            </a:r>
            <a:r>
              <a:rPr lang="en-GB" altLang="cs-CZ" sz="2400"/>
              <a:t>, větříčku, </a:t>
            </a:r>
            <a:r>
              <a:rPr lang="en-GB" altLang="cs-CZ" sz="2400">
                <a:solidFill>
                  <a:schemeClr val="accent2"/>
                </a:solidFill>
              </a:rPr>
              <a:t>pověj</a:t>
            </a:r>
            <a:r>
              <a:rPr lang="en-GB" altLang="cs-CZ" sz="2400"/>
              <a:t>, </a:t>
            </a:r>
            <a:br>
              <a:rPr lang="en-GB" altLang="cs-CZ" sz="2400"/>
            </a:br>
            <a:r>
              <a:rPr lang="en-GB" altLang="cs-CZ" sz="2400"/>
              <a:t>moju hlavěnku ověj! </a:t>
            </a:r>
            <a:br>
              <a:rPr lang="en-GB" altLang="cs-CZ" sz="2400"/>
            </a:br>
            <a:r>
              <a:rPr lang="en-GB" altLang="cs-CZ" sz="2400"/>
              <a:t>Moja hlavěnka mladá </a:t>
            </a:r>
            <a:br>
              <a:rPr lang="en-GB" altLang="cs-CZ" sz="2400"/>
            </a:br>
            <a:r>
              <a:rPr lang="en-GB" altLang="cs-CZ" sz="2400"/>
              <a:t>větříčkovi je ráda. </a:t>
            </a:r>
            <a:endParaRPr lang="cs-CZ" altLang="cs-CZ" sz="2400"/>
          </a:p>
          <a:p>
            <a:pPr eaLnBrk="1" hangingPunct="1"/>
            <a:r>
              <a:rPr lang="cs-CZ" altLang="cs-CZ" sz="2400"/>
              <a:t>... </a:t>
            </a:r>
            <a:r>
              <a:rPr lang="en-GB" altLang="cs-CZ" sz="2400">
                <a:solidFill>
                  <a:schemeClr val="accent2"/>
                </a:solidFill>
              </a:rPr>
              <a:t>Pověje-li</a:t>
            </a:r>
            <a:r>
              <a:rPr lang="en-GB" altLang="cs-CZ" sz="2400"/>
              <a:t> vítr od slunce východu,</a:t>
            </a:r>
            <a:r>
              <a:rPr lang="cs-CZ" altLang="cs-CZ" sz="2400"/>
              <a:t> </a:t>
            </a:r>
            <a:r>
              <a:rPr lang="en-GB" altLang="cs-CZ" sz="2400"/>
              <a:t>mříti bude dobytek bez plodu.</a:t>
            </a:r>
            <a:r>
              <a:rPr lang="cs-CZ" altLang="cs-CZ" sz="2400"/>
              <a:t> </a:t>
            </a:r>
            <a:r>
              <a:rPr lang="en-GB" altLang="cs-CZ" sz="2400">
                <a:solidFill>
                  <a:schemeClr val="accent2"/>
                </a:solidFill>
              </a:rPr>
              <a:t>Pověje-li </a:t>
            </a:r>
            <a:r>
              <a:rPr lang="en-GB" altLang="cs-CZ" sz="2400"/>
              <a:t>vítr od slunce západu,</a:t>
            </a:r>
            <a:r>
              <a:rPr lang="cs-CZ" altLang="cs-CZ" sz="2400"/>
              <a:t> </a:t>
            </a:r>
            <a:r>
              <a:rPr lang="en-GB" altLang="cs-CZ" sz="2400"/>
              <a:t>králové, páni nemocní budou,</a:t>
            </a:r>
            <a:r>
              <a:rPr lang="cs-CZ" altLang="cs-CZ" sz="2400"/>
              <a:t> ...</a:t>
            </a:r>
            <a:endParaRPr lang="en-GB" altLang="cs-CZ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mazat </a:t>
            </a:r>
            <a:r>
              <a:rPr lang="cs-CZ" altLang="cs-CZ"/>
              <a:t>NEBO </a:t>
            </a:r>
            <a:r>
              <a:rPr lang="cs-CZ" altLang="cs-CZ">
                <a:solidFill>
                  <a:srgbClr val="FF3300"/>
                </a:solidFill>
              </a:rPr>
              <a:t>pomazat</a:t>
            </a:r>
            <a:endParaRPr lang="en-GB" altLang="cs-CZ">
              <a:solidFill>
                <a:srgbClr val="FF3300"/>
              </a:solidFill>
            </a:endParaRPr>
          </a:p>
        </p:txBody>
      </p:sp>
      <p:pic>
        <p:nvPicPr>
          <p:cNvPr id="3686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57338"/>
            <a:ext cx="7772400" cy="39814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bmk</a:t>
            </a:r>
            <a:endParaRPr lang="en-GB" altLang="cs-CZ"/>
          </a:p>
        </p:txBody>
      </p:sp>
      <p:sp>
        <p:nvSpPr>
          <p:cNvPr id="3789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ak potom dyž sou tři tři tři mocnosti tak se | můžeš @ potom rozhodnout jako s kerou to </a:t>
            </a:r>
            <a:r>
              <a:rPr lang="cs-CZ" altLang="cs-CZ">
                <a:solidFill>
                  <a:srgbClr val="FF0000"/>
                </a:solidFill>
              </a:rPr>
              <a:t>popečeš</a:t>
            </a:r>
            <a:r>
              <a:rPr lang="cs-CZ" altLang="cs-CZ"/>
              <a:t> | --- | | dyž sou tři tak | no ae to by bylo zajímavé prtože by se mohly vytvářet různé koalice 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ORALv4</a:t>
            </a:r>
            <a:endParaRPr lang="en-GB" altLang="cs-CZ"/>
          </a:p>
        </p:txBody>
      </p:sp>
      <p:sp>
        <p:nvSpPr>
          <p:cNvPr id="3891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891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83534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5BF2D-DD1E-415E-4915-2ECC48B0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cs-CZ" dirty="0"/>
              <a:t>ynv11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199CA13-A405-7A04-5EF0-DFDEEBE3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45500"/>
            <a:ext cx="6348413" cy="2511612"/>
          </a:xfrm>
        </p:spPr>
      </p:pic>
    </p:spTree>
    <p:extLst>
      <p:ext uri="{BB962C8B-B14F-4D97-AF65-F5344CB8AC3E}">
        <p14:creationId xmlns:p14="http://schemas.microsoft.com/office/powerpoint/2010/main" val="3606610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B3A36-7D3F-764A-4364-D8C7D0A2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Synv11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DAA97A-B2B4-E5FA-9F0E-2410B1722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138737"/>
            <a:ext cx="6348413" cy="1925138"/>
          </a:xfrm>
        </p:spPr>
      </p:pic>
    </p:spTree>
    <p:extLst>
      <p:ext uri="{BB962C8B-B14F-4D97-AF65-F5344CB8AC3E}">
        <p14:creationId xmlns:p14="http://schemas.microsoft.com/office/powerpoint/2010/main" val="372812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13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Futurum </a:t>
            </a:r>
            <a:endParaRPr lang="en-GB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analytické futurum (slovesa nedokonavá) - </a:t>
            </a:r>
            <a:r>
              <a:rPr lang="cs-CZ" altLang="cs-CZ" sz="3200" dirty="0">
                <a:solidFill>
                  <a:srgbClr val="FF0000"/>
                </a:solidFill>
              </a:rPr>
              <a:t>MWE</a:t>
            </a:r>
          </a:p>
          <a:p>
            <a:pPr eaLnBrk="1" hangingPunct="1"/>
            <a:r>
              <a:rPr lang="cs-CZ" altLang="cs-CZ" sz="3200" dirty="0"/>
              <a:t>dokonavá slovesa a jejich prézentní tvary 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>
                <a:solidFill>
                  <a:srgbClr val="FF0000"/>
                </a:solidFill>
              </a:rPr>
              <a:t>P</a:t>
            </a:r>
            <a:endParaRPr lang="cs-CZ" altLang="cs-CZ" sz="32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dirty="0"/>
              <a:t>syntetické futurum </a:t>
            </a:r>
            <a:r>
              <a:rPr lang="cs-CZ" altLang="cs-CZ" sz="3200" i="1" dirty="0"/>
              <a:t>(budu, </a:t>
            </a:r>
            <a:r>
              <a:rPr lang="cs-CZ" altLang="cs-CZ" sz="3200" i="1" dirty="0">
                <a:solidFill>
                  <a:srgbClr val="FF3300"/>
                </a:solidFill>
              </a:rPr>
              <a:t>jít, jet,</a:t>
            </a:r>
            <a:r>
              <a:rPr lang="cs-CZ" altLang="cs-CZ" sz="3200" i="1" dirty="0"/>
              <a:t> </a:t>
            </a:r>
            <a:r>
              <a:rPr lang="cs-CZ" altLang="cs-CZ" sz="3200" i="1" dirty="0">
                <a:solidFill>
                  <a:srgbClr val="FF3300"/>
                </a:solidFill>
              </a:rPr>
              <a:t>...</a:t>
            </a:r>
            <a:r>
              <a:rPr lang="cs-CZ" altLang="cs-CZ" sz="3200" i="1" dirty="0"/>
              <a:t>) </a:t>
            </a:r>
            <a:r>
              <a:rPr lang="cs-CZ" altLang="cs-CZ" sz="3200" dirty="0"/>
              <a:t>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>
                <a:solidFill>
                  <a:srgbClr val="FF0000"/>
                </a:solidFill>
              </a:rPr>
              <a:t>B</a:t>
            </a:r>
            <a:endParaRPr lang="en-GB" altLang="cs-CZ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FE305-0946-2108-7A8D-5A4E6F5F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Synv11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8B1738-C79A-C6E7-E3D7-06AD7AFE2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920571"/>
            <a:ext cx="6348413" cy="2361470"/>
          </a:xfrm>
        </p:spPr>
      </p:pic>
    </p:spTree>
    <p:extLst>
      <p:ext uri="{BB962C8B-B14F-4D97-AF65-F5344CB8AC3E}">
        <p14:creationId xmlns:p14="http://schemas.microsoft.com/office/powerpoint/2010/main" val="3373246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Zastoupení lemmat v tištěných zdrojích, korpusech a na  internetu (2010)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742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53+7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72,29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20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24,1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korpusy i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44,58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23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27,71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internet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 lemmata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3,61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+ tištěné zdroje +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 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Hodnocení</a:t>
            </a:r>
            <a:endParaRPr lang="en-GB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seznam lze nadále doplňovat (slovníky, gramatiky, učebnice)</a:t>
            </a:r>
          </a:p>
          <a:p>
            <a:pPr eaLnBrk="1" hangingPunct="1"/>
            <a:r>
              <a:rPr lang="cs-CZ" altLang="cs-CZ"/>
              <a:t>vysoká míra homonymie – problémy automatické lemmatizace a následné disambiguace</a:t>
            </a:r>
          </a:p>
          <a:p>
            <a:pPr eaLnBrk="1" hangingPunct="1"/>
            <a:r>
              <a:rPr lang="cs-CZ" altLang="cs-CZ"/>
              <a:t>další možnosti zkoumat poměr syntetického a analytického vyjádření futura (rozsah korpusů)</a:t>
            </a:r>
          </a:p>
          <a:p>
            <a:pPr eaLnBrk="1" hangingPunct="1"/>
            <a:r>
              <a:rPr lang="cs-CZ" altLang="cs-CZ"/>
              <a:t>sémantické vymezení skupiny sloves</a:t>
            </a:r>
            <a:endParaRPr lang="en-GB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/>
              <a:t>Upřesnění definice významu sloves schopných tvořit tvary syntetického futura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3300"/>
                </a:solidFill>
              </a:rPr>
              <a:t>Pohyb v konkrétním slova smyslu</a:t>
            </a:r>
            <a:r>
              <a:rPr lang="cs-CZ" altLang="cs-CZ" sz="2000"/>
              <a:t> (přemísťování z místa na místo jednosměrně/ v určeném směru) : (</a:t>
            </a:r>
            <a:r>
              <a:rPr lang="cs-CZ" altLang="cs-CZ" sz="2000" i="1"/>
              <a:t>půjde, pojede, poběží, poplazí se, pokráčí, pošine se, povalí, pomaže, ...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pohyb </a:t>
            </a:r>
            <a:r>
              <a:rPr lang="cs-CZ" altLang="cs-CZ" sz="2000">
                <a:solidFill>
                  <a:srgbClr val="FF3300"/>
                </a:solidFill>
              </a:rPr>
              <a:t>bez určení směru (různými směry)</a:t>
            </a:r>
            <a:r>
              <a:rPr lang="cs-CZ" altLang="cs-CZ" sz="2000"/>
              <a:t> : (</a:t>
            </a:r>
            <a:r>
              <a:rPr lang="cs-CZ" altLang="cs-CZ" sz="2000" i="1"/>
              <a:t>pošíří se, poline se, ... ).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3300"/>
                </a:solidFill>
              </a:rPr>
              <a:t>Proces zahrnující pohyb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a) přírodní (</a:t>
            </a:r>
            <a:r>
              <a:rPr lang="cs-CZ" altLang="cs-CZ" sz="2000" i="1"/>
              <a:t>povane, pověje, pol(i/e)je, poprší, ...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b) s neživým nositelem (rostlina: </a:t>
            </a:r>
            <a:r>
              <a:rPr lang="cs-CZ" altLang="cs-CZ" sz="2000" i="1"/>
              <a:t>pokvete, poroste, poplazí se, </a:t>
            </a:r>
            <a:r>
              <a:rPr lang="cs-CZ" altLang="cs-CZ" sz="2000"/>
              <a:t>strom:  </a:t>
            </a:r>
            <a:r>
              <a:rPr lang="cs-CZ" altLang="cs-CZ" sz="2000" i="1"/>
              <a:t>ponese (ovoce), ...;</a:t>
            </a:r>
            <a:r>
              <a:rPr lang="cs-CZ" altLang="cs-CZ" sz="2000"/>
              <a:t> hudba: </a:t>
            </a:r>
            <a:r>
              <a:rPr lang="cs-CZ" altLang="cs-CZ" sz="2000" i="1"/>
              <a:t>poline se, povalí ...</a:t>
            </a:r>
            <a:r>
              <a:rPr lang="cs-CZ" altLang="cs-CZ" sz="2000"/>
              <a:t>; vůně: </a:t>
            </a:r>
            <a:r>
              <a:rPr lang="cs-CZ" altLang="cs-CZ" sz="2000" i="1"/>
              <a:t>pošíří se, poline se, ...; </a:t>
            </a:r>
            <a:r>
              <a:rPr lang="cs-CZ" altLang="cs-CZ" sz="2000"/>
              <a:t>voda: </a:t>
            </a:r>
            <a:r>
              <a:rPr lang="cs-CZ" altLang="cs-CZ" sz="2000" i="1"/>
              <a:t>poteče, povalí, pocrčí, poprýští..., </a:t>
            </a:r>
            <a:r>
              <a:rPr lang="cs-CZ" altLang="cs-CZ" sz="2000"/>
              <a:t>zpráva: </a:t>
            </a:r>
            <a:r>
              <a:rPr lang="cs-CZ" altLang="cs-CZ" sz="2000" i="1"/>
              <a:t>pošíří se ,... 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c) mentální (</a:t>
            </a:r>
            <a:r>
              <a:rPr lang="cs-CZ" altLang="cs-CZ" sz="2000" i="1"/>
              <a:t>popálí mu to</a:t>
            </a:r>
            <a:r>
              <a:rPr lang="cs-CZ" altLang="cs-CZ" sz="200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d) s živým nositelem (</a:t>
            </a:r>
            <a:r>
              <a:rPr lang="cs-CZ" altLang="cs-CZ" sz="2000" i="1"/>
              <a:t>poroste, popase se, ...</a:t>
            </a:r>
            <a:r>
              <a:rPr lang="cs-CZ" altLang="cs-CZ" sz="2000"/>
              <a:t> pták: </a:t>
            </a:r>
            <a:r>
              <a:rPr lang="cs-CZ" altLang="cs-CZ" sz="2000" i="1"/>
              <a:t>ponese</a:t>
            </a:r>
            <a:r>
              <a:rPr lang="cs-CZ" altLang="cs-CZ" sz="2000"/>
              <a:t> </a:t>
            </a:r>
            <a:r>
              <a:rPr lang="cs-CZ" altLang="cs-CZ" sz="2000" i="1"/>
              <a:t>(vejce), ...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e) ve významu fungovat (v přeneseném významu </a:t>
            </a:r>
            <a:r>
              <a:rPr lang="cs-CZ" altLang="cs-CZ" sz="2000" i="1"/>
              <a:t>jít</a:t>
            </a:r>
            <a:r>
              <a:rPr lang="cs-CZ" altLang="cs-CZ" sz="2000"/>
              <a:t>) (správně) </a:t>
            </a:r>
            <a:r>
              <a:rPr lang="cs-CZ" altLang="cs-CZ" sz="2000" i="1"/>
              <a:t>poklape, pošlape, povalí ...;</a:t>
            </a:r>
            <a:r>
              <a:rPr lang="cs-CZ" altLang="cs-CZ" sz="2000"/>
              <a:t> vycházet s někým,  (</a:t>
            </a:r>
            <a:r>
              <a:rPr lang="cs-CZ" altLang="cs-CZ" sz="2000" i="1"/>
              <a:t>poklape, pošlape, popeče, ...</a:t>
            </a:r>
            <a:r>
              <a:rPr lang="cs-CZ" altLang="cs-CZ" sz="200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f) ve významu vést (</a:t>
            </a:r>
            <a:r>
              <a:rPr lang="cs-CZ" altLang="cs-CZ" sz="2000" i="1"/>
              <a:t>pokoučuje, potrénuje, povládne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</a:t>
            </a:r>
            <a:endParaRPr lang="en-GB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otevřená třída sloves </a:t>
            </a:r>
          </a:p>
          <a:p>
            <a:pPr eaLnBrk="1" hangingPunct="1"/>
            <a:r>
              <a:rPr lang="cs-CZ" altLang="cs-CZ" sz="3200"/>
              <a:t>upřesnění definice </a:t>
            </a:r>
          </a:p>
          <a:p>
            <a:pPr eaLnBrk="1" hangingPunct="1"/>
            <a:r>
              <a:rPr lang="cs-CZ" altLang="cs-CZ" sz="3200"/>
              <a:t>opravy chybné lemmatizace a značkování</a:t>
            </a:r>
            <a:endParaRPr lang="en-GB" altLang="cs-CZ" sz="3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/>
              <a:t>[</a:t>
            </a:r>
            <a:r>
              <a:rPr lang="cs-CZ" altLang="cs-CZ" sz="2400" b="1" dirty="0" err="1"/>
              <a:t>tag</a:t>
            </a:r>
            <a:r>
              <a:rPr lang="cs-CZ" altLang="cs-CZ" sz="2400" b="1" dirty="0"/>
              <a:t>="X.*" &amp; </a:t>
            </a:r>
            <a:r>
              <a:rPr lang="cs-CZ" altLang="cs-CZ" sz="2400" b="1" dirty="0" err="1"/>
              <a:t>lc</a:t>
            </a:r>
            <a:r>
              <a:rPr lang="cs-CZ" altLang="cs-CZ" sz="2400" b="1" dirty="0"/>
              <a:t>="po.*(</a:t>
            </a:r>
            <a:r>
              <a:rPr lang="cs-CZ" altLang="cs-CZ" sz="2400" b="1" dirty="0" err="1"/>
              <a:t>u|e|eš|e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</a:t>
            </a:r>
            <a:r>
              <a:rPr lang="cs-CZ" altLang="cs-CZ" sz="2400" b="1" dirty="0" err="1"/>
              <a:t>e|í|í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mš</a:t>
            </a:r>
            <a:r>
              <a:rPr lang="cs-CZ" altLang="cs-CZ" sz="2400" b="1" dirty="0"/>
              <a:t>]í[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]e)"] </a:t>
            </a:r>
            <a:br>
              <a:rPr lang="cs-CZ" altLang="cs-CZ" sz="2400" b="1" dirty="0"/>
            </a:br>
            <a:r>
              <a:rPr lang="cs-CZ" altLang="cs-CZ" sz="2400" b="1" dirty="0"/>
              <a:t>P- filtr [lemma!="[[:</a:t>
            </a:r>
            <a:r>
              <a:rPr lang="cs-CZ" altLang="cs-CZ" sz="2400" b="1" dirty="0" err="1"/>
              <a:t>upper</a:t>
            </a:r>
            <a:r>
              <a:rPr lang="cs-CZ" altLang="cs-CZ" sz="2400" b="1" dirty="0"/>
              <a:t>:]].*"]</a:t>
            </a:r>
            <a:endParaRPr lang="cs-CZ" altLang="cs-CZ" sz="24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917" y="2160588"/>
            <a:ext cx="3603778" cy="388143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rozsah dat</a:t>
            </a:r>
          </a:p>
          <a:p>
            <a:r>
              <a:rPr lang="cs-CZ" sz="2400" dirty="0"/>
              <a:t>cizí slova</a:t>
            </a:r>
          </a:p>
          <a:p>
            <a:r>
              <a:rPr lang="cs-CZ" sz="2400" dirty="0"/>
              <a:t>překlepy (vynechaná písmena, spojená slova)</a:t>
            </a:r>
          </a:p>
          <a:p>
            <a:r>
              <a:rPr lang="cs-CZ" sz="2400" dirty="0"/>
              <a:t>homonymie slovesných koncovek (definice dotazu)</a:t>
            </a:r>
          </a:p>
          <a:p>
            <a:r>
              <a:rPr lang="cs-CZ" sz="2400" dirty="0"/>
              <a:t>homonymie (syntetické futurum/distributivní a další významy prefixu </a:t>
            </a:r>
            <a:r>
              <a:rPr lang="cs-CZ" sz="2400" i="1" dirty="0"/>
              <a:t>po- : pomaže × pomaže</a:t>
            </a:r>
            <a:r>
              <a:rPr lang="cs-CZ" sz="2400" dirty="0"/>
              <a:t>)</a:t>
            </a:r>
          </a:p>
          <a:p>
            <a:r>
              <a:rPr lang="cs-CZ" sz="2400" dirty="0"/>
              <a:t>zdlouhavá ruční práce</a:t>
            </a:r>
          </a:p>
          <a:p>
            <a:r>
              <a:rPr lang="cs-CZ" sz="2400" dirty="0"/>
              <a:t>nízká frekvence sloves, která nejsou dosud zachycena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959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Homonymie a jazyková hra</a:t>
            </a:r>
            <a:br>
              <a:rPr lang="cs-CZ" dirty="0"/>
            </a:br>
            <a:r>
              <a:rPr lang="cs-CZ" sz="3100" dirty="0"/>
              <a:t>(Irena Dousková: </a:t>
            </a:r>
            <a:r>
              <a:rPr lang="cs-CZ" sz="3100" i="1" dirty="0"/>
              <a:t>Oněgin byl Rusák</a:t>
            </a:r>
            <a:r>
              <a:rPr lang="cs-CZ" sz="31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Dalo se předpokládat , že po </a:t>
            </a:r>
            <a:r>
              <a:rPr lang="cs-CZ" sz="2400" dirty="0" err="1"/>
              <a:t>týhle</a:t>
            </a:r>
            <a:r>
              <a:rPr lang="cs-CZ" sz="2400" dirty="0"/>
              <a:t> exekuci už dá pokoj . „ Tak co je , Jíchová , co je . ? Kdybyste laskavě ráčila </a:t>
            </a:r>
            <a:r>
              <a:rPr lang="cs-CZ" sz="2400" dirty="0" err="1"/>
              <a:t>hejbnout</a:t>
            </a:r>
            <a:r>
              <a:rPr lang="cs-CZ" sz="2400" dirty="0"/>
              <a:t> zadkem . Nemáme času nazbyt , musíme ještě probrat </a:t>
            </a:r>
            <a:r>
              <a:rPr lang="cs-CZ" sz="2400" dirty="0">
                <a:solidFill>
                  <a:srgbClr val="FF0000"/>
                </a:solidFill>
              </a:rPr>
              <a:t>Povolží , Podněstří . . . " „ Pozvrací a </a:t>
            </a:r>
            <a:r>
              <a:rPr lang="cs-CZ" sz="2400" dirty="0" err="1">
                <a:solidFill>
                  <a:srgbClr val="C00000"/>
                </a:solidFill>
              </a:rPr>
              <a:t>Poprdí</a:t>
            </a:r>
            <a:r>
              <a:rPr lang="cs-CZ" sz="2400" dirty="0">
                <a:solidFill>
                  <a:srgbClr val="FF0000"/>
                </a:solidFill>
              </a:rPr>
              <a:t> . . . " </a:t>
            </a:r>
            <a:r>
              <a:rPr lang="cs-CZ" sz="2400" dirty="0"/>
              <a:t>ozvalo se zezadu . „ Píšu si vás , Joch ! Píšu si vás do třídní knihy ! " zaječela Ema . „ Ale to jsem nebyl já . " „ To mě nezajímá . Řekla jsem , že si vás píšu 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37000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???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753225" cy="1457325"/>
          </a:xfrm>
        </p:spPr>
      </p:pic>
    </p:spTree>
    <p:extLst>
      <p:ext uri="{BB962C8B-B14F-4D97-AF65-F5344CB8AC3E}">
        <p14:creationId xmlns:p14="http://schemas.microsoft.com/office/powerpoint/2010/main" val="2156468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?</a:t>
            </a:r>
            <a:r>
              <a:rPr lang="cs-CZ" i="1" dirty="0" err="1"/>
              <a:t>pořádí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20813"/>
            <a:ext cx="7772400" cy="1858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645024"/>
            <a:ext cx="5476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Gramatiky a slovníky</a:t>
            </a:r>
            <a:endParaRPr lang="en-GB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gramatiky: definují skupinu sloves pohybu výčtem (rozsah odpovídá rozsahu gramatiky).</a:t>
            </a:r>
          </a:p>
          <a:p>
            <a:pPr eaLnBrk="1" hangingPunct="1"/>
            <a:r>
              <a:rPr lang="cs-CZ" altLang="cs-CZ" sz="3200"/>
              <a:t>praxe slovníků je nejednotná (u některých sloves např. </a:t>
            </a:r>
            <a:r>
              <a:rPr lang="cs-CZ" altLang="cs-CZ" sz="3200" i="1"/>
              <a:t>vézt</a:t>
            </a:r>
            <a:r>
              <a:rPr lang="cs-CZ" altLang="cs-CZ" sz="3200"/>
              <a:t> se SSJČ a SSČ rozcházejí).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3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doklad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772400" cy="29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3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altLang="cs-CZ" i="1" dirty="0"/>
              <a:t>?poléčí</a:t>
            </a:r>
          </a:p>
        </p:txBody>
      </p:sp>
      <p:pic>
        <p:nvPicPr>
          <p:cNvPr id="4505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9191"/>
            <a:ext cx="6348413" cy="316423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pomete</a:t>
            </a:r>
            <a:endParaRPr lang="cs-CZ" altLang="cs-CZ" i="1" dirty="0"/>
          </a:p>
        </p:txBody>
      </p:sp>
      <p:pic>
        <p:nvPicPr>
          <p:cNvPr id="46083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6525"/>
            <a:ext cx="6348413" cy="2769562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poklape</a:t>
            </a:r>
            <a:endParaRPr lang="cs-CZ" altLang="cs-CZ" i="1" dirty="0"/>
          </a:p>
        </p:txBody>
      </p:sp>
      <p:pic>
        <p:nvPicPr>
          <p:cNvPr id="47107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8435975" cy="335756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potaje</a:t>
            </a:r>
            <a:endParaRPr lang="cs-CZ" altLang="cs-CZ" i="1" dirty="0"/>
          </a:p>
        </p:txBody>
      </p:sp>
      <p:pic>
        <p:nvPicPr>
          <p:cNvPr id="48131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8291512" cy="328453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povlaje</a:t>
            </a:r>
            <a:endParaRPr lang="cs-CZ" altLang="cs-CZ" i="1" dirty="0"/>
          </a:p>
        </p:txBody>
      </p:sp>
      <p:pic>
        <p:nvPicPr>
          <p:cNvPr id="49155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35975" cy="325437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Jejich sebechvála však </a:t>
            </a:r>
            <a:r>
              <a:rPr lang="cs-CZ" dirty="0" err="1">
                <a:solidFill>
                  <a:srgbClr val="C00000"/>
                </a:solidFill>
              </a:rPr>
              <a:t>posmrdí</a:t>
            </a:r>
            <a:r>
              <a:rPr lang="cs-CZ" dirty="0"/>
              <a:t> až do nebe a opět dokazuje, že své prognózy, řeči </a:t>
            </a:r>
            <a:r>
              <a:rPr lang="cs-CZ" dirty="0" err="1"/>
              <a:t>a»vysvětlení«vytvářejí</a:t>
            </a:r>
            <a:r>
              <a:rPr lang="cs-CZ" dirty="0"/>
              <a:t> vždy jen podle toho, jak vítr zrovna vane.</a:t>
            </a:r>
          </a:p>
          <a:p>
            <a:r>
              <a:rPr lang="cs-CZ" dirty="0"/>
              <a:t>Pokud jste se dočetl o přivřených přívodech, je to správně, Třeba ale terciální přívod se vám zavřít nepodaří a přes kamna to pořád </a:t>
            </a:r>
            <a:r>
              <a:rPr lang="cs-CZ" dirty="0" err="1">
                <a:solidFill>
                  <a:srgbClr val="C00000"/>
                </a:solidFill>
              </a:rPr>
              <a:t>pofučí</a:t>
            </a:r>
            <a:r>
              <a:rPr lang="cs-CZ" dirty="0"/>
              <a:t> naplno, čímž to nebude kvalitně spalovat.  A toto se snažíte brzdit klapkou.</a:t>
            </a:r>
          </a:p>
          <a:p>
            <a:r>
              <a:rPr lang="cs-CZ" dirty="0"/>
              <a:t>Ocet došel, už jsem šáhla i po citronové šťávě......šampony abych kupovala na litry........ Tož tak......</a:t>
            </a:r>
            <a:r>
              <a:rPr lang="cs-CZ" dirty="0" err="1"/>
              <a:t>sbalim</a:t>
            </a:r>
            <a:r>
              <a:rPr lang="cs-CZ" dirty="0"/>
              <a:t> jí ranec a </a:t>
            </a:r>
            <a:r>
              <a:rPr lang="cs-CZ" dirty="0" err="1">
                <a:solidFill>
                  <a:srgbClr val="C00000"/>
                </a:solidFill>
              </a:rPr>
              <a:t>pofajruje</a:t>
            </a:r>
            <a:r>
              <a:rPr lang="cs-CZ" dirty="0"/>
              <a:t> do Prahy! To není pes, to je prase.......</a:t>
            </a:r>
          </a:p>
        </p:txBody>
      </p:sp>
    </p:spTree>
    <p:extLst>
      <p:ext uri="{BB962C8B-B14F-4D97-AF65-F5344CB8AC3E}">
        <p14:creationId xmlns:p14="http://schemas.microsoft.com/office/powerpoint/2010/main" val="3898474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Dú</a:t>
            </a:r>
            <a:r>
              <a:rPr lang="cs-CZ" altLang="cs-CZ" dirty="0"/>
              <a:t> na příště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: Vyberte si ze seznamu sloves, která mohou v češtině tvořit jak synteticky (prefixem po-), tak analyticky  (opisu bud.* + infinitiv příslušného slovesa bez po-) nejméně 3 slovesa a popište postup, jak v korpusu vyhledat a) tvary syntetického futura a</a:t>
            </a:r>
            <a:br>
              <a:rPr lang="cs-CZ" dirty="0"/>
            </a:br>
            <a:r>
              <a:rPr lang="cs-CZ" dirty="0"/>
              <a:t>b) tvary opisného futura (např.: </a:t>
            </a:r>
            <a:r>
              <a:rPr lang="cs-CZ" i="1" dirty="0"/>
              <a:t>postoupá.*/bud.* stoupat</a:t>
            </a:r>
            <a:r>
              <a:rPr lang="cs-CZ" dirty="0"/>
              <a:t>);</a:t>
            </a:r>
          </a:p>
          <a:p>
            <a:r>
              <a:rPr lang="cs-CZ" dirty="0"/>
              <a:t>Berte v úvahu různé slovosledné možnosti analytických tvarů.</a:t>
            </a:r>
          </a:p>
          <a:p>
            <a:r>
              <a:rPr lang="cs-CZ" dirty="0"/>
              <a:t>Shrňte do tabulky poměr užití syntetických a analytických tvarů</a:t>
            </a:r>
          </a:p>
          <a:p>
            <a:endParaRPr lang="cs-CZ" altLang="cs-CZ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Bibliografie</a:t>
            </a:r>
            <a:endParaRPr lang="en-GB" alt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CVRČEK A KOL. (2010): Mluvnice současné češtiny.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ČECHOVÁ A KOL. (1996): </a:t>
            </a:r>
            <a:r>
              <a:rPr lang="cs-CZ" altLang="cs-CZ" sz="1600" i="1"/>
              <a:t>Čeština, řeč a jazyk</a:t>
            </a:r>
            <a:r>
              <a:rPr lang="cs-CZ" altLang="cs-CZ" sz="1600"/>
              <a:t>. Praha : ISVN.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ČERMÁK, F. (1990): </a:t>
            </a:r>
            <a:r>
              <a:rPr lang="cs-CZ" altLang="cs-CZ" sz="1600" i="1"/>
              <a:t>Syntagmatika a paradigmatika českého slova.</a:t>
            </a:r>
            <a:r>
              <a:rPr lang="cs-CZ" altLang="cs-CZ" sz="1600"/>
              <a:t>  Praha : Karlova Univerzita.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HAJIČ J. (1994): </a:t>
            </a:r>
            <a:r>
              <a:rPr lang="cs-CZ" altLang="cs-CZ" sz="1600" i="1"/>
              <a:t>Unification Morphology Grammar</a:t>
            </a:r>
            <a:r>
              <a:rPr lang="cs-CZ" altLang="cs-CZ" sz="1600"/>
              <a:t>. Praha : MFF UK, (disert. práce).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HAJIČ J. (2004): </a:t>
            </a:r>
            <a:r>
              <a:rPr lang="cs-CZ" altLang="cs-CZ" sz="1600" i="1"/>
              <a:t>Desambiguation of Rich Inflection (Computational Morphology of Czech)</a:t>
            </a:r>
            <a:r>
              <a:rPr lang="cs-CZ" altLang="cs-CZ" sz="1600"/>
              <a:t>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HAVRÁNEK, B. A KOL. (1989): </a:t>
            </a:r>
            <a:r>
              <a:rPr lang="cs-CZ" altLang="cs-CZ" sz="1600" i="1"/>
              <a:t>Slovník spisovného jazyka českého</a:t>
            </a:r>
            <a:r>
              <a:rPr lang="cs-CZ" altLang="cs-CZ" sz="1600"/>
              <a:t> </a:t>
            </a:r>
            <a:r>
              <a:rPr lang="cs-CZ" altLang="cs-CZ" sz="1600" i="1"/>
              <a:t>(SSJČ)</a:t>
            </a:r>
            <a:r>
              <a:rPr lang="cs-CZ" altLang="cs-CZ" sz="1600"/>
              <a:t>.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 FILIPEC, J. A KOL. (2005): </a:t>
            </a:r>
            <a:r>
              <a:rPr lang="cs-CZ" altLang="cs-CZ" sz="1600" i="1"/>
              <a:t>Slovníku spisovné češtiny pro školu a veřejnost (SSČ).</a:t>
            </a:r>
            <a:r>
              <a:rPr lang="cs-CZ" altLang="cs-CZ" sz="1600"/>
              <a:t>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KARLÍK, P., NEKULA, M., RUSÍNOVÁ, Z. (1996): </a:t>
            </a:r>
            <a:r>
              <a:rPr lang="cs-CZ" altLang="cs-CZ" sz="1600" i="1"/>
              <a:t>Příruční mluvnice češtiny</a:t>
            </a:r>
            <a:r>
              <a:rPr lang="cs-CZ" altLang="cs-CZ" sz="1600"/>
              <a:t>. Praha : Nakladatelství Lidové noviny.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KARLÍK, P., NEKULA, M., PLESKALOVÁ, J. (2002): </a:t>
            </a:r>
            <a:r>
              <a:rPr lang="cs-CZ" altLang="cs-CZ" sz="1600" i="1"/>
              <a:t>Encyklopedický slovník češtiny</a:t>
            </a:r>
            <a:r>
              <a:rPr lang="cs-CZ" altLang="cs-CZ" sz="1600"/>
              <a:t>. Praha: Nakladatelství Lidové noviny.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Bibliografie</a:t>
            </a:r>
            <a:endParaRPr lang="en-GB" alt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KOMÁREK, M. a kol. (1986): </a:t>
            </a:r>
            <a:r>
              <a:rPr lang="cs-CZ" altLang="cs-CZ" sz="1800" i="1"/>
              <a:t>Mluvnice češtiny II.</a:t>
            </a:r>
            <a:r>
              <a:rPr lang="cs-CZ" altLang="cs-CZ" sz="1800"/>
              <a:t>,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KOPEČNÝ, F. (1962): Slovesný vid v češtině. Praha : Nakladatelství československé akademie věd.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(2007): Syntetické futurum v češtině – gramatiky, slovníky, korpusy.  </a:t>
            </a:r>
            <a:r>
              <a:rPr lang="cs-CZ" altLang="cs-CZ" sz="1800" i="1"/>
              <a:t>Přednášky a besedy z XL. běhu LŠSS.</a:t>
            </a:r>
            <a:r>
              <a:rPr lang="cs-CZ" altLang="cs-CZ" sz="1800"/>
              <a:t> Brno, s. 131-144.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(2007): Popis gramatických významů jednoduchých slovesných tvarů  v anotacích českých (slovenských) korpusů. </a:t>
            </a:r>
            <a:r>
              <a:rPr lang="cs-CZ" altLang="cs-CZ" sz="1800" i="1"/>
              <a:t>SPFFMU A, 55</a:t>
            </a:r>
            <a:r>
              <a:rPr lang="cs-CZ" altLang="cs-CZ" sz="1800"/>
              <a:t>, s. 201-218.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(2008):  Značkování gramatických kategorií v korpusech ČNK a jejich zachycení v gramatice a ve slovníku (syntetické futurum, stupňování adjektiv, neurčité číslovky a příslovce míry). In Štícha, F. (ed.) </a:t>
            </a:r>
            <a:r>
              <a:rPr lang="cs-CZ" altLang="cs-CZ" sz="1800" i="1"/>
              <a:t>Grammar &amp; Corpora / Gramatika a korpus 2007.</a:t>
            </a:r>
            <a:r>
              <a:rPr lang="cs-CZ" altLang="cs-CZ" sz="1800"/>
              <a:t> Academia : Praha, s. 407-416.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SEDLÁČEK, R. (2004): </a:t>
            </a:r>
            <a:r>
              <a:rPr lang="cs-CZ" altLang="cs-CZ" sz="1800" i="1"/>
              <a:t>Morphematic analyser for Czech</a:t>
            </a:r>
            <a:r>
              <a:rPr lang="cs-CZ" altLang="cs-CZ" sz="1800"/>
              <a:t>. Brno : FI MU (disert. práce).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ŠMILAUER, V. (1972): </a:t>
            </a:r>
            <a:r>
              <a:rPr lang="cs-CZ" altLang="cs-CZ" sz="1800" i="1"/>
              <a:t>Nauka o českém jazyku</a:t>
            </a:r>
            <a:r>
              <a:rPr lang="cs-CZ" altLang="cs-CZ" sz="1800"/>
              <a:t>. Praha : SPN.</a:t>
            </a:r>
            <a:endParaRPr lang="cs-CZ" altLang="cs-CZ" sz="1800" i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GB" altLang="cs-CZ" sz="1800"/>
          </a:p>
          <a:p>
            <a:pPr eaLnBrk="1" hangingPunct="1">
              <a:lnSpc>
                <a:spcPct val="80000"/>
              </a:lnSpc>
            </a:pPr>
            <a:endParaRPr lang="en-GB" altLang="cs-CZ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Česká mluvnice (Havránek, Jedlička, 1981)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hovoří o: … „</a:t>
            </a:r>
            <a:r>
              <a:rPr lang="cs-CZ" altLang="cs-CZ" sz="2000" i="1"/>
              <a:t>některých slovesech nedokonavých (většinou s významem pohybu, řidčeji stavu) ….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 </a:t>
            </a:r>
            <a:r>
              <a:rPr lang="cs-CZ" altLang="cs-CZ" sz="2000" i="1"/>
              <a:t>… nemají složený tvar času budoucího, leda v jiném významovém odstínu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možnost tvořit u některých tvarů imperativ …</a:t>
            </a:r>
            <a:r>
              <a:rPr lang="cs-CZ" altLang="cs-CZ" sz="2000" i="1"/>
              <a:t> s malým významovým rozdílem</a:t>
            </a:r>
            <a:r>
              <a:rPr lang="cs-CZ" altLang="cs-CZ" sz="2000"/>
              <a:t>, který je na dvou příkladech charakterizován u slovesa </a:t>
            </a:r>
            <a:r>
              <a:rPr lang="cs-CZ" altLang="cs-CZ" sz="2000" i="1"/>
              <a:t>pojď </a:t>
            </a:r>
            <a:r>
              <a:rPr lang="cs-CZ" altLang="cs-CZ" sz="2000"/>
              <a:t> jako … </a:t>
            </a:r>
            <a:r>
              <a:rPr lang="cs-CZ" altLang="cs-CZ" sz="2000" i="1"/>
              <a:t>pohyb k mluvčímu… </a:t>
            </a:r>
            <a:r>
              <a:rPr lang="cs-CZ" altLang="cs-CZ" sz="2000"/>
              <a:t> u sloves </a:t>
            </a:r>
            <a:r>
              <a:rPr lang="cs-CZ" altLang="cs-CZ" sz="2000" i="1"/>
              <a:t>poběž</a:t>
            </a:r>
            <a:r>
              <a:rPr lang="cs-CZ" altLang="cs-CZ" sz="2000"/>
              <a:t>, </a:t>
            </a:r>
            <a:r>
              <a:rPr lang="cs-CZ" altLang="cs-CZ" sz="2000" i="1"/>
              <a:t>poleť</a:t>
            </a:r>
            <a:r>
              <a:rPr lang="cs-CZ" altLang="cs-CZ" sz="2000"/>
              <a:t> jako …</a:t>
            </a:r>
            <a:r>
              <a:rPr lang="cs-CZ" altLang="cs-CZ" sz="2000" i="1"/>
              <a:t>počátek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samostatně se zmiňuje imperativ </a:t>
            </a:r>
            <a:r>
              <a:rPr lang="cs-CZ" altLang="cs-CZ" sz="2000" i="1"/>
              <a:t>poslyš</a:t>
            </a:r>
            <a:r>
              <a:rPr lang="cs-CZ" altLang="cs-CZ" sz="2000"/>
              <a:t>, který nemá oporu ve tvarech syntetického futura indikativu (</a:t>
            </a:r>
            <a:r>
              <a:rPr lang="cs-CZ" altLang="cs-CZ" sz="2000" i="1"/>
              <a:t>slyšet - *poslyším – slyš – poslyš</a:t>
            </a:r>
            <a:r>
              <a:rPr lang="cs-CZ" altLang="cs-CZ" sz="2000"/>
              <a:t>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400">
                <a:latin typeface="Times New Roman" panose="02020603050405020304" pitchFamily="18" charset="0"/>
              </a:rPr>
              <a:t>Děkuji Vám za pozornost !</a:t>
            </a:r>
            <a:endParaRPr lang="en-GB" altLang="cs-CZ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Příruční mluvnice češtiny (Karlík, Nekula, Rusínová, 1996)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hovoří o … </a:t>
            </a:r>
            <a:r>
              <a:rPr lang="cs-CZ" altLang="cs-CZ" sz="2400" i="1"/>
              <a:t>zvláštní skupině sloves pohybu a některých jiných, která pohyb implikují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dále uvádí, že </a:t>
            </a:r>
            <a:r>
              <a:rPr lang="cs-CZ" altLang="cs-CZ" sz="2400" i="1"/>
              <a:t>… u nich lze rozeznat rozdíl mezi určeností a neurčeností co do cíle pohybu…</a:t>
            </a:r>
            <a:r>
              <a:rPr lang="cs-CZ" altLang="cs-CZ" sz="2400"/>
              <a:t> přičemž </a:t>
            </a:r>
            <a:r>
              <a:rPr lang="cs-CZ" altLang="cs-CZ" sz="2400" i="1"/>
              <a:t> … oba tyto významy se vyjadřují v rámci sloves nedokonavého vidu…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konstatuje, že </a:t>
            </a:r>
            <a:r>
              <a:rPr lang="cs-CZ" altLang="cs-CZ" sz="2400" i="1"/>
              <a:t>… nejde o dokonavé futurum, od těchto forem nelze utvořit infinitiv ani préteritum, jsou však možné formy složené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Čeština řeč a jazyk (Čechová a kol., 1996)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U některých nedokonavých sloves (sloves pohybu a změny stavu) se tvoří ještě </a:t>
            </a:r>
            <a:r>
              <a:rPr lang="cs-CZ" altLang="cs-CZ"/>
              <a:t>(míní se kromě tvarů budu + infinitiv nedokonavého slovesa)</a:t>
            </a:r>
            <a:r>
              <a:rPr lang="cs-CZ" altLang="cs-CZ" i="1"/>
              <a:t> tvary jednoduché s předponou </a:t>
            </a:r>
            <a:r>
              <a:rPr lang="cs-CZ" altLang="cs-CZ" b="1" i="1"/>
              <a:t>po-</a:t>
            </a:r>
            <a:r>
              <a:rPr lang="cs-CZ" altLang="cs-CZ" i="1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Mluvnice češtiny 2  (Komárek a kol., 1987)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… </a:t>
            </a:r>
            <a:r>
              <a:rPr lang="cs-CZ" altLang="cs-CZ" sz="1800" i="1"/>
              <a:t>prefix </a:t>
            </a:r>
            <a:r>
              <a:rPr lang="cs-CZ" altLang="cs-CZ" sz="1800" b="1" i="1"/>
              <a:t>po-</a:t>
            </a:r>
            <a:r>
              <a:rPr lang="cs-CZ" altLang="cs-CZ" sz="1800" i="1"/>
              <a:t> (s ojediněle se vyskytující variantou </a:t>
            </a:r>
            <a:r>
              <a:rPr lang="cs-CZ" altLang="cs-CZ" sz="1800" b="1" i="1"/>
              <a:t>pů-</a:t>
            </a:r>
            <a:r>
              <a:rPr lang="cs-CZ" altLang="cs-CZ" sz="1800" i="1"/>
              <a:t>): spojuje se s tvary ind. préz. akt. některých nedokonavých sloves, zvláště s významem jednosměrného pohybu v tzv. jednoduché, syntetické futurum …,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má tedy gramatickou kategoriální platnost; tato platnost je oslabena ve tvarech imperativu těchto sloves, …, které jsou synonymní s tvary bez tohoto prefixu.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slovesa jsou charakterizována jako </a:t>
            </a:r>
            <a:r>
              <a:rPr lang="cs-CZ" altLang="cs-CZ" sz="1800" i="1"/>
              <a:t>…. slovesa</a:t>
            </a:r>
            <a:r>
              <a:rPr lang="cs-CZ" altLang="cs-CZ" sz="1800"/>
              <a:t> </a:t>
            </a:r>
            <a:r>
              <a:rPr lang="cs-CZ" altLang="cs-CZ" sz="1800" i="1"/>
              <a:t>jednosměrného pohybu a slovesa trvání nebo změny stavu (jež jsou rovněž pojaty jako jednosměrný pohyb)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předpona </a:t>
            </a:r>
            <a:r>
              <a:rPr lang="cs-CZ" altLang="cs-CZ" sz="1800" b="1" i="1"/>
              <a:t>po-</a:t>
            </a:r>
            <a:r>
              <a:rPr lang="cs-CZ" altLang="cs-CZ" sz="1800" i="1"/>
              <a:t> má zde význam pouze gramatický, nikoli lexikální; nemění ani lexikální význam, ani nedokonavý vid slovesa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vedle futurálních tvarů jednoduchých je možno tvořit i pravidelné tvary složené futura opisného, 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2380</Words>
  <Application>Microsoft Office PowerPoint</Application>
  <PresentationFormat>Předvádění na obrazovce (4:3)</PresentationFormat>
  <Paragraphs>268</Paragraphs>
  <Slides>60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Syntetické futurum v češtině</vt:lpstr>
      <vt:lpstr>Značkovaní korpusů je dobrá věc ALE</vt:lpstr>
      <vt:lpstr>Kvalita značkování z lingvistického hlediska</vt:lpstr>
      <vt:lpstr>Futurum </vt:lpstr>
      <vt:lpstr>Gramatiky a slovníky</vt:lpstr>
      <vt:lpstr>Česká mluvnice (Havránek, Jedlička, 1981)</vt:lpstr>
      <vt:lpstr>Příruční mluvnice češtiny (Karlík, Nekula, Rusínová, 1996)</vt:lpstr>
      <vt:lpstr>Čeština řeč a jazyk (Čechová a kol., 1996)</vt:lpstr>
      <vt:lpstr>Mluvnice češtiny 2  (Komárek a kol., 1987)</vt:lpstr>
      <vt:lpstr>Mluvnice současné češtiny (Cvrček a kol., 2010)</vt:lpstr>
      <vt:lpstr>frekvence lemmat v synv11 tag="........F.*"</vt:lpstr>
      <vt:lpstr>frekvence lemmat v synv12 [tag="........F.*" &amp; lemma!=„být"]</vt:lpstr>
      <vt:lpstr>Syntetické futurum  – slovníky a další tištěné zdroje</vt:lpstr>
      <vt:lpstr>vézt</vt:lpstr>
      <vt:lpstr>vézt</vt:lpstr>
      <vt:lpstr>lézt</vt:lpstr>
      <vt:lpstr>lézt</vt:lpstr>
      <vt:lpstr>Zachycení na úrovni morfologické značky (tagu)</vt:lpstr>
      <vt:lpstr>SYNv7 VB......F.*</vt:lpstr>
      <vt:lpstr>Frekvenční seznam lemmat</vt:lpstr>
      <vt:lpstr>zorat</vt:lpstr>
      <vt:lpstr>Mohou korpusy přispět k poznání tohoto jevu ? </vt:lpstr>
      <vt:lpstr>Hledání kandidátů syntetického futura v lemmatizovaných korpusech</vt:lpstr>
      <vt:lpstr>Příklady chybné lemmatizace</vt:lpstr>
      <vt:lpstr>Příklady chybné lemmatizace</vt:lpstr>
      <vt:lpstr>Heslo trvat</vt:lpstr>
      <vt:lpstr>Heslo potrvat</vt:lpstr>
      <vt:lpstr>SYNv7</vt:lpstr>
      <vt:lpstr>SYNv7</vt:lpstr>
      <vt:lpstr>SYNv7</vt:lpstr>
      <vt:lpstr>SYNv7</vt:lpstr>
      <vt:lpstr>Výsledky získané z korpusů (20) (ne SSJČ a SSČ)</vt:lpstr>
      <vt:lpstr>Výsledky získané z internetu (3)  (ne SSJČ a SSČ)</vt:lpstr>
      <vt:lpstr>ALE: na internetu</vt:lpstr>
      <vt:lpstr>mazat NEBO pomazat</vt:lpstr>
      <vt:lpstr>bmk</vt:lpstr>
      <vt:lpstr>ORALv4</vt:lpstr>
      <vt:lpstr>Synv11</vt:lpstr>
      <vt:lpstr>Synv11</vt:lpstr>
      <vt:lpstr>Synv11</vt:lpstr>
      <vt:lpstr>Zastoupení lemmat v tištěných zdrojích, korpusech a na  internetu (2010)</vt:lpstr>
      <vt:lpstr>Hodnocení</vt:lpstr>
      <vt:lpstr>Upřesnění definice významu sloves schopných tvořit tvary syntetického futura</vt:lpstr>
      <vt:lpstr>Závěr</vt:lpstr>
      <vt:lpstr>[tag="X.*" &amp; lc="po.*(u|e|eš|e[mt]e|í|í[mš]í[mt]e)"]  P- filtr [lemma!="[[:upper:]].*"]</vt:lpstr>
      <vt:lpstr>Problémy</vt:lpstr>
      <vt:lpstr>Homonymie a jazyková hra (Irena Dousková: Oněgin byl Rusák)</vt:lpstr>
      <vt:lpstr>???</vt:lpstr>
      <vt:lpstr>?pořádí</vt:lpstr>
      <vt:lpstr>1 doklad</vt:lpstr>
      <vt:lpstr>?poléčí</vt:lpstr>
      <vt:lpstr>?pomete</vt:lpstr>
      <vt:lpstr>?poklape</vt:lpstr>
      <vt:lpstr>?potaje</vt:lpstr>
      <vt:lpstr>?povlaje</vt:lpstr>
      <vt:lpstr>Internet</vt:lpstr>
      <vt:lpstr>Dú na příště</vt:lpstr>
      <vt:lpstr>Bibliografie</vt:lpstr>
      <vt:lpstr>Bibliografie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Gramatika a korpus – korpusy jako zdroje dat pro doplnění obrazu okrajových gramatických jevů</dc:title>
  <dc:creator>cestina</dc:creator>
  <cp:lastModifiedBy>Klára Osolsobě</cp:lastModifiedBy>
  <cp:revision>54</cp:revision>
  <dcterms:created xsi:type="dcterms:W3CDTF">2011-09-26T13:04:01Z</dcterms:created>
  <dcterms:modified xsi:type="dcterms:W3CDTF">2024-11-10T15:30:09Z</dcterms:modified>
</cp:coreProperties>
</file>