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60" r:id="rId26"/>
    <p:sldId id="282" r:id="rId27"/>
    <p:sldId id="283" r:id="rId28"/>
    <p:sldId id="290" r:id="rId29"/>
    <p:sldId id="291" r:id="rId30"/>
    <p:sldId id="285" r:id="rId31"/>
    <p:sldId id="296" r:id="rId32"/>
    <p:sldId id="287" r:id="rId33"/>
    <p:sldId id="295" r:id="rId34"/>
    <p:sldId id="288" r:id="rId35"/>
    <p:sldId id="297" r:id="rId36"/>
    <p:sldId id="298" r:id="rId37"/>
    <p:sldId id="299" r:id="rId38"/>
    <p:sldId id="300" r:id="rId39"/>
    <p:sldId id="292" r:id="rId40"/>
    <p:sldId id="293" r:id="rId41"/>
    <p:sldId id="294" r:id="rId42"/>
    <p:sldId id="289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27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2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89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01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61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93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8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72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28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25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40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3C8DF-270B-4054-A0BD-B08AC9F455D4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13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nlp.fi.muni.cz/projekty/wwwajka/WwwAjkaSkripty/morph.cgi?jazyk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quest.ms.mff.cuni.cz/derisearch2/v2/databases/Czech-DeriNet-2.0/dcql?ci=false&amp;defA=lemma&amp;limit=10&amp;offset=0&amp;q=d%C5%AFm&amp;style=stretc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th/mggon/?zoomy_is=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quest.ms.mff.cuni.cz/derisearch2/v2/databases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quest.ms.mff.cuni.cz/derisearch2/v2/databases/Czech-DeriNet-2.1/dcql?ci=false&amp;context=cluster&amp;defA=lemma&amp;limit=10&amp;minC=all&amp;offset=0&amp;q=chodit&amp;showA=llemma&amp;showA=lpos&amp;style=stretch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3-319-24033-6_58" TargetMode="External"/><Relationship Id="rId2" Type="http://schemas.openxmlformats.org/officeDocument/2006/relationships/hyperlink" Target="https://nlp.fi.muni.cz/projects/derivancz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ufal.mff.cuni.cz/universal-derivations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Derivancze</a:t>
            </a:r>
            <a:r>
              <a:rPr lang="cs-CZ" dirty="0"/>
              <a:t> — </a:t>
            </a:r>
            <a:r>
              <a:rPr lang="cs-CZ" dirty="0" err="1"/>
              <a:t>Derivational</a:t>
            </a:r>
            <a:r>
              <a:rPr lang="cs-CZ" dirty="0"/>
              <a:t> </a:t>
            </a:r>
            <a:r>
              <a:rPr lang="cs-CZ" dirty="0" err="1"/>
              <a:t>Analyser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Czech, </a:t>
            </a:r>
            <a:r>
              <a:rPr lang="cs-CZ" dirty="0" err="1"/>
              <a:t>Derinet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PLIN033</a:t>
            </a:r>
          </a:p>
          <a:p>
            <a:r>
              <a:rPr lang="cs-CZ" dirty="0" err="1"/>
              <a:t>osolsobe</a:t>
            </a:r>
            <a:r>
              <a:rPr lang="en-US" dirty="0"/>
              <a:t>@</a:t>
            </a:r>
            <a:r>
              <a:rPr lang="en-US" dirty="0" err="1"/>
              <a:t>phil.muni.c</a:t>
            </a:r>
            <a:r>
              <a:rPr lang="cs-CZ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686997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Pozadí morfologických slovníků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Pražský (</a:t>
            </a:r>
            <a:r>
              <a:rPr lang="cs-CZ" i="1" dirty="0" err="1"/>
              <a:t>MorfFlex</a:t>
            </a:r>
            <a:r>
              <a:rPr lang="cs-CZ" dirty="0"/>
              <a:t>) i brněnský slovník byly vytvořeny na základě pravidel, které „</a:t>
            </a:r>
            <a:r>
              <a:rPr lang="cs-CZ" dirty="0" err="1"/>
              <a:t>rozgenerovaly</a:t>
            </a:r>
            <a:r>
              <a:rPr lang="cs-CZ" dirty="0"/>
              <a:t>“ potenciální (paradigmaticky tvořené) tvary. </a:t>
            </a:r>
          </a:p>
          <a:p>
            <a:r>
              <a:rPr lang="cs-CZ" dirty="0"/>
              <a:t>Od každého slovesa se tak tvoří:</a:t>
            </a:r>
          </a:p>
          <a:p>
            <a:r>
              <a:rPr lang="cs-CZ" dirty="0"/>
              <a:t> a) úplný soubor tvarů pasivního příčestí/ tzv. krátkých tvarů (viz zde </a:t>
            </a:r>
            <a:r>
              <a:rPr lang="cs-CZ" i="1" dirty="0"/>
              <a:t>kralován</a:t>
            </a:r>
            <a:r>
              <a:rPr lang="cs-CZ" dirty="0"/>
              <a:t>), a to bez ohledu na to, zda jde o sloveso, které tyto tvary tvoří, či nikoliv;</a:t>
            </a:r>
          </a:p>
          <a:p>
            <a:r>
              <a:rPr lang="cs-CZ" dirty="0"/>
              <a:t>b) úplný soubor tvarů dlouhých/adjektivních (viz zde </a:t>
            </a:r>
            <a:r>
              <a:rPr lang="cs-CZ" i="1" dirty="0"/>
              <a:t>kralovaný</a:t>
            </a:r>
            <a:r>
              <a:rPr lang="cs-CZ" dirty="0"/>
              <a:t>);</a:t>
            </a:r>
          </a:p>
          <a:p>
            <a:r>
              <a:rPr lang="cs-CZ" dirty="0"/>
              <a:t>c) úplný soubor slovesných substantiv na </a:t>
            </a:r>
            <a:r>
              <a:rPr lang="cs-CZ" i="1" dirty="0"/>
              <a:t>ní/</a:t>
            </a:r>
            <a:r>
              <a:rPr lang="cs-CZ" i="1" dirty="0" err="1"/>
              <a:t>tí</a:t>
            </a:r>
            <a:r>
              <a:rPr lang="cs-CZ" i="1" dirty="0"/>
              <a:t> </a:t>
            </a:r>
            <a:r>
              <a:rPr lang="cs-CZ" dirty="0"/>
              <a:t>(viz zde </a:t>
            </a:r>
            <a:r>
              <a:rPr lang="cs-CZ" i="1" dirty="0"/>
              <a:t>kralování</a:t>
            </a:r>
            <a:r>
              <a:rPr lang="cs-CZ" dirty="0"/>
              <a:t>);</a:t>
            </a:r>
          </a:p>
          <a:p>
            <a:r>
              <a:rPr lang="cs-CZ" dirty="0"/>
              <a:t>d) úplný soubor procesuálních adjektiv na </a:t>
            </a:r>
            <a:r>
              <a:rPr lang="cs-CZ" i="1" dirty="0" err="1"/>
              <a:t>oucí</a:t>
            </a:r>
            <a:r>
              <a:rPr lang="cs-CZ" i="1" dirty="0"/>
              <a:t>/</a:t>
            </a:r>
            <a:r>
              <a:rPr lang="cs-CZ" i="1" dirty="0" err="1"/>
              <a:t>ící</a:t>
            </a:r>
            <a:r>
              <a:rPr lang="cs-CZ" dirty="0"/>
              <a:t> omezený pouze videm (nedokonavým) základového slovesa (viz zde </a:t>
            </a:r>
            <a:r>
              <a:rPr lang="cs-CZ" i="1" dirty="0"/>
              <a:t>kralující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243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Automatická morfologická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založena na slovnících, a tak pokud je ve slovníku ke tvaru nalezena dvojice </a:t>
            </a:r>
            <a:r>
              <a:rPr lang="cs-CZ" dirty="0" err="1"/>
              <a:t>lemmma+tag</a:t>
            </a:r>
            <a:r>
              <a:rPr lang="cs-CZ" dirty="0"/>
              <a:t>, pak je použita, viz interpretace udělované překlepům.</a:t>
            </a:r>
          </a:p>
          <a:p>
            <a:r>
              <a:rPr lang="cs-CZ" dirty="0"/>
              <a:t> Dobře/špatně?</a:t>
            </a:r>
          </a:p>
          <a:p>
            <a:r>
              <a:rPr lang="cs-CZ" dirty="0"/>
              <a:t>Nikoliv, automatické nástroje lze např. využít k tomu, aby se ze slovníku odstranily </a:t>
            </a:r>
            <a:r>
              <a:rPr lang="cs-CZ" dirty="0" err="1"/>
              <a:t>přegenerované</a:t>
            </a:r>
            <a:r>
              <a:rPr lang="cs-CZ" dirty="0"/>
              <a:t> výsledky (např. na základě vyloučení/potlačení tvarů, které mají v korpusech nulovou/malou frekvenci). Tento postup je ovšem třeba aplikovat velmi opatrně (viz nepředpokládané, ale doložené tvary typu </a:t>
            </a:r>
            <a:r>
              <a:rPr lang="cs-CZ" i="1" dirty="0"/>
              <a:t>kralováno</a:t>
            </a:r>
            <a:r>
              <a:rPr lang="cs-CZ" dirty="0"/>
              <a:t> atd.) </a:t>
            </a:r>
          </a:p>
        </p:txBody>
      </p:sp>
    </p:spTree>
    <p:extLst>
      <p:ext uri="{BB962C8B-B14F-4D97-AF65-F5344CB8AC3E}">
        <p14:creationId xmlns:p14="http://schemas.microsoft.com/office/powerpoint/2010/main" val="14505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Další funkce nástroje </a:t>
            </a:r>
            <a:r>
              <a:rPr lang="cs-CZ" i="1" dirty="0" err="1"/>
              <a:t>Derivancze</a:t>
            </a:r>
            <a:r>
              <a:rPr lang="cs-CZ" dirty="0"/>
              <a:t>: značky obsahující derivační vztahy </a:t>
            </a:r>
            <a:r>
              <a:rPr lang="cs-CZ" sz="3100" dirty="0">
                <a:solidFill>
                  <a:srgbClr val="FF0000"/>
                </a:solidFill>
              </a:rPr>
              <a:t>(automatický generované a ručně editované)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459" y="1825625"/>
            <a:ext cx="104830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77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strom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6537" y="2543969"/>
            <a:ext cx="66389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38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dům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2834481"/>
            <a:ext cx="74676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11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err="1"/>
              <a:t>Ajka</a:t>
            </a:r>
            <a:r>
              <a:rPr lang="cs-CZ" sz="3200" b="1" dirty="0"/>
              <a:t>: </a:t>
            </a:r>
            <a:r>
              <a:rPr lang="cs-CZ" sz="3200" dirty="0">
                <a:hlinkClick r:id="rId2"/>
              </a:rPr>
              <a:t>https://nlp.fi.muni.cz/projekty/wwwajka/WwwAjkaSkripty/morph.cgi?jazyk=0</a:t>
            </a:r>
            <a:r>
              <a:rPr lang="cs-CZ" sz="3200" dirty="0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5007" y="1690688"/>
            <a:ext cx="10515600" cy="27313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17" y="4662980"/>
            <a:ext cx="111918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10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? </a:t>
            </a:r>
            <a:r>
              <a:rPr lang="cs-CZ" sz="3600" b="1" i="1" dirty="0">
                <a:solidFill>
                  <a:srgbClr val="FF0000"/>
                </a:solidFill>
              </a:rPr>
              <a:t>strom → stromek → stromeček</a:t>
            </a:r>
            <a:br>
              <a:rPr lang="cs-CZ" sz="3600" b="1" i="1" dirty="0"/>
            </a:br>
            <a:r>
              <a:rPr lang="cs-CZ" sz="3600" b="1" i="1" dirty="0"/>
              <a:t>× </a:t>
            </a:r>
            <a:r>
              <a:rPr lang="cs-CZ" sz="3600" b="1" i="1" dirty="0">
                <a:solidFill>
                  <a:srgbClr val="FF0000"/>
                </a:solidFill>
              </a:rPr>
              <a:t>dům → domek</a:t>
            </a:r>
            <a:br>
              <a:rPr lang="cs-CZ" sz="3600" b="1" i="1" dirty="0"/>
            </a:br>
            <a:r>
              <a:rPr lang="cs-CZ" sz="3600" b="1" dirty="0"/>
              <a:t>a separé </a:t>
            </a:r>
            <a:r>
              <a:rPr lang="cs-CZ" sz="3600" b="1" i="1" dirty="0">
                <a:solidFill>
                  <a:srgbClr val="FF0000"/>
                </a:solidFill>
              </a:rPr>
              <a:t>domek → domeček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008" y="2341153"/>
            <a:ext cx="66675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86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Problém je v automatickém zpracování dat, zejména v případě hláskových alternací a dalších nepravidelností, které jsou </a:t>
            </a:r>
            <a:r>
              <a:rPr lang="cs-CZ" sz="3600" dirty="0" err="1"/>
              <a:t>spoluformanty</a:t>
            </a:r>
            <a:r>
              <a:rPr lang="cs-CZ" sz="3600" dirty="0"/>
              <a:t> derivace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844" y="1763575"/>
            <a:ext cx="6238875" cy="33718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828" y="2264240"/>
            <a:ext cx="4213169" cy="22357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829" y="4798577"/>
            <a:ext cx="4272664" cy="205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29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Podobně: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738" y="1908829"/>
            <a:ext cx="6200775" cy="3505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579" y="3260922"/>
            <a:ext cx="68580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26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nesrovnalosti: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708" y="1518127"/>
            <a:ext cx="5404638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121" y="3802793"/>
            <a:ext cx="6400800" cy="31527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942" y="365125"/>
            <a:ext cx="62293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0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pro zpracování slovotvorby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Deriv</a:t>
            </a:r>
            <a:endParaRPr lang="cs-CZ" i="1" dirty="0"/>
          </a:p>
          <a:p>
            <a:r>
              <a:rPr lang="cs-CZ" i="1" dirty="0" err="1"/>
              <a:t>Derivancze</a:t>
            </a:r>
            <a:endParaRPr lang="cs-CZ" i="1" dirty="0"/>
          </a:p>
          <a:p>
            <a:r>
              <a:rPr lang="cs-CZ" i="1" dirty="0" err="1"/>
              <a:t>Derinet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267248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Tvary sací generované rozhraním </a:t>
            </a:r>
            <a:r>
              <a:rPr lang="cs-CZ" i="1" dirty="0" err="1"/>
              <a:t>Ajky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9356"/>
            <a:ext cx="10515600" cy="370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79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lemma </a:t>
            </a:r>
            <a:r>
              <a:rPr lang="cs-CZ" i="1" dirty="0"/>
              <a:t>sací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81780"/>
            <a:ext cx="10515600" cy="383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80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b</a:t>
            </a:r>
            <a:r>
              <a:rPr lang="cs-CZ" b="1" i="1" dirty="0">
                <a:solidFill>
                  <a:srgbClr val="FF0000"/>
                </a:solidFill>
              </a:rPr>
              <a:t>í</a:t>
            </a:r>
            <a:r>
              <a:rPr lang="cs-CZ" i="1" dirty="0"/>
              <a:t>t </a:t>
            </a:r>
            <a:r>
              <a:rPr lang="cs-CZ" i="1" u="sng" dirty="0"/>
              <a:t>→ b</a:t>
            </a:r>
            <a:r>
              <a:rPr lang="cs-CZ" b="1" i="1" u="sng" dirty="0">
                <a:solidFill>
                  <a:srgbClr val="FF0000"/>
                </a:solidFill>
              </a:rPr>
              <a:t>i</a:t>
            </a:r>
            <a:r>
              <a:rPr lang="cs-CZ" i="1" u="sng" dirty="0"/>
              <a:t>l → b</a:t>
            </a:r>
            <a:r>
              <a:rPr lang="cs-CZ" b="1" i="1" u="sng" dirty="0">
                <a:solidFill>
                  <a:srgbClr val="FF0000"/>
                </a:solidFill>
              </a:rPr>
              <a:t>i</a:t>
            </a:r>
            <a:r>
              <a:rPr lang="cs-CZ" i="1" u="sng" dirty="0"/>
              <a:t>cí</a:t>
            </a:r>
          </a:p>
          <a:p>
            <a:r>
              <a:rPr lang="cs-CZ" i="1" dirty="0"/>
              <a:t>kr</a:t>
            </a:r>
            <a:r>
              <a:rPr lang="cs-CZ" b="1" i="1" dirty="0">
                <a:solidFill>
                  <a:srgbClr val="FF0000"/>
                </a:solidFill>
              </a:rPr>
              <a:t>ý</a:t>
            </a:r>
            <a:r>
              <a:rPr lang="cs-CZ" i="1" dirty="0"/>
              <a:t>t → </a:t>
            </a:r>
            <a:r>
              <a:rPr lang="cs-CZ" i="1" u="sng" dirty="0"/>
              <a:t>kr</a:t>
            </a:r>
            <a:r>
              <a:rPr lang="cs-CZ" b="1" i="1" u="sng" dirty="0">
                <a:solidFill>
                  <a:srgbClr val="FF0000"/>
                </a:solidFill>
              </a:rPr>
              <a:t>y</a:t>
            </a:r>
            <a:r>
              <a:rPr lang="cs-CZ" i="1" u="sng" dirty="0"/>
              <a:t>l → kr</a:t>
            </a:r>
            <a:r>
              <a:rPr lang="cs-CZ" b="1" i="1" u="sng" dirty="0">
                <a:solidFill>
                  <a:srgbClr val="FF0000"/>
                </a:solidFill>
              </a:rPr>
              <a:t>y</a:t>
            </a:r>
            <a:r>
              <a:rPr lang="cs-CZ" i="1" u="sng" dirty="0"/>
              <a:t>cí</a:t>
            </a:r>
          </a:p>
          <a:p>
            <a:r>
              <a:rPr lang="cs-CZ" i="1" dirty="0"/>
              <a:t>s</a:t>
            </a:r>
            <a:r>
              <a:rPr lang="cs-CZ" b="1" i="1" dirty="0">
                <a:solidFill>
                  <a:srgbClr val="FF0000"/>
                </a:solidFill>
              </a:rPr>
              <a:t>á</a:t>
            </a:r>
            <a:r>
              <a:rPr lang="cs-CZ" i="1" dirty="0"/>
              <a:t>t → s</a:t>
            </a:r>
            <a:r>
              <a:rPr lang="cs-CZ" b="1" i="1" dirty="0">
                <a:solidFill>
                  <a:srgbClr val="FF0000"/>
                </a:solidFill>
              </a:rPr>
              <a:t>á</a:t>
            </a:r>
            <a:r>
              <a:rPr lang="cs-CZ" i="1" dirty="0"/>
              <a:t>l → </a:t>
            </a:r>
            <a:r>
              <a:rPr lang="cs-CZ" i="1" u="sng" dirty="0"/>
              <a:t>s</a:t>
            </a:r>
            <a:r>
              <a:rPr lang="cs-CZ" b="1" i="1" u="sng" dirty="0">
                <a:solidFill>
                  <a:srgbClr val="FF0000"/>
                </a:solidFill>
              </a:rPr>
              <a:t>a</a:t>
            </a:r>
            <a:r>
              <a:rPr lang="cs-CZ" i="1" u="sng" dirty="0"/>
              <a:t>cí</a:t>
            </a:r>
          </a:p>
          <a:p>
            <a:r>
              <a:rPr lang="cs-CZ" i="1" dirty="0"/>
              <a:t>hr</a:t>
            </a:r>
            <a:r>
              <a:rPr lang="cs-CZ" b="1" i="1" dirty="0">
                <a:solidFill>
                  <a:srgbClr val="FF0000"/>
                </a:solidFill>
              </a:rPr>
              <a:t>á</a:t>
            </a:r>
            <a:r>
              <a:rPr lang="cs-CZ" i="1" dirty="0"/>
              <a:t>t → hr</a:t>
            </a:r>
            <a:r>
              <a:rPr lang="cs-CZ" b="1" i="1" dirty="0">
                <a:solidFill>
                  <a:srgbClr val="FF0000"/>
                </a:solidFill>
              </a:rPr>
              <a:t>á</a:t>
            </a:r>
            <a:r>
              <a:rPr lang="cs-CZ" i="1" dirty="0"/>
              <a:t>l → </a:t>
            </a:r>
            <a:r>
              <a:rPr lang="cs-CZ" i="1" u="sng" dirty="0"/>
              <a:t>hr</a:t>
            </a:r>
            <a:r>
              <a:rPr lang="cs-CZ" b="1" i="1" u="sng" dirty="0">
                <a:solidFill>
                  <a:srgbClr val="FF0000"/>
                </a:solidFill>
              </a:rPr>
              <a:t>a</a:t>
            </a:r>
            <a:r>
              <a:rPr lang="cs-CZ" i="1" u="sng" dirty="0"/>
              <a:t>cí </a:t>
            </a:r>
          </a:p>
          <a:p>
            <a:r>
              <a:rPr lang="cs-CZ" dirty="0"/>
              <a:t>Ověřte, zda platí, že pokud se tvar účelového adjektiva na </a:t>
            </a:r>
            <a:r>
              <a:rPr lang="cs-CZ" i="1" dirty="0" err="1"/>
              <a:t>cí</a:t>
            </a:r>
            <a:r>
              <a:rPr lang="cs-CZ" dirty="0"/>
              <a:t> tvoří od kmene minulého slovesa, které nemá alternaci ve tvarech od kmene minulého, a zároveň má alternaci ve tvarech účelového adjektiva, pak ji nástroj </a:t>
            </a:r>
            <a:r>
              <a:rPr lang="cs-CZ" i="1" dirty="0" err="1"/>
              <a:t>Derivancze</a:t>
            </a:r>
            <a:r>
              <a:rPr lang="cs-CZ" i="1" dirty="0"/>
              <a:t> </a:t>
            </a:r>
            <a:r>
              <a:rPr lang="cs-CZ" dirty="0"/>
              <a:t>nezná.</a:t>
            </a:r>
          </a:p>
          <a:p>
            <a:endParaRPr lang="cs-CZ" i="1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905463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Která slovesa nemají alternaci kořenového vokálu?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Kořenový vokál dlouhý infinitivu se nekrátí u sloves III. třídy </a:t>
            </a:r>
            <a:r>
              <a:rPr lang="cs-CZ" i="1" dirty="0"/>
              <a:t>krýt</a:t>
            </a:r>
            <a:r>
              <a:rPr lang="cs-CZ" dirty="0"/>
              <a:t>, pokud tímto vokálem je </a:t>
            </a:r>
            <a:r>
              <a:rPr lang="cs-CZ" i="1" dirty="0"/>
              <a:t>á.</a:t>
            </a:r>
          </a:p>
          <a:p>
            <a:r>
              <a:rPr lang="cs-CZ" dirty="0"/>
              <a:t>Seznam sloves: </a:t>
            </a:r>
            <a:r>
              <a:rPr lang="cs-CZ" i="1" dirty="0"/>
              <a:t>hrát, hřát, okřát, přát, smát se, sát, vát, …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229" y="3539109"/>
            <a:ext cx="63817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2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Zachycení paradigmatických derivací někde bez ohledu na významové posuny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7361" y="4187000"/>
            <a:ext cx="6305550" cy="23907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4350" y="1764601"/>
            <a:ext cx="6610350" cy="25241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0025" y="4848225"/>
            <a:ext cx="62960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34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Derinet</a:t>
            </a:r>
            <a:r>
              <a:rPr lang="cs-CZ" dirty="0"/>
              <a:t> (https://ufal.mff.cuni.cz/</a:t>
            </a:r>
            <a:r>
              <a:rPr lang="cs-CZ" dirty="0" err="1"/>
              <a:t>derinet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D</a:t>
            </a:r>
            <a:r>
              <a:rPr lang="en-US" b="1" dirty="0" err="1"/>
              <a:t>eriNet</a:t>
            </a:r>
            <a:r>
              <a:rPr lang="en-US" b="1" dirty="0"/>
              <a:t> 2.0</a:t>
            </a:r>
            <a:r>
              <a:rPr lang="cs-CZ" b="1" dirty="0"/>
              <a:t> (https://ufal.mff.cuni.cz/derimo2019/</a:t>
            </a:r>
            <a:r>
              <a:rPr lang="cs-CZ" b="1" dirty="0" err="1"/>
              <a:t>pdf-files</a:t>
            </a:r>
            <a:r>
              <a:rPr lang="cs-CZ" b="1" dirty="0"/>
              <a:t>/derimo2019-10.pdf)</a:t>
            </a:r>
          </a:p>
          <a:p>
            <a:r>
              <a:rPr lang="en-US" dirty="0"/>
              <a:t>1 mi</a:t>
            </a:r>
            <a:r>
              <a:rPr lang="cs-CZ" dirty="0"/>
              <a:t>l</a:t>
            </a:r>
            <a:r>
              <a:rPr lang="en-US" dirty="0"/>
              <a:t>ion </a:t>
            </a:r>
            <a:r>
              <a:rPr lang="en-US" dirty="0" err="1"/>
              <a:t>lexem</a:t>
            </a:r>
            <a:r>
              <a:rPr lang="cs-CZ" dirty="0"/>
              <a:t>ů</a:t>
            </a:r>
            <a:r>
              <a:rPr lang="en-US" dirty="0"/>
              <a:t> (</a:t>
            </a:r>
            <a:r>
              <a:rPr lang="cs-CZ" dirty="0"/>
              <a:t>vzorek ze slovníku </a:t>
            </a:r>
            <a:r>
              <a:rPr lang="en-US" dirty="0" err="1"/>
              <a:t>MorfFlex</a:t>
            </a:r>
            <a:r>
              <a:rPr lang="en-US" dirty="0"/>
              <a:t>) </a:t>
            </a:r>
            <a:r>
              <a:rPr lang="cs-CZ" dirty="0"/>
              <a:t>propojených</a:t>
            </a:r>
            <a:r>
              <a:rPr lang="en-US" dirty="0"/>
              <a:t> 808 t</a:t>
            </a:r>
            <a:r>
              <a:rPr lang="cs-CZ" dirty="0" err="1"/>
              <a:t>isíci</a:t>
            </a:r>
            <a:r>
              <a:rPr lang="cs-CZ" dirty="0"/>
              <a:t> </a:t>
            </a:r>
            <a:r>
              <a:rPr lang="en-US" dirty="0" err="1"/>
              <a:t>deriva</a:t>
            </a:r>
            <a:r>
              <a:rPr lang="cs-CZ" dirty="0" err="1"/>
              <a:t>čních</a:t>
            </a:r>
            <a:r>
              <a:rPr lang="en-US" dirty="0"/>
              <a:t> </a:t>
            </a:r>
            <a:r>
              <a:rPr lang="cs-CZ" dirty="0"/>
              <a:t>vztahů </a:t>
            </a:r>
            <a:r>
              <a:rPr lang="en-US" dirty="0"/>
              <a:t>a</a:t>
            </a:r>
            <a:r>
              <a:rPr lang="cs-CZ" dirty="0"/>
              <a:t> </a:t>
            </a:r>
            <a:r>
              <a:rPr lang="en-US" dirty="0"/>
              <a:t>600 </a:t>
            </a:r>
            <a:r>
              <a:rPr lang="cs-CZ" dirty="0"/>
              <a:t>odkazů z kompozit na základová slova;</a:t>
            </a:r>
          </a:p>
          <a:p>
            <a:r>
              <a:rPr lang="en-US" dirty="0"/>
              <a:t>an</a:t>
            </a:r>
            <a:r>
              <a:rPr lang="cs-CZ" dirty="0" err="1"/>
              <a:t>otace</a:t>
            </a:r>
            <a:r>
              <a:rPr lang="cs-CZ" dirty="0"/>
              <a:t> </a:t>
            </a:r>
            <a:r>
              <a:rPr lang="en-US" dirty="0" err="1"/>
              <a:t>mor</a:t>
            </a:r>
            <a:r>
              <a:rPr lang="cs-CZ" dirty="0"/>
              <a:t>f</a:t>
            </a:r>
            <a:r>
              <a:rPr lang="en-US" dirty="0" err="1"/>
              <a:t>ologic</a:t>
            </a:r>
            <a:r>
              <a:rPr lang="cs-CZ" dirty="0" err="1"/>
              <a:t>kých</a:t>
            </a:r>
            <a:r>
              <a:rPr lang="en-US" dirty="0"/>
              <a:t> </a:t>
            </a:r>
            <a:r>
              <a:rPr lang="cs-CZ" dirty="0"/>
              <a:t>k</a:t>
            </a:r>
            <a:r>
              <a:rPr lang="en-US" dirty="0" err="1"/>
              <a:t>ategor</a:t>
            </a:r>
            <a:r>
              <a:rPr lang="cs-CZ" dirty="0" err="1"/>
              <a:t>ií</a:t>
            </a:r>
            <a:r>
              <a:rPr lang="en-US" dirty="0"/>
              <a:t> (</a:t>
            </a:r>
            <a:r>
              <a:rPr lang="cs-CZ" dirty="0"/>
              <a:t>u všech lexémů – zajišťuje rozdílné derivační vztahy u homonym: </a:t>
            </a:r>
            <a:r>
              <a:rPr lang="cs-CZ" i="1" dirty="0"/>
              <a:t>stát = V</a:t>
            </a:r>
            <a:r>
              <a:rPr lang="en-US" i="1" dirty="0"/>
              <a:t>|</a:t>
            </a:r>
            <a:r>
              <a:rPr lang="cs-CZ" i="1" dirty="0"/>
              <a:t>N, tulení = N(v)/A(n), …</a:t>
            </a:r>
            <a:r>
              <a:rPr lang="en-US" dirty="0"/>
              <a:t>), </a:t>
            </a:r>
          </a:p>
          <a:p>
            <a:r>
              <a:rPr lang="en-US" dirty="0" err="1"/>
              <a:t>identifi</a:t>
            </a:r>
            <a:r>
              <a:rPr lang="cs-CZ" dirty="0"/>
              <a:t>k</a:t>
            </a:r>
            <a:r>
              <a:rPr lang="en-US" dirty="0"/>
              <a:t>a</a:t>
            </a:r>
            <a:r>
              <a:rPr lang="cs-CZ" dirty="0" err="1"/>
              <a:t>ce</a:t>
            </a:r>
            <a:r>
              <a:rPr lang="cs-CZ" dirty="0"/>
              <a:t> kořenových </a:t>
            </a:r>
            <a:r>
              <a:rPr lang="en-US" dirty="0" err="1"/>
              <a:t>mor</a:t>
            </a:r>
            <a:r>
              <a:rPr lang="cs-CZ" dirty="0" err="1"/>
              <a:t>fů</a:t>
            </a:r>
            <a:r>
              <a:rPr lang="en-US" dirty="0"/>
              <a:t> (</a:t>
            </a:r>
            <a:r>
              <a:rPr lang="cs-CZ" dirty="0"/>
              <a:t>u </a:t>
            </a:r>
            <a:r>
              <a:rPr lang="en-US" dirty="0"/>
              <a:t>250</a:t>
            </a:r>
            <a:r>
              <a:rPr lang="cs-CZ" dirty="0"/>
              <a:t> </a:t>
            </a:r>
            <a:r>
              <a:rPr lang="en-US" dirty="0" err="1"/>
              <a:t>lexem</a:t>
            </a:r>
            <a:r>
              <a:rPr lang="cs-CZ" dirty="0"/>
              <a:t>ů</a:t>
            </a:r>
            <a:r>
              <a:rPr lang="en-US" dirty="0"/>
              <a:t>), </a:t>
            </a:r>
          </a:p>
          <a:p>
            <a:r>
              <a:rPr lang="en-US" dirty="0"/>
              <a:t>semantic</a:t>
            </a:r>
            <a:r>
              <a:rPr lang="cs-CZ" dirty="0" err="1"/>
              <a:t>ké</a:t>
            </a:r>
            <a:r>
              <a:rPr lang="en-US" dirty="0"/>
              <a:t> label</a:t>
            </a:r>
            <a:r>
              <a:rPr lang="cs-CZ" dirty="0"/>
              <a:t>y</a:t>
            </a:r>
            <a:r>
              <a:rPr lang="en-US" dirty="0"/>
              <a:t> (150 </a:t>
            </a:r>
            <a:r>
              <a:rPr lang="en-US" dirty="0" err="1"/>
              <a:t>rela</a:t>
            </a:r>
            <a:r>
              <a:rPr lang="cs-CZ" dirty="0" err="1"/>
              <a:t>cí</a:t>
            </a:r>
            <a:r>
              <a:rPr lang="cs-CZ" dirty="0"/>
              <a:t>, 5</a:t>
            </a:r>
            <a:r>
              <a:rPr lang="en-US" dirty="0"/>
              <a:t> </a:t>
            </a:r>
            <a:r>
              <a:rPr lang="en-US" dirty="0" err="1"/>
              <a:t>labe</a:t>
            </a:r>
            <a:r>
              <a:rPr lang="cs-CZ" dirty="0" err="1"/>
              <a:t>lů</a:t>
            </a:r>
            <a:r>
              <a:rPr lang="en-US" dirty="0"/>
              <a:t>), </a:t>
            </a:r>
          </a:p>
          <a:p>
            <a:r>
              <a:rPr lang="cs-CZ" dirty="0"/>
              <a:t>k</a:t>
            </a:r>
            <a:r>
              <a:rPr lang="en-US" dirty="0" err="1"/>
              <a:t>ompo</a:t>
            </a:r>
            <a:r>
              <a:rPr lang="cs-CZ" dirty="0" err="1"/>
              <a:t>zita</a:t>
            </a:r>
            <a:r>
              <a:rPr lang="en-US" dirty="0"/>
              <a:t> (600 </a:t>
            </a:r>
            <a:r>
              <a:rPr lang="en-US" dirty="0" err="1"/>
              <a:t>lexem</a:t>
            </a:r>
            <a:r>
              <a:rPr lang="cs-CZ" dirty="0"/>
              <a:t>ů</a:t>
            </a:r>
            <a:r>
              <a:rPr lang="en-US" dirty="0"/>
              <a:t>)</a:t>
            </a:r>
          </a:p>
          <a:p>
            <a:r>
              <a:rPr lang="cs-CZ" dirty="0"/>
              <a:t>tzv. </a:t>
            </a:r>
            <a:r>
              <a:rPr lang="en-US" dirty="0"/>
              <a:t>fi</a:t>
            </a:r>
            <a:r>
              <a:rPr lang="cs-CZ" dirty="0"/>
              <a:t>k</a:t>
            </a:r>
            <a:r>
              <a:rPr lang="en-US" dirty="0" err="1"/>
              <a:t>ti</a:t>
            </a:r>
            <a:r>
              <a:rPr lang="cs-CZ" dirty="0" err="1"/>
              <a:t>vní</a:t>
            </a:r>
            <a:r>
              <a:rPr lang="en-US" dirty="0"/>
              <a:t> </a:t>
            </a:r>
            <a:r>
              <a:rPr lang="en-US" dirty="0" err="1"/>
              <a:t>lex</a:t>
            </a:r>
            <a:r>
              <a:rPr lang="cs-CZ" dirty="0"/>
              <a:t>é</a:t>
            </a:r>
            <a:r>
              <a:rPr lang="en-US" dirty="0"/>
              <a:t>m</a:t>
            </a:r>
            <a:r>
              <a:rPr lang="cs-CZ" dirty="0"/>
              <a:t>y</a:t>
            </a:r>
            <a:r>
              <a:rPr lang="en-US" dirty="0"/>
              <a:t> (</a:t>
            </a:r>
            <a:r>
              <a:rPr lang="cs-CZ" dirty="0"/>
              <a:t>testování např. -</a:t>
            </a:r>
            <a:r>
              <a:rPr lang="cs-CZ" i="1" dirty="0" err="1"/>
              <a:t>bízet</a:t>
            </a:r>
            <a:r>
              <a:rPr lang="en-US" dirty="0"/>
              <a:t>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008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Lexikální síť - příklad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750" y="2596356"/>
            <a:ext cx="100965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1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Sémantické labely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50" y="2129631"/>
            <a:ext cx="84201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84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strom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628" y="1825625"/>
            <a:ext cx="75187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93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1" dirty="0"/>
              <a:t>dům</a:t>
            </a:r>
            <a:br>
              <a:rPr lang="cs-CZ" i="1" dirty="0"/>
            </a:br>
            <a:r>
              <a:rPr lang="cs-CZ" sz="1600" b="1" i="1" dirty="0">
                <a:hlinkClick r:id="rId2"/>
              </a:rPr>
              <a:t>https://quest.ms.mff.cuni.cz/derisearch2/v2/databases/Czech-DeriNet-2.0/dcql?ci=false&amp;defA=lemma&amp;limit=10&amp;offset=0&amp;q=d%C5%AFm&amp;style=stretch</a:t>
            </a:r>
            <a:r>
              <a:rPr lang="cs-CZ" sz="1600" b="1" i="1" dirty="0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1175" y="1825625"/>
            <a:ext cx="56296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0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Deriv</a:t>
            </a:r>
            <a:r>
              <a:rPr lang="cs-CZ" dirty="0"/>
              <a:t> (</a:t>
            </a:r>
            <a:r>
              <a:rPr lang="cs-CZ" b="1" dirty="0"/>
              <a:t>deb.fi.muni.cz/</a:t>
            </a:r>
            <a:r>
              <a:rPr lang="cs-CZ" b="1" dirty="0" err="1"/>
              <a:t>deriv</a:t>
            </a:r>
            <a:r>
              <a:rPr lang="cs-CZ" dirty="0"/>
              <a:t>) – bohužel neudržováno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webové rozhraní</a:t>
            </a:r>
          </a:p>
          <a:p>
            <a:r>
              <a:rPr lang="cs-CZ" dirty="0"/>
              <a:t>schopnost pracovat s morfologickým slovníkem analyzátoru </a:t>
            </a:r>
            <a:r>
              <a:rPr lang="cs-CZ" i="1" dirty="0"/>
              <a:t>(m)</a:t>
            </a:r>
            <a:r>
              <a:rPr lang="cs-CZ" i="1" dirty="0" err="1"/>
              <a:t>ajka</a:t>
            </a:r>
            <a:r>
              <a:rPr lang="cs-CZ" i="1" dirty="0"/>
              <a:t> </a:t>
            </a:r>
            <a:endParaRPr lang="cs-CZ" dirty="0"/>
          </a:p>
          <a:p>
            <a:r>
              <a:rPr lang="cs-CZ" dirty="0"/>
              <a:t>propojení s tištěnými slovníky</a:t>
            </a:r>
            <a:endParaRPr lang="en-US" dirty="0"/>
          </a:p>
          <a:p>
            <a:r>
              <a:rPr lang="en-US" dirty="0" err="1"/>
              <a:t>propojen</a:t>
            </a:r>
            <a:r>
              <a:rPr lang="cs-CZ" dirty="0"/>
              <a:t>í s korpusy</a:t>
            </a:r>
          </a:p>
          <a:p>
            <a:r>
              <a:rPr lang="cs-CZ" dirty="0"/>
              <a:t>Veronika Kalivodová: </a:t>
            </a:r>
            <a:r>
              <a:rPr lang="cs-CZ" b="1" dirty="0"/>
              <a:t>Tvorba uživatelského manuálu pro </a:t>
            </a:r>
            <a:r>
              <a:rPr lang="cs-CZ" b="1" dirty="0" err="1"/>
              <a:t>DEBDict</a:t>
            </a:r>
            <a:r>
              <a:rPr lang="cs-CZ" b="1" dirty="0"/>
              <a:t> a </a:t>
            </a:r>
            <a:r>
              <a:rPr lang="cs-CZ" b="1" dirty="0" err="1"/>
              <a:t>Deriv</a:t>
            </a:r>
            <a:r>
              <a:rPr lang="cs-CZ" b="1" dirty="0"/>
              <a:t> (Bc. DP, FF MU, 2017: </a:t>
            </a:r>
            <a:r>
              <a:rPr lang="cs-CZ" b="1" dirty="0">
                <a:hlinkClick r:id="rId2"/>
              </a:rPr>
              <a:t>https://is.muni.cz/</a:t>
            </a:r>
            <a:r>
              <a:rPr lang="cs-CZ" b="1" dirty="0" err="1">
                <a:hlinkClick r:id="rId2"/>
              </a:rPr>
              <a:t>th</a:t>
            </a:r>
            <a:r>
              <a:rPr lang="cs-CZ" b="1" dirty="0">
                <a:hlinkClick r:id="rId2"/>
              </a:rPr>
              <a:t>/</a:t>
            </a:r>
            <a:r>
              <a:rPr lang="cs-CZ" b="1" dirty="0" err="1">
                <a:hlinkClick r:id="rId2"/>
              </a:rPr>
              <a:t>mggon</a:t>
            </a:r>
            <a:r>
              <a:rPr lang="cs-CZ" b="1" dirty="0">
                <a:hlinkClick r:id="rId2"/>
              </a:rPr>
              <a:t>/?</a:t>
            </a:r>
            <a:r>
              <a:rPr lang="cs-CZ" b="1" dirty="0" err="1">
                <a:hlinkClick r:id="rId2"/>
              </a:rPr>
              <a:t>zoomy_is</a:t>
            </a:r>
            <a:r>
              <a:rPr lang="cs-CZ" b="1" dirty="0">
                <a:hlinkClick r:id="rId2"/>
              </a:rPr>
              <a:t>=1</a:t>
            </a:r>
            <a:r>
              <a:rPr lang="cs-CZ" b="1" dirty="0"/>
              <a:t>)</a:t>
            </a:r>
          </a:p>
          <a:p>
            <a:r>
              <a:rPr lang="cs-CZ" dirty="0"/>
              <a:t>OSOLSOBĚ, Klára, Karel PALA, Pavel ŠMERK a Dana HLAVÁČKOVÁ. Relations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Formal</a:t>
            </a:r>
            <a:r>
              <a:rPr lang="cs-CZ" dirty="0"/>
              <a:t> and </a:t>
            </a:r>
            <a:r>
              <a:rPr lang="cs-CZ" dirty="0" err="1"/>
              <a:t>Derivational</a:t>
            </a:r>
            <a:r>
              <a:rPr lang="cs-CZ" dirty="0"/>
              <a:t> </a:t>
            </a:r>
            <a:r>
              <a:rPr lang="cs-CZ" dirty="0" err="1"/>
              <a:t>Morphology</a:t>
            </a:r>
            <a:r>
              <a:rPr lang="cs-CZ" dirty="0"/>
              <a:t> in Czech. In </a:t>
            </a:r>
            <a:r>
              <a:rPr lang="cs-CZ" b="1" dirty="0"/>
              <a:t>Czech in </a:t>
            </a:r>
            <a:r>
              <a:rPr lang="cs-CZ" b="1" dirty="0" err="1"/>
              <a:t>Formal</a:t>
            </a:r>
            <a:r>
              <a:rPr lang="cs-CZ" b="1" dirty="0"/>
              <a:t> </a:t>
            </a:r>
            <a:r>
              <a:rPr lang="cs-CZ" b="1" dirty="0" err="1"/>
              <a:t>Grammar</a:t>
            </a:r>
            <a:r>
              <a:rPr lang="cs-CZ" dirty="0"/>
              <a:t>. Mnichov: </a:t>
            </a:r>
            <a:r>
              <a:rPr lang="cs-CZ" dirty="0" err="1"/>
              <a:t>Lincom</a:t>
            </a:r>
            <a:r>
              <a:rPr lang="cs-CZ" dirty="0"/>
              <a:t>, 2009. s. 79-87, 9 s. ISBN 978-3-89586-282-3.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8983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Vyzkoušejte na verzi 2.1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present version, </a:t>
            </a:r>
            <a:r>
              <a:rPr lang="en-US" b="1" dirty="0" err="1"/>
              <a:t>DeriNet</a:t>
            </a:r>
            <a:r>
              <a:rPr lang="en-US" b="1" dirty="0"/>
              <a:t> 2.1</a:t>
            </a:r>
            <a:r>
              <a:rPr lang="en-US" dirty="0"/>
              <a:t>, contains over 1 million lexemes (sampled from the </a:t>
            </a:r>
            <a:r>
              <a:rPr lang="en-US" dirty="0" err="1"/>
              <a:t>MorfFlex</a:t>
            </a:r>
            <a:r>
              <a:rPr lang="en-US" dirty="0"/>
              <a:t> dictionary) connected by 782 thousand derivational relations, 144 relations of conversion, 295 relations of </a:t>
            </a:r>
            <a:r>
              <a:rPr lang="en-US" dirty="0" err="1"/>
              <a:t>univerbisation</a:t>
            </a:r>
            <a:r>
              <a:rPr lang="en-US" dirty="0"/>
              <a:t>, 1,952 links pointing from compounds to their base words, and 50,533 links connecting orthographic variants. </a:t>
            </a:r>
            <a:endParaRPr lang="cs-CZ" dirty="0"/>
          </a:p>
          <a:p>
            <a:r>
              <a:rPr lang="cs-CZ" dirty="0">
                <a:hlinkClick r:id="rId2"/>
              </a:rPr>
              <a:t>https://quest.ms.mff.cuni.cz/derisearch2/v2/databases/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151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6879F-E7F5-F8E4-77C5-A26BCA194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legenda k zobrazení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ECB8548-3BF4-BF11-988F-163EDFA65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7587" y="1825625"/>
            <a:ext cx="3236826" cy="4351338"/>
          </a:xfrm>
        </p:spPr>
      </p:pic>
    </p:spTree>
    <p:extLst>
      <p:ext uri="{BB962C8B-B14F-4D97-AF65-F5344CB8AC3E}">
        <p14:creationId xmlns:p14="http://schemas.microsoft.com/office/powerpoint/2010/main" val="2246174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kralovat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DC6A502-5DE3-488F-4540-A0688B440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515" y="1956253"/>
            <a:ext cx="8671814" cy="4351338"/>
          </a:xfrm>
        </p:spPr>
      </p:pic>
    </p:spTree>
    <p:extLst>
      <p:ext uri="{BB962C8B-B14F-4D97-AF65-F5344CB8AC3E}">
        <p14:creationId xmlns:p14="http://schemas.microsoft.com/office/powerpoint/2010/main" val="1013915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D28FF2-023E-E9C7-75E9-9E73D0AF1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ighlight>
                  <a:srgbClr val="FF0000"/>
                </a:highlight>
              </a:rPr>
              <a:t>?</a:t>
            </a:r>
            <a:r>
              <a:rPr lang="cs-CZ" i="1" dirty="0">
                <a:highlight>
                  <a:srgbClr val="FF0000"/>
                </a:highlight>
              </a:rPr>
              <a:t>králík</a:t>
            </a:r>
            <a:endParaRPr lang="cs-CZ" dirty="0">
              <a:highlight>
                <a:srgbClr val="FF0000"/>
              </a:highlight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271DF24-60A6-E556-721F-FC59ECE3F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538" y="1825625"/>
            <a:ext cx="9276923" cy="4351338"/>
          </a:xfrm>
        </p:spPr>
      </p:pic>
    </p:spTree>
    <p:extLst>
      <p:ext uri="{BB962C8B-B14F-4D97-AF65-F5344CB8AC3E}">
        <p14:creationId xmlns:p14="http://schemas.microsoft.com/office/powerpoint/2010/main" val="2379620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hrát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6D98DAE-3DCE-E713-9FF9-5A20AA88B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70588" y="1785431"/>
            <a:ext cx="7375847" cy="4351338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A379E2B-9BE9-E5DA-3FB4-C62A92B6A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950" y="1717605"/>
            <a:ext cx="10069330" cy="53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72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D9B1C9-3FF0-2A60-86B4-5C7EFE9D1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chodit </a:t>
            </a:r>
            <a:r>
              <a:rPr lang="cs-CZ" sz="1600" dirty="0">
                <a:hlinkClick r:id="rId2"/>
              </a:rPr>
              <a:t>https://quest.ms.mff.cuni.cz/derisearch2/v2/databases/Czech-DeriNet-2.1/dcql?ci=false&amp;context=cluster&amp;defA=lemma&amp;limit=10&amp;minC=all&amp;offset=0&amp;q=chodit&amp;showA=llemma&amp;showA=lpos&amp;style=stretch</a:t>
            </a:r>
            <a:r>
              <a:rPr lang="cs-CZ" sz="1600" dirty="0"/>
              <a:t>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19541F9-042D-FBE4-69A1-64BB63A4A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341522"/>
            <a:ext cx="10515600" cy="3319543"/>
          </a:xfrm>
        </p:spPr>
      </p:pic>
    </p:spTree>
    <p:extLst>
      <p:ext uri="{BB962C8B-B14F-4D97-AF65-F5344CB8AC3E}">
        <p14:creationId xmlns:p14="http://schemas.microsoft.com/office/powerpoint/2010/main" val="600549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57753-ADDD-53C6-28C5-BEB019767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? </a:t>
            </a:r>
            <a:r>
              <a:rPr lang="cs-CZ" dirty="0" err="1"/>
              <a:t>průchodit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93FC147-ABA5-D2F7-FBF8-394250726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6456" y="1825625"/>
            <a:ext cx="5199087" cy="4351338"/>
          </a:xfrm>
        </p:spPr>
      </p:pic>
    </p:spTree>
    <p:extLst>
      <p:ext uri="{BB962C8B-B14F-4D97-AF65-F5344CB8AC3E}">
        <p14:creationId xmlns:p14="http://schemas.microsoft.com/office/powerpoint/2010/main" val="2838090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F752E-8213-551C-0B94-34A9618E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 průchodí.* 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1CDD7E4-B209-51C2-40A6-0C1A5527F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057" y="1563704"/>
            <a:ext cx="11489147" cy="3982986"/>
          </a:xfrm>
        </p:spPr>
      </p:pic>
    </p:spTree>
    <p:extLst>
      <p:ext uri="{BB962C8B-B14F-4D97-AF65-F5344CB8AC3E}">
        <p14:creationId xmlns:p14="http://schemas.microsoft.com/office/powerpoint/2010/main" val="1189437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9215D-4132-8F86-B199-DAA05AC5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na uzel získáme další části derivací i kompozita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2671584-2350-8E6B-DAF0-99C4C44AF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6507" y="1825625"/>
            <a:ext cx="6578985" cy="4351338"/>
          </a:xfrm>
        </p:spPr>
      </p:pic>
    </p:spTree>
    <p:extLst>
      <p:ext uri="{BB962C8B-B14F-4D97-AF65-F5344CB8AC3E}">
        <p14:creationId xmlns:p14="http://schemas.microsoft.com/office/powerpoint/2010/main" val="3033409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na další jazyky (např. fr. </a:t>
            </a:r>
            <a:r>
              <a:rPr lang="cs-CZ" sz="1600" i="1" dirty="0" err="1"/>
              <a:t>appliquer</a:t>
            </a:r>
            <a:r>
              <a:rPr lang="cs-CZ" sz="1600" i="1" dirty="0"/>
              <a:t> </a:t>
            </a:r>
            <a:r>
              <a:rPr lang="cs-CZ" dirty="0"/>
              <a:t>nebo pol. </a:t>
            </a:r>
            <a:r>
              <a:rPr lang="cs-CZ" sz="1600" i="1" dirty="0" err="1"/>
              <a:t>źródło</a:t>
            </a:r>
            <a:r>
              <a:rPr lang="cs-CZ" dirty="0"/>
              <a:t>)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5FFAC28-E2CD-C2EA-1A1E-D8581BA5A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527" y="2141537"/>
            <a:ext cx="7607823" cy="4351338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5161C76-1AAB-2909-B858-845CF750B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100" y="2239024"/>
            <a:ext cx="3943900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8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Derivancze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https://nlp.fi.muni.cz/projects/derivancze/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Pala K., </a:t>
            </a:r>
            <a:r>
              <a:rPr lang="cs-CZ" dirty="0" err="1"/>
              <a:t>Šmerk</a:t>
            </a:r>
            <a:r>
              <a:rPr lang="cs-CZ" dirty="0"/>
              <a:t> P. (2015) </a:t>
            </a:r>
            <a:r>
              <a:rPr lang="cs-CZ" dirty="0" err="1"/>
              <a:t>Derivancze</a:t>
            </a:r>
            <a:r>
              <a:rPr lang="cs-CZ" dirty="0"/>
              <a:t> — </a:t>
            </a:r>
            <a:r>
              <a:rPr lang="cs-CZ" i="1" dirty="0" err="1"/>
              <a:t>Deriv</a:t>
            </a:r>
            <a:r>
              <a:rPr lang="cs-CZ" dirty="0" err="1"/>
              <a:t>ational</a:t>
            </a:r>
            <a:r>
              <a:rPr lang="cs-CZ" dirty="0"/>
              <a:t> </a:t>
            </a:r>
            <a:r>
              <a:rPr lang="cs-CZ" i="1" dirty="0" err="1"/>
              <a:t>An</a:t>
            </a:r>
            <a:r>
              <a:rPr lang="cs-CZ" dirty="0" err="1"/>
              <a:t>alyzer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i="1" dirty="0"/>
              <a:t>Cze</a:t>
            </a:r>
            <a:r>
              <a:rPr lang="cs-CZ" dirty="0"/>
              <a:t>ch. In: Král P., Matoušek V. (</a:t>
            </a:r>
            <a:r>
              <a:rPr lang="cs-CZ" dirty="0" err="1"/>
              <a:t>eds</a:t>
            </a:r>
            <a:r>
              <a:rPr lang="cs-CZ" dirty="0"/>
              <a:t>) Text, </a:t>
            </a:r>
            <a:r>
              <a:rPr lang="cs-CZ" dirty="0" err="1"/>
              <a:t>Speech</a:t>
            </a:r>
            <a:r>
              <a:rPr lang="cs-CZ" dirty="0"/>
              <a:t>, and </a:t>
            </a:r>
            <a:r>
              <a:rPr lang="cs-CZ" dirty="0" err="1"/>
              <a:t>Dialogue</a:t>
            </a:r>
            <a:r>
              <a:rPr lang="cs-CZ" dirty="0"/>
              <a:t>. TSD 2015. </a:t>
            </a:r>
            <a:r>
              <a:rPr lang="cs-CZ" dirty="0" err="1"/>
              <a:t>Lecture</a:t>
            </a:r>
            <a:r>
              <a:rPr lang="cs-CZ" dirty="0"/>
              <a:t> Notes in </a:t>
            </a:r>
            <a:r>
              <a:rPr lang="cs-CZ" dirty="0" err="1"/>
              <a:t>Computer</a:t>
            </a:r>
            <a:r>
              <a:rPr lang="cs-CZ" dirty="0"/>
              <a:t> Science, vol 9302. </a:t>
            </a:r>
            <a:r>
              <a:rPr lang="cs-CZ" dirty="0" err="1"/>
              <a:t>Springer</a:t>
            </a:r>
            <a:r>
              <a:rPr lang="cs-CZ" dirty="0"/>
              <a:t>, </a:t>
            </a:r>
            <a:r>
              <a:rPr lang="cs-CZ" dirty="0" err="1"/>
              <a:t>Cham</a:t>
            </a:r>
            <a:r>
              <a:rPr lang="cs-CZ" dirty="0"/>
              <a:t>. </a:t>
            </a:r>
            <a:r>
              <a:rPr lang="cs-CZ" dirty="0">
                <a:hlinkClick r:id="rId3"/>
              </a:rPr>
              <a:t>https://doi.org/10.1007/978-3-319-24033-6_58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47" y="3457247"/>
            <a:ext cx="100774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011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Němčina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7FABD70-1B55-4207-BC9F-E9328CB86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2572" y="1825625"/>
            <a:ext cx="7046856" cy="4351338"/>
          </a:xfrm>
        </p:spPr>
      </p:pic>
    </p:spTree>
    <p:extLst>
      <p:ext uri="{BB962C8B-B14F-4D97-AF65-F5344CB8AC3E}">
        <p14:creationId xmlns:p14="http://schemas.microsoft.com/office/powerpoint/2010/main" val="2646665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Nástroje: (</a:t>
            </a:r>
            <a:r>
              <a:rPr lang="cs-CZ" dirty="0">
                <a:hlinkClick r:id="rId2"/>
              </a:rPr>
              <a:t>https://ufal.mff.cuni.cz/universal-</a:t>
            </a:r>
            <a:r>
              <a:rPr lang="cs-CZ" dirty="0" err="1">
                <a:hlinkClick r:id="rId2"/>
              </a:rPr>
              <a:t>derivations</a:t>
            </a:r>
            <a:r>
              <a:rPr lang="cs-CZ" dirty="0"/>
              <a:t>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9192" y="1825625"/>
            <a:ext cx="60736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887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Četba: </a:t>
            </a:r>
            <a:r>
              <a:rPr lang="cs-CZ" dirty="0" err="1"/>
              <a:t>Dú</a:t>
            </a:r>
            <a:r>
              <a:rPr lang="cs-CZ" dirty="0"/>
              <a:t> – </a:t>
            </a:r>
            <a:r>
              <a:rPr lang="cs-CZ"/>
              <a:t>na příště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Prostudujte www stránky ÚFAL</a:t>
            </a:r>
          </a:p>
          <a:p>
            <a:r>
              <a:rPr lang="cs-CZ" dirty="0"/>
              <a:t>články v </a:t>
            </a:r>
            <a:r>
              <a:rPr lang="cs-CZ" dirty="0" err="1"/>
              <a:t>IS_studijní</a:t>
            </a:r>
            <a:r>
              <a:rPr lang="cs-CZ" dirty="0"/>
              <a:t> materiály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432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Hledání odvozených slov </a:t>
            </a:r>
            <a:r>
              <a:rPr lang="cs-CZ" sz="3600" b="1" dirty="0">
                <a:solidFill>
                  <a:srgbClr val="FF0000"/>
                </a:solidFill>
              </a:rPr>
              <a:t>generovaných automaticky </a:t>
            </a:r>
            <a:r>
              <a:rPr lang="cs-CZ" sz="3600" dirty="0"/>
              <a:t>na základě brněnského slovníku (Osolsobě, 1996)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25" y="1501803"/>
            <a:ext cx="90487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1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FF0000"/>
                </a:solidFill>
              </a:rPr>
              <a:t>kralovat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607" y="1825625"/>
            <a:ext cx="80847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4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synv8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268" y="1882249"/>
            <a:ext cx="11156732" cy="369874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5580994"/>
            <a:ext cx="102679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6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czTenTen17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6" y="2304532"/>
            <a:ext cx="12192000" cy="3289460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87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czTenTen17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23408"/>
            <a:ext cx="10515600" cy="27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077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1074</Words>
  <Application>Microsoft Office PowerPoint</Application>
  <PresentationFormat>Širokoúhlá obrazovka</PresentationFormat>
  <Paragraphs>81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Motiv Office</vt:lpstr>
      <vt:lpstr>Derivancze — Derivational Analyser of Czech, Derinet</vt:lpstr>
      <vt:lpstr>Nástroje pro zpracování slovotvorby</vt:lpstr>
      <vt:lpstr>Deriv (deb.fi.muni.cz/deriv) – bohužel neudržováno</vt:lpstr>
      <vt:lpstr>Derivancze: https://nlp.fi.muni.cz/projects/derivancze/ </vt:lpstr>
      <vt:lpstr>Hledání odvozených slov generovaných automaticky na základě brněnského slovníku (Osolsobě, 1996)</vt:lpstr>
      <vt:lpstr>kralovat</vt:lpstr>
      <vt:lpstr>synv8</vt:lpstr>
      <vt:lpstr>czTenTen17</vt:lpstr>
      <vt:lpstr>czTenTen17</vt:lpstr>
      <vt:lpstr>Pozadí morfologických slovníků</vt:lpstr>
      <vt:lpstr>Automatická morfologická analýza</vt:lpstr>
      <vt:lpstr>Další funkce nástroje Derivancze: značky obsahující derivační vztahy (automatický generované a ručně editované)</vt:lpstr>
      <vt:lpstr>strom</vt:lpstr>
      <vt:lpstr>dům</vt:lpstr>
      <vt:lpstr>Ajka: https://nlp.fi.muni.cz/projekty/wwwajka/WwwAjkaSkripty/morph.cgi?jazyk=0 </vt:lpstr>
      <vt:lpstr>? strom → stromek → stromeček × dům → domek a separé domek → domeček</vt:lpstr>
      <vt:lpstr>Problém je v automatickém zpracování dat, zejména v případě hláskových alternací a dalších nepravidelností, které jsou spoluformanty derivace</vt:lpstr>
      <vt:lpstr>Podobně:</vt:lpstr>
      <vt:lpstr>Různé nesrovnalosti:</vt:lpstr>
      <vt:lpstr>Tvary sací generované rozhraním Ajky</vt:lpstr>
      <vt:lpstr>lemma sací</vt:lpstr>
      <vt:lpstr>Pozor</vt:lpstr>
      <vt:lpstr>Která slovesa nemají alternaci kořenového vokálu?</vt:lpstr>
      <vt:lpstr>Zachycení paradigmatických derivací někde bez ohledu na významové posuny</vt:lpstr>
      <vt:lpstr>Derinet (https://ufal.mff.cuni.cz/derinet)</vt:lpstr>
      <vt:lpstr>Lexikální síť - příklad</vt:lpstr>
      <vt:lpstr>Sémantické labely</vt:lpstr>
      <vt:lpstr>strom</vt:lpstr>
      <vt:lpstr>dům https://quest.ms.mff.cuni.cz/derisearch2/v2/databases/Czech-DeriNet-2.0/dcql?ci=false&amp;defA=lemma&amp;limit=10&amp;offset=0&amp;q=d%C5%AFm&amp;style=stretch </vt:lpstr>
      <vt:lpstr>Vyzkoušejte na verzi 2.1</vt:lpstr>
      <vt:lpstr>legenda k zobrazení</vt:lpstr>
      <vt:lpstr>kralovat</vt:lpstr>
      <vt:lpstr>?králík</vt:lpstr>
      <vt:lpstr>hrát</vt:lpstr>
      <vt:lpstr>chodit https://quest.ms.mff.cuni.cz/derisearch2/v2/databases/Czech-DeriNet-2.1/dcql?ci=false&amp;context=cluster&amp;defA=lemma&amp;limit=10&amp;minC=all&amp;offset=0&amp;q=chodit&amp;showA=llemma&amp;showA=lpos&amp;style=stretch </vt:lpstr>
      <vt:lpstr>? průchodit</vt:lpstr>
      <vt:lpstr> průchodí.* </vt:lpstr>
      <vt:lpstr>Kliknutím na uzel získáme další části derivací i kompozita</vt:lpstr>
      <vt:lpstr>Aplikace na další jazyky (např. fr. appliquer nebo pol. źródło)</vt:lpstr>
      <vt:lpstr>Němčina</vt:lpstr>
      <vt:lpstr>Nástroje: (https://ufal.mff.cuni.cz/universal-derivations)</vt:lpstr>
      <vt:lpstr>Četba: Dú – na příště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Derivancze — Derivational Analyser of Czech, Derinet</dc:title>
  <dc:creator>petr</dc:creator>
  <cp:lastModifiedBy>Klára Osolsobě</cp:lastModifiedBy>
  <cp:revision>30</cp:revision>
  <dcterms:created xsi:type="dcterms:W3CDTF">2020-11-20T11:14:01Z</dcterms:created>
  <dcterms:modified xsi:type="dcterms:W3CDTF">2023-10-30T13:07:25Z</dcterms:modified>
</cp:coreProperties>
</file>