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8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3" r:id="rId26"/>
    <p:sldId id="281" r:id="rId27"/>
    <p:sldId id="282" r:id="rId28"/>
    <p:sldId id="284" r:id="rId29"/>
    <p:sldId id="294" r:id="rId30"/>
    <p:sldId id="295" r:id="rId31"/>
    <p:sldId id="296" r:id="rId32"/>
    <p:sldId id="293" r:id="rId33"/>
    <p:sldId id="286" r:id="rId34"/>
    <p:sldId id="287" r:id="rId35"/>
    <p:sldId id="285" r:id="rId36"/>
    <p:sldId id="288" r:id="rId37"/>
    <p:sldId id="289" r:id="rId38"/>
    <p:sldId id="290" r:id="rId39"/>
    <p:sldId id="291" r:id="rId40"/>
    <p:sldId id="292" r:id="rId41"/>
    <p:sldId id="297" r:id="rId42"/>
    <p:sldId id="298" r:id="rId43"/>
    <p:sldId id="299" r:id="rId44"/>
    <p:sldId id="300" r:id="rId45"/>
    <p:sldId id="302" r:id="rId46"/>
    <p:sldId id="301" r:id="rId47"/>
    <p:sldId id="303" r:id="rId48"/>
    <p:sldId id="304" r:id="rId49"/>
    <p:sldId id="305" r:id="rId50"/>
    <p:sldId id="307" r:id="rId51"/>
    <p:sldId id="306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6" r:id="rId60"/>
    <p:sldId id="315" r:id="rId61"/>
    <p:sldId id="318" r:id="rId62"/>
    <p:sldId id="317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30" r:id="rId74"/>
    <p:sldId id="329" r:id="rId75"/>
    <p:sldId id="333" r:id="rId76"/>
    <p:sldId id="331" r:id="rId77"/>
    <p:sldId id="332" r:id="rId78"/>
    <p:sldId id="278" r:id="rId7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1DA87-8DD1-441D-8C63-7649CC3A323A}" v="1" dt="2023-09-19T15:40:51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 snapToGrid="0">
      <p:cViewPr varScale="1">
        <p:scale>
          <a:sx n="70" d="100"/>
          <a:sy n="70" d="100"/>
        </p:scale>
        <p:origin x="17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ableStyles" Target="tableStyle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notesMaster" Target="notesMasters/notesMaster1.xml"/><Relationship Id="rId85" Type="http://schemas.microsoft.com/office/2016/11/relationships/changesInfo" Target="changesInfos/changesInfo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presProps" Target="presProps.xml"/><Relationship Id="rId86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61" Type="http://schemas.openxmlformats.org/officeDocument/2006/relationships/slide" Target="slides/slide59.xml"/><Relationship Id="rId8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Machura" userId="9bca8ee9761ac6de" providerId="LiveId" clId="{1AD1DA87-8DD1-441D-8C63-7649CC3A323A}"/>
    <pc:docChg chg="modSld">
      <pc:chgData name="Jakub Machura" userId="9bca8ee9761ac6de" providerId="LiveId" clId="{1AD1DA87-8DD1-441D-8C63-7649CC3A323A}" dt="2023-09-19T15:40:51.841" v="1" actId="20577"/>
      <pc:docMkLst>
        <pc:docMk/>
      </pc:docMkLst>
      <pc:sldChg chg="modSp mod">
        <pc:chgData name="Jakub Machura" userId="9bca8ee9761ac6de" providerId="LiveId" clId="{1AD1DA87-8DD1-441D-8C63-7649CC3A323A}" dt="2023-09-19T15:40:51.841" v="1" actId="20577"/>
        <pc:sldMkLst>
          <pc:docMk/>
          <pc:sldMk cId="0" sldId="257"/>
        </pc:sldMkLst>
        <pc:spChg chg="mod">
          <ac:chgData name="Jakub Machura" userId="9bca8ee9761ac6de" providerId="LiveId" clId="{1AD1DA87-8DD1-441D-8C63-7649CC3A323A}" dt="2023-09-19T15:40:51.841" v="1" actId="20577"/>
          <ac:spMkLst>
            <pc:docMk/>
            <pc:sldMk cId="0" sldId="257"/>
            <ac:spMk id="10" creationId="{C2F0EB44-6918-4BB5-AE26-10C3739D81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D4ED-F3B0-4009-A8B2-87EC272A02D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D3B-E7A5-4295-8E1F-6EE16B8D5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AFD3B-E7A5-4295-8E1F-6EE16B8D5A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26F-69FB-437B-8A38-6A8FEB70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0E2C0-68FA-4105-84ED-F1BA7835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89EB6-51D7-4448-8059-0617AB6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A8CFD-98FE-4C17-A9C0-201BDC99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7FAE4-97F7-43DB-A4E0-F8C16E4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82F0-25CC-400F-B08D-E314B008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C85272-E40B-4F0B-AA10-219976E2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86D8A-11F8-4065-9A4F-6668121A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DE37-DC7D-4AF9-B860-835C7B7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26C86-26AE-4153-AEA8-9FC8EBC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FA150B-DDFC-409D-85FE-32EB099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36F401-5506-4E15-8062-F63DD9AC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B001B-B447-4788-9D6C-76649EA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1BFF5-697F-457A-A84C-590F5889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BCE7-163F-4B4D-8641-46A31A6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2. 10. 2024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747A6-7A0B-4B6E-B96F-08D79BF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A9D20-4945-4AEB-9AF6-58AF389F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E14892-2DCD-4DB7-91DC-BD0424BC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A09E5-0D8A-4B4D-A1FB-E164156F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1156D0-A144-4BF2-A947-AAB2393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99BB-E1C3-4A82-AD5A-054B2247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FCF12-580B-4BA2-8218-BB4BF05D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01A41-5156-486C-9EDC-EF7090C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50510-FFC5-4D15-9C73-8ACB078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3567F-D912-43B1-BF71-A6F8F50E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1D53-CBCB-4825-8B1D-1CE69FC5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5B0A6-B414-4589-9B82-5DB972B7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2C5C4C-EB2F-4DCE-8B6C-6FE24019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1FC3C-EA42-4EAF-B081-4A6DB4DE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F2F33-54AE-4D20-B518-42C4C1A3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1D4BC-4C54-4253-B0C7-A2CA80AB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931A-55C6-4584-88ED-2E91B7F7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BE63AD-2343-4264-BB7A-F5360E01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CAC67-9893-45EB-9F35-779DFA07E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C40E5-2C30-4E7E-968C-025C49B90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F98EA2-87FD-42CF-9C0C-0C4803D8B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B215E4-0610-4F96-B93F-A43321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2E2606-96CB-4238-A916-210AE97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F9BB5-619F-46ED-8106-1F0D5C58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6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F5374-221F-4C63-B547-1825135D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C50FE3-BCC2-4077-8986-FE409E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29FB9F-5D38-4D4D-8170-27A2E75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36CB9-43C5-497C-8A7C-C73BCF0A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52451-E35F-4505-BCCE-FA35FCE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99A9E7-D116-4D46-B94D-904D1BD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EDDCB-80E1-4699-BE15-EDB8AC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9CFE-2069-416D-BA02-7CA811D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6BF2D-9DEF-4628-9D18-6CAF335C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171AA-0A7C-43CD-AF24-46BDC70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58F21-E70D-45D7-AD73-7116CC3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4CE33-84AD-466D-A61B-47ECD7D3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5126F-F761-4FC8-AC4B-5F571E8D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FFB6-E6B6-419E-83AC-3400341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6ABD0A-A88D-49AD-A0D3-B8F825F8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737E75-7B88-4722-B8AF-BEFDE53F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E990F5-A6D9-43F5-BEB7-742ADAAE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E5ED76-3CB7-4F2C-BAA2-86FEA2E2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FB772-2C4D-41E3-AD70-39CE853D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F7B8A-D946-484A-8F43-6042AEF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40D62-3C69-48A7-A42D-8F0C9897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C9F60-C6FC-43A3-A8F6-F990CFA7A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AE79-AAC4-43BC-AF0C-99C8AC6E0976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76111A-1AEB-44AD-8674-8F97F788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D2E9-CE97-4B2E-BA35-96A005FDD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2. 10. 2024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90800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numCol="2">
            <a:noAutofit/>
          </a:bodyPr>
          <a:lstStyle/>
          <a:p>
            <a:pPr marL="176213">
              <a:spcBef>
                <a:spcPts val="0"/>
              </a:spcBef>
            </a:pP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cs-CZ" sz="11500" spc="-15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NLP</a:t>
            </a:r>
            <a:b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</a:b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4" name="Obdĺžnik 3"/>
          <p:cNvSpPr/>
          <p:nvPr/>
        </p:nvSpPr>
        <p:spPr>
          <a:xfrm>
            <a:off x="452284" y="4245858"/>
            <a:ext cx="822960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r">
              <a:spcAft>
                <a:spcPts val="3000"/>
              </a:spcAft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Jakub Machura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r">
              <a:spcBef>
                <a:spcPts val="300"/>
              </a:spcBef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Masarykova univerzita</a:t>
            </a:r>
          </a:p>
          <a:p>
            <a:pPr algn="r">
              <a:spcBef>
                <a:spcPts val="300"/>
              </a:spcBef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Filozofická fakulta</a:t>
            </a:r>
          </a:p>
          <a:p>
            <a:pPr algn="r">
              <a:spcBef>
                <a:spcPts val="300"/>
              </a:spcBef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machura@phil.muni.cz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-9832" y="6477000"/>
            <a:ext cx="9153832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						                       podzim 2024</a:t>
            </a: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57200" y="15240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PLIN034  Algoritmický popis syntaxe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38CDA37-EA7F-46A8-AA56-8834F0D9FF1B}"/>
              </a:ext>
            </a:extLst>
          </p:cNvPr>
          <p:cNvSpPr txBox="1"/>
          <p:nvPr/>
        </p:nvSpPr>
        <p:spPr>
          <a:xfrm>
            <a:off x="4975123" y="1270843"/>
            <a:ext cx="3706761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Počítačové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zpracování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přirozeného</a:t>
            </a:r>
          </a:p>
          <a:p>
            <a:pPr algn="r">
              <a:spcBef>
                <a:spcPts val="600"/>
              </a:spcBef>
            </a:pPr>
            <a:r>
              <a:rPr lang="cs-CZ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jazyka</a:t>
            </a:r>
          </a:p>
        </p:txBody>
      </p:sp>
    </p:spTree>
    <p:extLst>
      <p:ext uri="{BB962C8B-B14F-4D97-AF65-F5344CB8AC3E}">
        <p14:creationId xmlns:p14="http://schemas.microsoft.com/office/powerpoint/2010/main" val="37285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Tokenizace</a:t>
            </a: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„Chcete-li mi to dát, neváhejte!“</a:t>
            </a:r>
          </a:p>
        </p:txBody>
      </p:sp>
    </p:spTree>
    <p:extLst>
      <p:ext uri="{BB962C8B-B14F-4D97-AF65-F5344CB8AC3E}">
        <p14:creationId xmlns:p14="http://schemas.microsoft.com/office/powerpoint/2010/main" val="230006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„Chcete-li mi to dát, neváhejte!“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27709"/>
              </p:ext>
            </p:extLst>
          </p:nvPr>
        </p:nvGraphicFramePr>
        <p:xfrm>
          <a:off x="457200" y="2230817"/>
          <a:ext cx="8229600" cy="4308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„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Chcete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mi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dát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neváhejte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“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092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ohlas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2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65903"/>
              </p:ext>
            </p:extLst>
          </p:nvPr>
        </p:nvGraphicFramePr>
        <p:xfrm>
          <a:off x="571500" y="2172960"/>
          <a:ext cx="8229600" cy="6166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imperativ slovesa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ohlásit</a:t>
                      </a: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akuz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substantiva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ohlas</a:t>
                      </a:r>
                    </a:p>
                    <a:p>
                      <a:pPr marL="342900" indent="-34290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os.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minulého času slovesa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ohnout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Tokenizace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ohlas</a:t>
            </a: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6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20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06292"/>
              </p:ext>
            </p:extLst>
          </p:nvPr>
        </p:nvGraphicFramePr>
        <p:xfrm>
          <a:off x="457200" y="2230817"/>
          <a:ext cx="8229600" cy="3963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57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94296"/>
              </p:ext>
            </p:extLst>
          </p:nvPr>
        </p:nvGraphicFramePr>
        <p:xfrm>
          <a:off x="457200" y="2230817"/>
          <a:ext cx="8229600" cy="5638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např.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XML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&lt;s&gt;       &lt;/s&gt;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579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12142"/>
              </p:ext>
            </p:extLst>
          </p:nvPr>
        </p:nvGraphicFramePr>
        <p:xfrm>
          <a:off x="457200" y="2230817"/>
          <a:ext cx="8229600" cy="5638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explicitně vyznačený začátek i konec věty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např.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XML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&lt;s&gt;       &lt;/s&gt;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93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078820"/>
              </p:ext>
            </p:extLst>
          </p:nvPr>
        </p:nvGraphicFramePr>
        <p:xfrm>
          <a:off x="495300" y="1881531"/>
          <a:ext cx="8229600" cy="441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Kr. Řím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359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90012"/>
              </p:ext>
            </p:extLst>
          </p:nvPr>
        </p:nvGraphicFramePr>
        <p:xfrm>
          <a:off x="495300" y="1881531"/>
          <a:ext cx="8229600" cy="441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Organizace předmětu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400" dirty="0"/>
              <a:t>https://is.muni.cz/auth/predmet/phil/podzim2024/PLIN034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269813"/>
              </p:ext>
            </p:extLst>
          </p:nvPr>
        </p:nvGraphicFramePr>
        <p:xfrm>
          <a:off x="495300" y="1881531"/>
          <a:ext cx="8229600" cy="4623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1201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 to vyřešit?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114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94348"/>
              </p:ext>
            </p:extLst>
          </p:nvPr>
        </p:nvGraphicFramePr>
        <p:xfrm>
          <a:off x="495300" y="1881531"/>
          <a:ext cx="8229600" cy="6040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10459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Caesar byl zavražděn r. 43 př. Kr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ím byl tehdy na pokraji převratu.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38117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cs-CZ" sz="3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 to vyřešit?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Další problémy?</a:t>
                      </a: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225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Větná segmentace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01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16D5302A-D812-4F8C-92C1-C521A22A3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13324"/>
              </p:ext>
            </p:extLst>
          </p:nvPr>
        </p:nvGraphicFramePr>
        <p:xfrm>
          <a:off x="457200" y="2230817"/>
          <a:ext cx="8229600" cy="3898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38324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2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14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09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09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9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5240" marB="1524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111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17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0B9AA1A-584A-46B1-99F3-BCB194C74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66660"/>
              </p:ext>
            </p:extLst>
          </p:nvPr>
        </p:nvGraphicFramePr>
        <p:xfrm>
          <a:off x="457200" y="2583021"/>
          <a:ext cx="8229600" cy="347472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65151092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796065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641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vyzvání (</a:t>
                      </a:r>
                      <a:r>
                        <a:rPr lang="cs-CZ" sz="2800" b="0" strike="sng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vyzvánět</a:t>
                      </a:r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391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svého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svůj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262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předsedy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předseda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638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jsme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být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563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odešli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odejít (</a:t>
                      </a:r>
                      <a:r>
                        <a:rPr lang="cs-CZ" sz="2800" b="0" strike="sng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odeslat</a:t>
                      </a:r>
                      <a:r>
                        <a:rPr lang="cs-CZ" sz="2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>
                          <a:solidFill>
                            <a:srgbClr val="004D00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dirty="0">
                          <a:solidFill>
                            <a:srgbClr val="004D00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343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13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tag, </a:t>
            </a:r>
            <a:r>
              <a:rPr lang="cs-CZ" sz="3600" dirty="0" err="1">
                <a:latin typeface="Century Gothic" pitchFamily="34" charset="0"/>
              </a:rPr>
              <a:t>tagging</a:t>
            </a: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91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Morfologická analýza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lemma, lemmatizace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tag, </a:t>
            </a:r>
            <a:r>
              <a:rPr lang="cs-CZ" sz="3600" dirty="0" err="1">
                <a:latin typeface="Century Gothic" pitchFamily="34" charset="0"/>
              </a:rPr>
              <a:t>tagging</a:t>
            </a:r>
            <a:r>
              <a:rPr lang="cs-CZ" sz="3600" dirty="0">
                <a:latin typeface="Century Gothic" pitchFamily="34" charset="0"/>
              </a:rPr>
              <a:t>, </a:t>
            </a:r>
            <a:r>
              <a:rPr lang="cs-CZ" sz="3600" dirty="0" err="1">
                <a:latin typeface="Century Gothic" pitchFamily="34" charset="0"/>
              </a:rPr>
              <a:t>tagger</a:t>
            </a: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desambiguace</a:t>
            </a:r>
          </a:p>
        </p:txBody>
      </p:sp>
    </p:spTree>
    <p:extLst>
      <p:ext uri="{BB962C8B-B14F-4D97-AF65-F5344CB8AC3E}">
        <p14:creationId xmlns:p14="http://schemas.microsoft.com/office/powerpoint/2010/main" val="1714810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93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70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67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statistika četnosti značek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762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Tagging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5283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většinou založena na statistických modelech, někdy kombinováno </a:t>
            </a:r>
            <a:br>
              <a:rPr lang="cs-CZ" sz="3200" dirty="0">
                <a:latin typeface="Century Gothic" pitchFamily="34" charset="0"/>
              </a:rPr>
            </a:br>
            <a:r>
              <a:rPr lang="cs-CZ" sz="3200" dirty="0">
                <a:latin typeface="Century Gothic" pitchFamily="34" charset="0"/>
              </a:rPr>
              <a:t>s pravidly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ruční anotace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statistika četnosti značek</a:t>
            </a:r>
          </a:p>
          <a:p>
            <a:pPr marL="457200" indent="-457200">
              <a:lnSpc>
                <a:spcPct val="150000"/>
              </a:lnSpc>
              <a:spcBef>
                <a:spcPts val="4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„natrénování“ </a:t>
            </a:r>
            <a:r>
              <a:rPr lang="cs-CZ" sz="3200" dirty="0" err="1">
                <a:latin typeface="Century Gothic" pitchFamily="34" charset="0"/>
              </a:rPr>
              <a:t>taggeru</a:t>
            </a: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574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80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>
                <a:latin typeface="Century Gothic" pitchFamily="34" charset="0"/>
              </a:rPr>
              <a:t>založená na </a:t>
            </a:r>
            <a:r>
              <a:rPr lang="cs-CZ" sz="3600" b="1" dirty="0" err="1">
                <a:latin typeface="Century Gothic" pitchFamily="34" charset="0"/>
              </a:rPr>
              <a:t>ling</a:t>
            </a:r>
            <a:r>
              <a:rPr lang="cs-CZ" sz="3600" b="1" dirty="0">
                <a:latin typeface="Century Gothic" pitchFamily="34" charset="0"/>
              </a:rPr>
              <a:t>. pravidlech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37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stochastická/statistická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založená na </a:t>
            </a:r>
            <a:r>
              <a:rPr lang="cs-CZ" sz="3600" dirty="0" err="1">
                <a:latin typeface="Century Gothic" pitchFamily="34" charset="0"/>
              </a:rPr>
              <a:t>ling</a:t>
            </a:r>
            <a:r>
              <a:rPr lang="cs-CZ" sz="3600" dirty="0">
                <a:latin typeface="Century Gothic" pitchFamily="34" charset="0"/>
              </a:rPr>
              <a:t>. pravidlech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>
                <a:latin typeface="Century Gothic" pitchFamily="34" charset="0"/>
              </a:rPr>
              <a:t>hybridní</a:t>
            </a:r>
          </a:p>
        </p:txBody>
      </p:sp>
    </p:spTree>
    <p:extLst>
      <p:ext uri="{BB962C8B-B14F-4D97-AF65-F5344CB8AC3E}">
        <p14:creationId xmlns:p14="http://schemas.microsoft.com/office/powerpoint/2010/main" val="2179049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</p:txBody>
      </p:sp>
    </p:spTree>
    <p:extLst>
      <p:ext uri="{BB962C8B-B14F-4D97-AF65-F5344CB8AC3E}">
        <p14:creationId xmlns:p14="http://schemas.microsoft.com/office/powerpoint/2010/main" val="340663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František hrál v altánu šachy se svým ruským přítelem.</a:t>
            </a:r>
          </a:p>
        </p:txBody>
      </p:sp>
    </p:spTree>
    <p:extLst>
      <p:ext uri="{BB962C8B-B14F-4D97-AF65-F5344CB8AC3E}">
        <p14:creationId xmlns:p14="http://schemas.microsoft.com/office/powerpoint/2010/main" val="1648057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Syntaktická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František hrál v altánu šachy </a:t>
            </a:r>
            <a:r>
              <a:rPr lang="cs-CZ" sz="3600" i="1" dirty="0">
                <a:solidFill>
                  <a:srgbClr val="FF0000"/>
                </a:solidFill>
                <a:latin typeface="Century Gothic" pitchFamily="34" charset="0"/>
              </a:rPr>
              <a:t>se svým ruským přítelem</a:t>
            </a:r>
            <a:r>
              <a:rPr lang="cs-CZ" sz="3600" i="1" dirty="0">
                <a:latin typeface="Century Gothic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2693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</p:txBody>
      </p:sp>
    </p:spTree>
    <p:extLst>
      <p:ext uri="{BB962C8B-B14F-4D97-AF65-F5344CB8AC3E}">
        <p14:creationId xmlns:p14="http://schemas.microsoft.com/office/powerpoint/2010/main" val="3350931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využívat zařízení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14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48384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Desambiguace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533400" y="1722779"/>
            <a:ext cx="84582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Sémantická desambiguace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solidFill>
                  <a:schemeClr val="bg1">
                    <a:lumMod val="85000"/>
                  </a:schemeClr>
                </a:solidFill>
                <a:latin typeface="Century Gothic" pitchFamily="34" charset="0"/>
              </a:rPr>
              <a:t>využívat zařízení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i="1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i="1" dirty="0">
                <a:latin typeface="Century Gothic" pitchFamily="34" charset="0"/>
              </a:rPr>
              <a:t>dělat chyby ve skloňování</a:t>
            </a:r>
          </a:p>
        </p:txBody>
      </p:sp>
    </p:spTree>
    <p:extLst>
      <p:ext uri="{BB962C8B-B14F-4D97-AF65-F5344CB8AC3E}">
        <p14:creationId xmlns:p14="http://schemas.microsoft.com/office/powerpoint/2010/main" val="218440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81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75861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Syntaktická analýza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419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1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Cíle: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„porozumět“ gramatice př. </a:t>
            </a:r>
            <a:r>
              <a:rPr lang="cs-CZ" sz="3600" dirty="0" err="1">
                <a:latin typeface="Century Gothic" pitchFamily="34" charset="0"/>
              </a:rPr>
              <a:t>jaz</a:t>
            </a:r>
            <a:r>
              <a:rPr lang="cs-CZ" sz="3600" dirty="0">
                <a:latin typeface="Century Gothic" pitchFamily="34" charset="0"/>
              </a:rPr>
              <a:t>.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odhalit povrchovou strukturu (větný rozbor)</a:t>
            </a:r>
          </a:p>
        </p:txBody>
      </p:sp>
    </p:spTree>
    <p:extLst>
      <p:ext uri="{BB962C8B-B14F-4D97-AF65-F5344CB8AC3E}">
        <p14:creationId xmlns:p14="http://schemas.microsoft.com/office/powerpoint/2010/main" val="16205166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0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Výsledky:</a:t>
            </a:r>
          </a:p>
          <a:p>
            <a:pPr marL="571500" indent="-5715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3600" dirty="0">
                <a:latin typeface="Century Gothic" pitchFamily="34" charset="0"/>
              </a:rPr>
              <a:t>orientované grafy (tzv. stromy)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závislostní  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×  složkový</a:t>
            </a:r>
            <a:r>
              <a:rPr lang="cs-CZ" sz="3600" dirty="0">
                <a:latin typeface="Century Gothic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8388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</p:txBody>
      </p:sp>
    </p:spTree>
    <p:extLst>
      <p:ext uri="{BB962C8B-B14F-4D97-AF65-F5344CB8AC3E}">
        <p14:creationId xmlns:p14="http://schemas.microsoft.com/office/powerpoint/2010/main" val="35087433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velké množství teoretických východisek</a:t>
            </a:r>
          </a:p>
        </p:txBody>
      </p:sp>
    </p:spTree>
    <p:extLst>
      <p:ext uri="{BB962C8B-B14F-4D97-AF65-F5344CB8AC3E}">
        <p14:creationId xmlns:p14="http://schemas.microsoft.com/office/powerpoint/2010/main" val="1777826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velké množství teoretických východisek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subjektivita syntaxe</a:t>
            </a:r>
          </a:p>
        </p:txBody>
      </p:sp>
    </p:spTree>
    <p:extLst>
      <p:ext uri="{BB962C8B-B14F-4D97-AF65-F5344CB8AC3E}">
        <p14:creationId xmlns:p14="http://schemas.microsoft.com/office/powerpoint/2010/main" val="2782686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latin typeface="Century Gothic" pitchFamily="34" charset="0"/>
              </a:rPr>
              <a:t>Překážky: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pro </a:t>
            </a:r>
            <a:r>
              <a:rPr lang="cs-CZ" sz="3200" dirty="0" err="1">
                <a:latin typeface="Century Gothic" pitchFamily="34" charset="0"/>
              </a:rPr>
              <a:t>čj</a:t>
            </a:r>
            <a:r>
              <a:rPr lang="cs-CZ" sz="3200" dirty="0">
                <a:latin typeface="Century Gothic" pitchFamily="34" charset="0"/>
              </a:rPr>
              <a:t> bohatá morfologie a </a:t>
            </a:r>
            <a:r>
              <a:rPr lang="cs-CZ" sz="3200" dirty="0" err="1">
                <a:latin typeface="Century Gothic" pitchFamily="34" charset="0"/>
              </a:rPr>
              <a:t>rel</a:t>
            </a:r>
            <a:r>
              <a:rPr lang="cs-CZ" sz="3200" dirty="0">
                <a:latin typeface="Century Gothic" pitchFamily="34" charset="0"/>
              </a:rPr>
              <a:t>. volný slovosled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dirty="0">
                <a:latin typeface="Century Gothic" pitchFamily="34" charset="0"/>
              </a:rPr>
              <a:t>velké množství teoretických východisek</a:t>
            </a:r>
          </a:p>
          <a:p>
            <a:pPr marL="571500" indent="-571500">
              <a:spcBef>
                <a:spcPts val="1800"/>
              </a:spcBef>
              <a:buFontTx/>
              <a:buChar char="-"/>
            </a:pPr>
            <a:r>
              <a:rPr lang="cs-CZ" sz="3200" b="1" dirty="0">
                <a:latin typeface="Century Gothic" pitchFamily="34" charset="0"/>
              </a:rPr>
              <a:t>subjektivita syntaxe</a:t>
            </a:r>
          </a:p>
          <a:p>
            <a:pPr>
              <a:spcBef>
                <a:spcPts val="2400"/>
              </a:spcBef>
            </a:pPr>
            <a:r>
              <a:rPr lang="cs-CZ" sz="2900" i="1" dirty="0">
                <a:latin typeface="Century Gothic" pitchFamily="34" charset="0"/>
              </a:rPr>
              <a:t>Faxu škodí </a:t>
            </a:r>
            <a:r>
              <a:rPr lang="cs-CZ" sz="2900" i="1" dirty="0">
                <a:solidFill>
                  <a:srgbClr val="FF0000"/>
                </a:solidFill>
                <a:latin typeface="Century Gothic" pitchFamily="34" charset="0"/>
              </a:rPr>
              <a:t>především</a:t>
            </a:r>
            <a:r>
              <a:rPr lang="cs-CZ" sz="2900" i="1" dirty="0">
                <a:latin typeface="Century Gothic" pitchFamily="34" charset="0"/>
              </a:rPr>
              <a:t> přetížené telefonní linky.</a:t>
            </a:r>
          </a:p>
        </p:txBody>
      </p:sp>
    </p:spTree>
    <p:extLst>
      <p:ext uri="{BB962C8B-B14F-4D97-AF65-F5344CB8AC3E}">
        <p14:creationId xmlns:p14="http://schemas.microsoft.com/office/powerpoint/2010/main" val="584613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141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1. Předložkové fráze (PP)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112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Víceznačnost: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200" dirty="0">
                <a:latin typeface="Century Gothic" pitchFamily="34" charset="0"/>
              </a:rPr>
              <a:t>Předložkové fráze (PP)</a:t>
            </a: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200" dirty="0"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en-US" sz="3200" i="1" dirty="0">
                <a:latin typeface="Century Gothic" pitchFamily="34" charset="0"/>
              </a:rPr>
              <a:t>Charles talked about cooking with Britney Spears</a:t>
            </a:r>
            <a:r>
              <a:rPr lang="cs-CZ" sz="3200" i="1" dirty="0">
                <a:latin typeface="Century Gothic" pitchFamily="34" charset="0"/>
              </a:rPr>
              <a:t>.</a:t>
            </a:r>
            <a:endParaRPr lang="en-US" sz="32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1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mluvené slovo  ×  strojově čitelný text</a:t>
            </a:r>
          </a:p>
        </p:txBody>
      </p:sp>
    </p:spTree>
    <p:extLst>
      <p:ext uri="{BB962C8B-B14F-4D97-AF65-F5344CB8AC3E}">
        <p14:creationId xmlns:p14="http://schemas.microsoft.com/office/powerpoint/2010/main" val="28390001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8711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Obrázek 11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1BFF566C-2933-4F4C-AF41-4F61D61B5A7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40" b="73254"/>
          <a:stretch/>
        </p:blipFill>
        <p:spPr bwMode="auto">
          <a:xfrm>
            <a:off x="1057656" y="3598277"/>
            <a:ext cx="6769608" cy="2642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7376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ázek 12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0C6184F5-D6A8-4A57-B348-19C411F9C1A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46" r="54444" b="45199"/>
          <a:stretch/>
        </p:blipFill>
        <p:spPr bwMode="auto">
          <a:xfrm>
            <a:off x="1155192" y="3750686"/>
            <a:ext cx="6833616" cy="2420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85950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Obrázek 14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1EAEF5F3-6052-4AF9-8346-851E40DFE42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01" r="50000" b="20224"/>
          <a:stretch/>
        </p:blipFill>
        <p:spPr bwMode="auto">
          <a:xfrm>
            <a:off x="809244" y="3645234"/>
            <a:ext cx="7754112" cy="2644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4393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Obrázek 11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7164C3F7-320F-4BDB-A3CA-D6364D4AB9A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71384"/>
          <a:stretch/>
        </p:blipFill>
        <p:spPr bwMode="auto">
          <a:xfrm>
            <a:off x="1005840" y="3821780"/>
            <a:ext cx="7132320" cy="2544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72803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400"/>
              </a:spcBef>
              <a:buAutoNum type="arabicPeriod"/>
            </a:pPr>
            <a:r>
              <a:rPr lang="cs-CZ" sz="3600" dirty="0">
                <a:latin typeface="Century Gothic" pitchFamily="34" charset="0"/>
              </a:rPr>
              <a:t>Předložkové fráze (PP)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I saw the man on the hill with the telescope.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94D566A-D2A4-46A7-B8FC-71CE8829C304}"/>
              </a:ext>
            </a:extLst>
          </p:cNvPr>
          <p:cNvGrpSpPr/>
          <p:nvPr/>
        </p:nvGrpSpPr>
        <p:grpSpPr>
          <a:xfrm>
            <a:off x="-94488" y="2239677"/>
            <a:ext cx="9467088" cy="1069035"/>
            <a:chOff x="-94488" y="2239677"/>
            <a:chExt cx="9467088" cy="1069035"/>
          </a:xfrm>
        </p:grpSpPr>
        <p:pic>
          <p:nvPicPr>
            <p:cNvPr id="11" name="Obrázek 10" descr="Different interpretations of the structure of text. Source: Gatius 2019, slide 5.">
              <a:extLst>
                <a:ext uri="{FF2B5EF4-FFF2-40B4-BE49-F238E27FC236}">
                  <a16:creationId xmlns:a16="http://schemas.microsoft.com/office/drawing/2014/main" id="{67197DFD-B71A-4F2A-A927-78039A517E1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6742"/>
            <a:stretch/>
          </p:blipFill>
          <p:spPr bwMode="auto">
            <a:xfrm>
              <a:off x="-94488" y="2416745"/>
              <a:ext cx="9467088" cy="891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0431CB90-76C7-404E-8E27-8349DAB8499A}"/>
                </a:ext>
              </a:extLst>
            </p:cNvPr>
            <p:cNvSpPr txBox="1"/>
            <p:nvPr/>
          </p:nvSpPr>
          <p:spPr>
            <a:xfrm>
              <a:off x="6888480" y="2239677"/>
              <a:ext cx="402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ázek 12" descr="Different interpretations of the structure of text. Source: Gatius 2019, slide 5.">
            <a:extLst>
              <a:ext uri="{FF2B5EF4-FFF2-40B4-BE49-F238E27FC236}">
                <a16:creationId xmlns:a16="http://schemas.microsoft.com/office/drawing/2014/main" id="{807344EE-4204-4D0E-B299-426202E1D38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4704" r="476" b="41766"/>
          <a:stretch/>
        </p:blipFill>
        <p:spPr bwMode="auto">
          <a:xfrm>
            <a:off x="1213104" y="3609356"/>
            <a:ext cx="6851904" cy="2644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2158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2. Elipsa (gap)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Marie má ráda fyziku, ale nesnáší chemii.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[</a:t>
            </a:r>
            <a:r>
              <a:rPr lang="en-US" sz="2900" i="1" dirty="0">
                <a:latin typeface="Century Gothic" pitchFamily="34" charset="0"/>
              </a:rPr>
              <a:t>Mary likes Physics but hates Chemistry.</a:t>
            </a:r>
            <a:r>
              <a:rPr lang="cs-CZ" sz="2900" i="1" dirty="0">
                <a:latin typeface="Century Gothic" pitchFamily="34" charset="0"/>
              </a:rPr>
              <a:t>]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8444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2. Elipsa (gap)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Marie má ráda fyziku, ale nesnáší chemii.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[</a:t>
            </a:r>
            <a:r>
              <a:rPr lang="en-US" sz="2900" i="1" dirty="0">
                <a:latin typeface="Century Gothic" pitchFamily="34" charset="0"/>
              </a:rPr>
              <a:t>Mary likes Physics</a:t>
            </a:r>
            <a:r>
              <a:rPr lang="cs-CZ" sz="2900" i="1" dirty="0">
                <a:latin typeface="Century Gothic" pitchFamily="34" charset="0"/>
              </a:rPr>
              <a:t> </a:t>
            </a:r>
            <a:r>
              <a:rPr lang="en-US" sz="2900" i="1" dirty="0">
                <a:latin typeface="Century Gothic" pitchFamily="34" charset="0"/>
              </a:rPr>
              <a:t>but hates Chemistry.</a:t>
            </a:r>
            <a:r>
              <a:rPr lang="cs-CZ" sz="2900" i="1" dirty="0">
                <a:latin typeface="Century Gothic" pitchFamily="34" charset="0"/>
              </a:rPr>
              <a:t>]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750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3. Koordinační konstrukce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i="1" dirty="0">
                <a:latin typeface="Century Gothic" pitchFamily="34" charset="0"/>
              </a:rPr>
              <a:t>Small boys and girls are playing</a:t>
            </a:r>
            <a:r>
              <a:rPr lang="cs-CZ" sz="2900" i="1" dirty="0">
                <a:latin typeface="Century Gothic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endParaRPr lang="cs-CZ" sz="2900" i="1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900" i="1" dirty="0">
                <a:latin typeface="Century Gothic" pitchFamily="34" charset="0"/>
              </a:rPr>
              <a:t>Dřevěná vrata a okna natřel nabílo.</a:t>
            </a:r>
            <a:endParaRPr lang="en-US" sz="29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228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4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= Natural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Language</a:t>
            </a: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Processing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344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 je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NLP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mluvené slovo  ×  strojově čitelný text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analýza  ×  syntéza   jazyka</a:t>
            </a:r>
          </a:p>
        </p:txBody>
      </p:sp>
    </p:spTree>
    <p:extLst>
      <p:ext uri="{BB962C8B-B14F-4D97-AF65-F5344CB8AC3E}">
        <p14:creationId xmlns:p14="http://schemas.microsoft.com/office/powerpoint/2010/main" val="20429520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2595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úplně celý.</a:t>
            </a:r>
            <a:r>
              <a:rPr lang="cs-CZ" sz="3100" dirty="0">
                <a:latin typeface="Century Gothic" pitchFamily="34" charset="0"/>
              </a:rPr>
              <a:t>		</a:t>
            </a: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žínkou nádobí.</a:t>
            </a:r>
            <a:r>
              <a:rPr lang="cs-CZ" sz="3100" dirty="0">
                <a:latin typeface="Century Gothic" pitchFamily="34" charset="0"/>
              </a:rPr>
              <a:t>	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25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bill.</a:t>
            </a:r>
            <a:r>
              <a:rPr lang="cs-CZ" sz="3100" i="1" dirty="0">
                <a:latin typeface="Century Gothic" pitchFamily="34" charset="0"/>
              </a:rPr>
              <a:t> 	</a:t>
            </a:r>
            <a:r>
              <a:rPr lang="cs-CZ" sz="3100" dirty="0">
                <a:latin typeface="Century Gothic" pitchFamily="34" charset="0"/>
              </a:rPr>
              <a:t>[částici]</a:t>
            </a:r>
            <a:endParaRPr lang="en-US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She ran up a large hill.  </a:t>
            </a:r>
            <a:r>
              <a:rPr lang="cs-CZ" sz="3100" i="1" dirty="0">
                <a:latin typeface="Century Gothic" pitchFamily="34" charset="0"/>
              </a:rPr>
              <a:t>	</a:t>
            </a:r>
            <a:r>
              <a:rPr lang="cs-CZ" sz="3100" dirty="0">
                <a:latin typeface="Century Gothic" pitchFamily="34" charset="0"/>
              </a:rPr>
              <a:t>[předložka]</a:t>
            </a:r>
          </a:p>
          <a:p>
            <a:pPr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úplně celý.</a:t>
            </a:r>
            <a:r>
              <a:rPr lang="cs-CZ" sz="3100" dirty="0">
                <a:latin typeface="Century Gothic" pitchFamily="34" charset="0"/>
              </a:rPr>
              <a:t>		[zvratné zájmeno]</a:t>
            </a:r>
          </a:p>
          <a:p>
            <a:pPr>
              <a:spcBef>
                <a:spcPts val="1800"/>
              </a:spcBef>
            </a:pPr>
            <a:r>
              <a:rPr lang="cs-CZ" sz="3100" i="1" dirty="0">
                <a:latin typeface="Century Gothic" pitchFamily="34" charset="0"/>
              </a:rPr>
              <a:t>Umyl se žínkou nádobí.</a:t>
            </a:r>
            <a:r>
              <a:rPr lang="cs-CZ" sz="3100" dirty="0">
                <a:latin typeface="Century Gothic" pitchFamily="34" charset="0"/>
              </a:rPr>
              <a:t>	[předložka]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156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Frightening kids can cause troubles.</a:t>
            </a:r>
            <a:endParaRPr lang="cs-CZ" sz="3100" i="1" dirty="0">
              <a:latin typeface="Century Gothic" pitchFamily="34" charset="0"/>
            </a:endParaRPr>
          </a:p>
          <a:p>
            <a:pPr algn="r"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[gerundium vs. adjektivum]</a:t>
            </a:r>
          </a:p>
          <a:p>
            <a:pPr algn="r"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788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3600" dirty="0">
                <a:latin typeface="Century Gothic" pitchFamily="34" charset="0"/>
              </a:rPr>
              <a:t>4. Slovnědruhová homonymie </a:t>
            </a: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100" i="1" dirty="0">
                <a:latin typeface="Century Gothic" pitchFamily="34" charset="0"/>
              </a:rPr>
              <a:t>Frightening kids can cause troubles.</a:t>
            </a:r>
            <a:endParaRPr lang="cs-CZ" sz="3100" i="1" dirty="0">
              <a:latin typeface="Century Gothic" pitchFamily="34" charset="0"/>
            </a:endParaRPr>
          </a:p>
          <a:p>
            <a:pPr algn="r"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[gerundium vs. adjektivum]</a:t>
            </a:r>
          </a:p>
          <a:p>
            <a:pPr algn="r">
              <a:spcBef>
                <a:spcPts val="1800"/>
              </a:spcBef>
            </a:pPr>
            <a:endParaRPr lang="cs-CZ" sz="3100" dirty="0">
              <a:latin typeface="Century Gothic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nemocnému nevěří.</a:t>
            </a: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si musíme chránit.</a:t>
            </a:r>
          </a:p>
          <a:p>
            <a:pPr>
              <a:spcBef>
                <a:spcPts val="1800"/>
              </a:spcBef>
            </a:pPr>
            <a:r>
              <a:rPr lang="cs-CZ" sz="3100" dirty="0">
                <a:latin typeface="Century Gothic" pitchFamily="34" charset="0"/>
              </a:rPr>
              <a:t>Zdraví vás z Krušných hor. </a:t>
            </a:r>
            <a:endParaRPr lang="en-US" sz="3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202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737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b="1" dirty="0">
                <a:latin typeface="Century Gothic" pitchFamily="34" charset="0"/>
              </a:rPr>
              <a:t>slovo</a:t>
            </a:r>
          </a:p>
        </p:txBody>
      </p:sp>
    </p:spTree>
    <p:extLst>
      <p:ext uri="{BB962C8B-B14F-4D97-AF65-F5344CB8AC3E}">
        <p14:creationId xmlns:p14="http://schemas.microsoft.com/office/powerpoint/2010/main" val="30963626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52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slovo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b="1" dirty="0">
                <a:latin typeface="Century Gothic" pitchFamily="34" charset="0"/>
              </a:rPr>
              <a:t>autosémantika, synsémantika</a:t>
            </a:r>
          </a:p>
        </p:txBody>
      </p:sp>
    </p:spTree>
    <p:extLst>
      <p:ext uri="{BB962C8B-B14F-4D97-AF65-F5344CB8AC3E}">
        <p14:creationId xmlns:p14="http://schemas.microsoft.com/office/powerpoint/2010/main" val="15603102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4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slovo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200" dirty="0">
                <a:latin typeface="Century Gothic" pitchFamily="34" charset="0"/>
              </a:rPr>
              <a:t>autosémantika, synsémantika</a:t>
            </a:r>
          </a:p>
          <a:p>
            <a:pPr>
              <a:spcBef>
                <a:spcPts val="1800"/>
              </a:spcBef>
            </a:pPr>
            <a:r>
              <a:rPr lang="cs-CZ" sz="3200" b="1" dirty="0">
                <a:latin typeface="Century Gothic" pitchFamily="34" charset="0"/>
              </a:rPr>
              <a:t>fráze, idiomy</a:t>
            </a:r>
          </a:p>
        </p:txBody>
      </p:sp>
    </p:spTree>
    <p:extLst>
      <p:ext uri="{BB962C8B-B14F-4D97-AF65-F5344CB8AC3E}">
        <p14:creationId xmlns:p14="http://schemas.microsoft.com/office/powerpoint/2010/main" val="28671692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33915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238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tzv. </a:t>
            </a:r>
            <a:r>
              <a:rPr lang="cs-CZ" sz="2400" dirty="0" err="1">
                <a:latin typeface="Century Gothic" pitchFamily="34" charset="0"/>
              </a:rPr>
              <a:t>preterminál</a:t>
            </a:r>
            <a:r>
              <a:rPr lang="cs-CZ" sz="2400" dirty="0">
                <a:latin typeface="Century Gothic" pitchFamily="34" charset="0"/>
              </a:rPr>
              <a:t>, speciální </a:t>
            </a:r>
            <a:r>
              <a:rPr lang="cs-CZ" sz="2400" dirty="0" err="1">
                <a:latin typeface="Century Gothic" pitchFamily="34" charset="0"/>
              </a:rPr>
              <a:t>neterminál</a:t>
            </a:r>
            <a:r>
              <a:rPr lang="cs-CZ" sz="2400" dirty="0">
                <a:latin typeface="Century Gothic" pitchFamily="34" charset="0"/>
              </a:rPr>
              <a:t> gramatiky, který se přímo přepisuje na terminálový řetězec znaků, </a:t>
            </a:r>
            <a:br>
              <a:rPr lang="cs-CZ" sz="2400" dirty="0">
                <a:latin typeface="Century Gothic" pitchFamily="34" charset="0"/>
              </a:rPr>
            </a:br>
            <a:r>
              <a:rPr lang="cs-CZ" sz="2400" dirty="0">
                <a:latin typeface="Century Gothic" pitchFamily="34" charset="0"/>
              </a:rPr>
              <a:t>tj. pravidla tvaru  X  → w</a:t>
            </a:r>
          </a:p>
        </p:txBody>
      </p:sp>
    </p:spTree>
    <p:extLst>
      <p:ext uri="{BB962C8B-B14F-4D97-AF65-F5344CB8AC3E}">
        <p14:creationId xmlns:p14="http://schemas.microsoft.com/office/powerpoint/2010/main" val="229374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NLP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Kam zapadá syntax a syntaktická analýza?</a:t>
            </a:r>
          </a:p>
        </p:txBody>
      </p:sp>
    </p:spTree>
    <p:extLst>
      <p:ext uri="{BB962C8B-B14F-4D97-AF65-F5344CB8AC3E}">
        <p14:creationId xmlns:p14="http://schemas.microsoft.com/office/powerpoint/2010/main" val="156059640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04800" y="1701068"/>
            <a:ext cx="8610600" cy="238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cs-CZ" sz="2800" b="1" dirty="0">
                <a:latin typeface="Century Gothic" pitchFamily="34" charset="0"/>
              </a:rPr>
              <a:t>lexikální symbol, lexikální kategorie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(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lexical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category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tzv. </a:t>
            </a:r>
            <a:r>
              <a:rPr lang="cs-CZ" sz="2400" dirty="0" err="1">
                <a:latin typeface="Century Gothic" pitchFamily="34" charset="0"/>
              </a:rPr>
              <a:t>preterminál</a:t>
            </a:r>
            <a:r>
              <a:rPr lang="cs-CZ" sz="2400" dirty="0">
                <a:latin typeface="Century Gothic" pitchFamily="34" charset="0"/>
              </a:rPr>
              <a:t>, speciální </a:t>
            </a:r>
            <a:r>
              <a:rPr lang="cs-CZ" sz="2400" dirty="0" err="1">
                <a:latin typeface="Century Gothic" pitchFamily="34" charset="0"/>
              </a:rPr>
              <a:t>neterminál</a:t>
            </a:r>
            <a:r>
              <a:rPr lang="cs-CZ" sz="2400" dirty="0">
                <a:latin typeface="Century Gothic" pitchFamily="34" charset="0"/>
              </a:rPr>
              <a:t> gramatiky, který se přímo přepisuje na terminálový řetězec znaků, </a:t>
            </a:r>
            <a:br>
              <a:rPr lang="cs-CZ" sz="2400" dirty="0">
                <a:latin typeface="Century Gothic" pitchFamily="34" charset="0"/>
              </a:rPr>
            </a:br>
            <a:r>
              <a:rPr lang="cs-CZ" sz="2400" dirty="0">
                <a:latin typeface="Century Gothic" pitchFamily="34" charset="0"/>
              </a:rPr>
              <a:t>tj. pravidla tvaru  X  → w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4DA560-8793-4002-B6AC-0F6B55B6DD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25882" r="3270" b="21684"/>
          <a:stretch/>
        </p:blipFill>
        <p:spPr bwMode="auto">
          <a:xfrm>
            <a:off x="304800" y="4259878"/>
            <a:ext cx="8458200" cy="21793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27542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2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frázová kategorie </a:t>
            </a:r>
            <a:r>
              <a:rPr lang="cs-CZ" b="1" dirty="0">
                <a:latin typeface="Century Gothic" pitchFamily="34" charset="0"/>
              </a:rPr>
              <a:t>(</a:t>
            </a:r>
            <a:r>
              <a:rPr lang="cs-CZ" b="1" dirty="0" err="1">
                <a:latin typeface="Century Gothic" pitchFamily="34" charset="0"/>
              </a:rPr>
              <a:t>phrasal</a:t>
            </a:r>
            <a:r>
              <a:rPr lang="cs-CZ" b="1" dirty="0">
                <a:latin typeface="Century Gothic" pitchFamily="34" charset="0"/>
              </a:rPr>
              <a:t> </a:t>
            </a:r>
            <a:r>
              <a:rPr lang="cs-CZ" b="1" dirty="0" err="1">
                <a:latin typeface="Century Gothic" pitchFamily="34" charset="0"/>
              </a:rPr>
              <a:t>category</a:t>
            </a:r>
            <a:r>
              <a:rPr lang="cs-CZ" b="1" dirty="0">
                <a:latin typeface="Century Gothic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neterminální symbol gramatiky, který nevyjadřuje lexikální kategorii</a:t>
            </a:r>
          </a:p>
        </p:txBody>
      </p:sp>
    </p:spTree>
    <p:extLst>
      <p:ext uri="{BB962C8B-B14F-4D97-AF65-F5344CB8AC3E}">
        <p14:creationId xmlns:p14="http://schemas.microsoft.com/office/powerpoint/2010/main" val="37539484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82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frázová kategorie </a:t>
            </a:r>
            <a:r>
              <a:rPr lang="cs-CZ" b="1" dirty="0">
                <a:latin typeface="Century Gothic" pitchFamily="34" charset="0"/>
              </a:rPr>
              <a:t>(</a:t>
            </a:r>
            <a:r>
              <a:rPr lang="cs-CZ" b="1" dirty="0" err="1">
                <a:latin typeface="Century Gothic" pitchFamily="34" charset="0"/>
              </a:rPr>
              <a:t>phrasal</a:t>
            </a:r>
            <a:r>
              <a:rPr lang="cs-CZ" b="1" dirty="0">
                <a:latin typeface="Century Gothic" pitchFamily="34" charset="0"/>
              </a:rPr>
              <a:t> </a:t>
            </a:r>
            <a:r>
              <a:rPr lang="cs-CZ" b="1" dirty="0" err="1">
                <a:latin typeface="Century Gothic" pitchFamily="34" charset="0"/>
              </a:rPr>
              <a:t>category</a:t>
            </a:r>
            <a:r>
              <a:rPr lang="cs-CZ" b="1" dirty="0">
                <a:latin typeface="Century Gothic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neterminální symbol gramatiky, který nevyjadřuje lexikální kategorii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FC793CB-E737-421F-9B08-31EA46D7A4E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58" r="1724" b="24054"/>
          <a:stretch/>
        </p:blipFill>
        <p:spPr bwMode="auto">
          <a:xfrm>
            <a:off x="228600" y="3705880"/>
            <a:ext cx="7708392" cy="1430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9803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73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složka (konstituent, fráze)</a:t>
            </a:r>
            <a:endParaRPr lang="cs-CZ" b="1" dirty="0"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  <a:buFontTx/>
              <a:buChar char="-"/>
            </a:pPr>
            <a:r>
              <a:rPr lang="cs-CZ" sz="2400" dirty="0">
                <a:latin typeface="Century Gothic" pitchFamily="34" charset="0"/>
              </a:rPr>
              <a:t>lexikální nebo frázová kategorie</a:t>
            </a:r>
          </a:p>
        </p:txBody>
      </p:sp>
    </p:spTree>
    <p:extLst>
      <p:ext uri="{BB962C8B-B14F-4D97-AF65-F5344CB8AC3E}">
        <p14:creationId xmlns:p14="http://schemas.microsoft.com/office/powerpoint/2010/main" val="17977963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228600" y="464403"/>
            <a:ext cx="8458200" cy="130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0" i="1" dirty="0">
                <a:effectLst/>
                <a:latin typeface="Century Gothic" panose="020B0502020202020204" pitchFamily="34" charset="0"/>
              </a:rPr>
              <a:t>Osvobození hrdinnou Sovětskou armádou jsme oslavili v letošním roce obzvláště důstojně.</a:t>
            </a:r>
            <a:endParaRPr lang="cs-CZ" sz="2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85D4A0B-447F-4C78-97F8-B1A1ACACA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03266"/>
              </p:ext>
            </p:extLst>
          </p:nvPr>
        </p:nvGraphicFramePr>
        <p:xfrm>
          <a:off x="171450" y="1953504"/>
          <a:ext cx="8572500" cy="4599696"/>
        </p:xfrm>
        <a:graphic>
          <a:graphicData uri="http://schemas.openxmlformats.org/drawingml/2006/table">
            <a:tbl>
              <a:tblPr/>
              <a:tblGrid>
                <a:gridCol w="1758950">
                  <a:extLst>
                    <a:ext uri="{9D8B030D-6E8A-4147-A177-3AD203B41FA5}">
                      <a16:colId xmlns:a16="http://schemas.microsoft.com/office/drawing/2014/main" val="1802246182"/>
                    </a:ext>
                  </a:extLst>
                </a:gridCol>
                <a:gridCol w="6813550">
                  <a:extLst>
                    <a:ext uri="{9D8B030D-6E8A-4147-A177-3AD203B41FA5}">
                      <a16:colId xmlns:a16="http://schemas.microsoft.com/office/drawing/2014/main" val="691025807"/>
                    </a:ext>
                  </a:extLst>
                </a:gridCol>
              </a:tblGrid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 err="1">
                          <a:solidFill>
                            <a:srgbClr val="004D00"/>
                          </a:solidFill>
                          <a:effectLst/>
                        </a:rPr>
                        <a:t>NP</a:t>
                      </a:r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676821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NP: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hrdinnou 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219773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NP: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Osvobození hrdinnou Sovětskou armádou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54499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VP: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jsme oslavili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296646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PP: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v letošním roce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595998"/>
                  </a:ext>
                </a:extLst>
              </a:tr>
              <a:tr h="538016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AdvP: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obzvláště důstojně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768617"/>
                  </a:ext>
                </a:extLst>
              </a:tr>
              <a:tr h="941529"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>
                          <a:solidFill>
                            <a:srgbClr val="004D00"/>
                          </a:solidFill>
                          <a:effectLst/>
                        </a:rPr>
                        <a:t>S: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 sz="2800" dirty="0">
                          <a:solidFill>
                            <a:srgbClr val="004D00"/>
                          </a:solidFill>
                          <a:effectLst/>
                        </a:rPr>
                        <a:t>Osvobození hrdinnou Sovětskou armádou jsme oslavili v letošním roce obzvláště důstojně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535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6101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větná struktura</a:t>
            </a:r>
            <a:endParaRPr lang="cs-CZ" b="1" dirty="0"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A44DA964-2170-4B32-861C-DC03F10683D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1"/>
          <a:stretch/>
        </p:blipFill>
        <p:spPr bwMode="auto">
          <a:xfrm>
            <a:off x="228600" y="2471986"/>
            <a:ext cx="8382000" cy="4059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3349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Základní termíny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65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b="1" dirty="0">
                <a:latin typeface="Century Gothic" pitchFamily="34" charset="0"/>
              </a:rPr>
              <a:t>klauze (</a:t>
            </a:r>
            <a:r>
              <a:rPr lang="cs-CZ" sz="2800" b="1" dirty="0" err="1">
                <a:latin typeface="Century Gothic" pitchFamily="34" charset="0"/>
              </a:rPr>
              <a:t>clause</a:t>
            </a:r>
            <a:r>
              <a:rPr lang="cs-CZ" sz="2800" b="1" dirty="0">
                <a:latin typeface="Century Gothic" pitchFamily="34" charset="0"/>
              </a:rPr>
              <a:t>)</a:t>
            </a:r>
            <a:endParaRPr lang="cs-CZ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739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Literatura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19100" y="1727428"/>
            <a:ext cx="8305800" cy="463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Nový encyklopedický slovník češtiny online: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  <a:hlinkClick r:id="rId2"/>
              </a:rPr>
              <a:t>https://www.czechency.org/</a:t>
            </a:r>
            <a:endParaRPr lang="cs-CZ" sz="2800" dirty="0">
              <a:latin typeface="Century Gothic" panose="020B0502020202020204" pitchFamily="34" charset="0"/>
            </a:endParaRPr>
          </a:p>
          <a:p>
            <a:pPr marL="1073150" indent="-107315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hesla: Počítačové zpracování přirozeného jazyka, </a:t>
            </a:r>
            <a:r>
              <a:rPr lang="cs-CZ" sz="2800" dirty="0" err="1">
                <a:latin typeface="Century Gothic" panose="020B0502020202020204" pitchFamily="34" charset="0"/>
              </a:rPr>
              <a:t>Tokenizace</a:t>
            </a:r>
            <a:r>
              <a:rPr lang="cs-CZ" sz="2800" dirty="0">
                <a:latin typeface="Century Gothic" panose="020B0502020202020204" pitchFamily="34" charset="0"/>
              </a:rPr>
              <a:t>, Větná segmentace, Morfologická analýza, Lemmatizace, Desambiguace, </a:t>
            </a:r>
            <a:r>
              <a:rPr lang="cs-CZ" sz="2800" dirty="0" err="1">
                <a:latin typeface="Century Gothic" panose="020B0502020202020204" pitchFamily="34" charset="0"/>
              </a:rPr>
              <a:t>Tagger</a:t>
            </a:r>
            <a:r>
              <a:rPr lang="cs-CZ" sz="2800" dirty="0">
                <a:latin typeface="Century Gothic" panose="020B0502020202020204" pitchFamily="34" charset="0"/>
              </a:rPr>
              <a:t>, </a:t>
            </a:r>
            <a:r>
              <a:rPr lang="cs-CZ" sz="2800" dirty="0" err="1">
                <a:latin typeface="Century Gothic" panose="020B0502020202020204" pitchFamily="34" charset="0"/>
              </a:rPr>
              <a:t>Parsing</a:t>
            </a:r>
            <a:r>
              <a:rPr lang="cs-CZ" sz="2800" dirty="0">
                <a:latin typeface="Century Gothic" panose="020B0502020202020204" pitchFamily="34" charset="0"/>
              </a:rPr>
              <a:t>, Složka, Klauze</a:t>
            </a:r>
          </a:p>
        </p:txBody>
      </p:sp>
    </p:spTree>
    <p:extLst>
      <p:ext uri="{BB962C8B-B14F-4D97-AF65-F5344CB8AC3E}">
        <p14:creationId xmlns:p14="http://schemas.microsoft.com/office/powerpoint/2010/main" val="314347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9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52400" y="464403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Dílčí úkoly analýzy jazyka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45820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Tokenizace</a:t>
            </a: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902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1371</Words>
  <Application>Microsoft Office PowerPoint</Application>
  <PresentationFormat>Předvádění na obrazovce (4:3)</PresentationFormat>
  <Paragraphs>449</Paragraphs>
  <Slides>77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77</vt:i4>
      </vt:variant>
    </vt:vector>
  </HeadingPairs>
  <TitlesOfParts>
    <vt:vector size="83" baseType="lpstr">
      <vt:lpstr>Arial</vt:lpstr>
      <vt:lpstr>Calibri</vt:lpstr>
      <vt:lpstr>Calibri Light</vt:lpstr>
      <vt:lpstr>Century Gothic</vt:lpstr>
      <vt:lpstr>Motiv Office</vt:lpstr>
      <vt:lpstr>Motív Office</vt:lpstr>
      <vt:lpstr>1. NLP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Machura</dc:creator>
  <cp:lastModifiedBy>Author</cp:lastModifiedBy>
  <cp:revision>39</cp:revision>
  <dcterms:created xsi:type="dcterms:W3CDTF">2020-10-06T08:02:48Z</dcterms:created>
  <dcterms:modified xsi:type="dcterms:W3CDTF">2024-10-02T17:27:34Z</dcterms:modified>
</cp:coreProperties>
</file>