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56"/>
  </p:notesMasterIdLst>
  <p:sldIdLst>
    <p:sldId id="256" r:id="rId3"/>
    <p:sldId id="257" r:id="rId4"/>
    <p:sldId id="293" r:id="rId5"/>
    <p:sldId id="294" r:id="rId6"/>
    <p:sldId id="297" r:id="rId7"/>
    <p:sldId id="298" r:id="rId8"/>
    <p:sldId id="296" r:id="rId9"/>
    <p:sldId id="310" r:id="rId10"/>
    <p:sldId id="311" r:id="rId11"/>
    <p:sldId id="312" r:id="rId12"/>
    <p:sldId id="30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13" r:id="rId21"/>
    <p:sldId id="314" r:id="rId22"/>
    <p:sldId id="315" r:id="rId23"/>
    <p:sldId id="316" r:id="rId24"/>
    <p:sldId id="320" r:id="rId25"/>
    <p:sldId id="317" r:id="rId26"/>
    <p:sldId id="318" r:id="rId27"/>
    <p:sldId id="319" r:id="rId28"/>
    <p:sldId id="321" r:id="rId29"/>
    <p:sldId id="323" r:id="rId30"/>
    <p:sldId id="329" r:id="rId31"/>
    <p:sldId id="330" r:id="rId32"/>
    <p:sldId id="331" r:id="rId33"/>
    <p:sldId id="332" r:id="rId34"/>
    <p:sldId id="333" r:id="rId35"/>
    <p:sldId id="324" r:id="rId36"/>
    <p:sldId id="334" r:id="rId37"/>
    <p:sldId id="335" r:id="rId38"/>
    <p:sldId id="325" r:id="rId39"/>
    <p:sldId id="336" r:id="rId40"/>
    <p:sldId id="326" r:id="rId41"/>
    <p:sldId id="327" r:id="rId42"/>
    <p:sldId id="328" r:id="rId43"/>
    <p:sldId id="337" r:id="rId44"/>
    <p:sldId id="338" r:id="rId45"/>
    <p:sldId id="339" r:id="rId46"/>
    <p:sldId id="340" r:id="rId47"/>
    <p:sldId id="341" r:id="rId48"/>
    <p:sldId id="342" r:id="rId49"/>
    <p:sldId id="343" r:id="rId50"/>
    <p:sldId id="344" r:id="rId51"/>
    <p:sldId id="345" r:id="rId52"/>
    <p:sldId id="346" r:id="rId53"/>
    <p:sldId id="352" r:id="rId54"/>
    <p:sldId id="347" r:id="rId55"/>
    <p:sldId id="353" r:id="rId56"/>
    <p:sldId id="348" r:id="rId57"/>
    <p:sldId id="354" r:id="rId58"/>
    <p:sldId id="355" r:id="rId59"/>
    <p:sldId id="357" r:id="rId60"/>
    <p:sldId id="356" r:id="rId61"/>
    <p:sldId id="358" r:id="rId62"/>
    <p:sldId id="359" r:id="rId63"/>
    <p:sldId id="360" r:id="rId64"/>
    <p:sldId id="361" r:id="rId65"/>
    <p:sldId id="362" r:id="rId66"/>
    <p:sldId id="363" r:id="rId67"/>
    <p:sldId id="369" r:id="rId68"/>
    <p:sldId id="370" r:id="rId69"/>
    <p:sldId id="371" r:id="rId70"/>
    <p:sldId id="364" r:id="rId71"/>
    <p:sldId id="365" r:id="rId72"/>
    <p:sldId id="372" r:id="rId73"/>
    <p:sldId id="373" r:id="rId74"/>
    <p:sldId id="366" r:id="rId75"/>
    <p:sldId id="374" r:id="rId76"/>
    <p:sldId id="375" r:id="rId77"/>
    <p:sldId id="376" r:id="rId78"/>
    <p:sldId id="377" r:id="rId79"/>
    <p:sldId id="378" r:id="rId80"/>
    <p:sldId id="368" r:id="rId81"/>
    <p:sldId id="379" r:id="rId82"/>
    <p:sldId id="380" r:id="rId83"/>
    <p:sldId id="381" r:id="rId84"/>
    <p:sldId id="367" r:id="rId85"/>
    <p:sldId id="382" r:id="rId86"/>
    <p:sldId id="384" r:id="rId87"/>
    <p:sldId id="383" r:id="rId88"/>
    <p:sldId id="385" r:id="rId89"/>
    <p:sldId id="390" r:id="rId90"/>
    <p:sldId id="387" r:id="rId91"/>
    <p:sldId id="388" r:id="rId92"/>
    <p:sldId id="389" r:id="rId93"/>
    <p:sldId id="391" r:id="rId94"/>
    <p:sldId id="392" r:id="rId95"/>
    <p:sldId id="394" r:id="rId96"/>
    <p:sldId id="395" r:id="rId97"/>
    <p:sldId id="393" r:id="rId98"/>
    <p:sldId id="396" r:id="rId99"/>
    <p:sldId id="397" r:id="rId100"/>
    <p:sldId id="398" r:id="rId101"/>
    <p:sldId id="399" r:id="rId102"/>
    <p:sldId id="400" r:id="rId103"/>
    <p:sldId id="401" r:id="rId104"/>
    <p:sldId id="402" r:id="rId105"/>
    <p:sldId id="403" r:id="rId106"/>
    <p:sldId id="407" r:id="rId107"/>
    <p:sldId id="404" r:id="rId108"/>
    <p:sldId id="405" r:id="rId109"/>
    <p:sldId id="406" r:id="rId110"/>
    <p:sldId id="408" r:id="rId111"/>
    <p:sldId id="409" r:id="rId112"/>
    <p:sldId id="410" r:id="rId113"/>
    <p:sldId id="411" r:id="rId114"/>
    <p:sldId id="412" r:id="rId115"/>
    <p:sldId id="413" r:id="rId116"/>
    <p:sldId id="415" r:id="rId117"/>
    <p:sldId id="416" r:id="rId118"/>
    <p:sldId id="417" r:id="rId119"/>
    <p:sldId id="418" r:id="rId120"/>
    <p:sldId id="419" r:id="rId121"/>
    <p:sldId id="420" r:id="rId122"/>
    <p:sldId id="421" r:id="rId123"/>
    <p:sldId id="422" r:id="rId124"/>
    <p:sldId id="414" r:id="rId125"/>
    <p:sldId id="423" r:id="rId126"/>
    <p:sldId id="424" r:id="rId127"/>
    <p:sldId id="425" r:id="rId128"/>
    <p:sldId id="426" r:id="rId129"/>
    <p:sldId id="427" r:id="rId130"/>
    <p:sldId id="428" r:id="rId131"/>
    <p:sldId id="429" r:id="rId132"/>
    <p:sldId id="431" r:id="rId133"/>
    <p:sldId id="432" r:id="rId134"/>
    <p:sldId id="433" r:id="rId135"/>
    <p:sldId id="434" r:id="rId136"/>
    <p:sldId id="435" r:id="rId137"/>
    <p:sldId id="430" r:id="rId138"/>
    <p:sldId id="439" r:id="rId139"/>
    <p:sldId id="437" r:id="rId140"/>
    <p:sldId id="438" r:id="rId141"/>
    <p:sldId id="436" r:id="rId142"/>
    <p:sldId id="440" r:id="rId143"/>
    <p:sldId id="441" r:id="rId144"/>
    <p:sldId id="442" r:id="rId145"/>
    <p:sldId id="443" r:id="rId146"/>
    <p:sldId id="444" r:id="rId147"/>
    <p:sldId id="445" r:id="rId148"/>
    <p:sldId id="447" r:id="rId149"/>
    <p:sldId id="448" r:id="rId150"/>
    <p:sldId id="449" r:id="rId151"/>
    <p:sldId id="446" r:id="rId152"/>
    <p:sldId id="451" r:id="rId153"/>
    <p:sldId id="450" r:id="rId154"/>
    <p:sldId id="278" r:id="rId1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70" d="100"/>
          <a:sy n="70" d="100"/>
        </p:scale>
        <p:origin x="171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theme" Target="theme/theme1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tableStyles" Target="tableStyles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55" Type="http://schemas.openxmlformats.org/officeDocument/2006/relationships/slide" Target="slides/slide15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45" Type="http://schemas.openxmlformats.org/officeDocument/2006/relationships/slide" Target="slides/slide14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51" Type="http://schemas.openxmlformats.org/officeDocument/2006/relationships/slide" Target="slides/slide149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slide" Target="slides/slide139.xml"/><Relationship Id="rId146" Type="http://schemas.openxmlformats.org/officeDocument/2006/relationships/slide" Target="slides/slide14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presProps" Target="presProps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9. 10. 2024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9. 10. 2024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2.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</a:t>
            </a:r>
            <a:r>
              <a:rPr lang="cs-CZ" sz="160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podzim 2024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2183363" y="1219200"/>
            <a:ext cx="6652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eoretická</a:t>
            </a:r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dokázalo se, že </a:t>
            </a:r>
            <a:r>
              <a:rPr lang="cs-CZ" sz="2800" dirty="0" err="1"/>
              <a:t>BNF</a:t>
            </a:r>
            <a:r>
              <a:rPr lang="cs-CZ" sz="2800" dirty="0"/>
              <a:t> je ekvivalentní </a:t>
            </a:r>
            <a:r>
              <a:rPr lang="cs-CZ" sz="2800" dirty="0" err="1"/>
              <a:t>CFG</a:t>
            </a:r>
            <a:r>
              <a:rPr lang="cs-CZ" sz="2800" dirty="0"/>
              <a:t> (1962), podnět pro výzkum formálních jazyků z hlediska </a:t>
            </a:r>
            <a:r>
              <a:rPr lang="cs-CZ" sz="2800" dirty="0" err="1"/>
              <a:t>přiroz</a:t>
            </a:r>
            <a:r>
              <a:rPr lang="cs-CZ" sz="2800" dirty="0"/>
              <a:t>. jazyků</a:t>
            </a:r>
          </a:p>
        </p:txBody>
      </p:sp>
    </p:spTree>
    <p:extLst>
      <p:ext uri="{BB962C8B-B14F-4D97-AF65-F5344CB8AC3E}">
        <p14:creationId xmlns:p14="http://schemas.microsoft.com/office/powerpoint/2010/main" val="30607471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06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podmět – přísudek				přísudek</a:t>
            </a:r>
            <a:br>
              <a:rPr lang="cs-CZ" sz="2800" dirty="0"/>
            </a:br>
            <a:r>
              <a:rPr lang="cs-CZ" sz="2800" dirty="0"/>
              <a:t>					podmět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98876A5-7909-4232-982E-F097C1216BB1}"/>
              </a:ext>
            </a:extLst>
          </p:cNvPr>
          <p:cNvCxnSpPr/>
          <p:nvPr/>
        </p:nvCxnSpPr>
        <p:spPr>
          <a:xfrm flipV="1">
            <a:off x="6372808" y="5710335"/>
            <a:ext cx="373225" cy="2799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9577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24462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55948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Fillmorova</a:t>
            </a:r>
            <a:r>
              <a:rPr lang="cs-CZ" sz="2800" dirty="0"/>
              <a:t> teorie pádové gramatiky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829523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12725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17281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04365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412826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7275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to udělal“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„komu se to událo“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se změnil“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425269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3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</p:txBody>
      </p:sp>
    </p:spTree>
    <p:extLst>
      <p:ext uri="{BB962C8B-B14F-4D97-AF65-F5344CB8AC3E}">
        <p14:creationId xmlns:p14="http://schemas.microsoft.com/office/powerpoint/2010/main" val="10148707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</p:txBody>
      </p:sp>
    </p:spTree>
    <p:extLst>
      <p:ext uri="{BB962C8B-B14F-4D97-AF65-F5344CB8AC3E}">
        <p14:creationId xmlns:p14="http://schemas.microsoft.com/office/powerpoint/2010/main" val="337187947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</p:txBody>
      </p:sp>
    </p:spTree>
    <p:extLst>
      <p:ext uri="{BB962C8B-B14F-4D97-AF65-F5344CB8AC3E}">
        <p14:creationId xmlns:p14="http://schemas.microsoft.com/office/powerpoint/2010/main" val="126545321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</p:txBody>
      </p:sp>
    </p:spTree>
    <p:extLst>
      <p:ext uri="{BB962C8B-B14F-4D97-AF65-F5344CB8AC3E}">
        <p14:creationId xmlns:p14="http://schemas.microsoft.com/office/powerpoint/2010/main" val="15400760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</p:txBody>
      </p:sp>
    </p:spTree>
    <p:extLst>
      <p:ext uri="{BB962C8B-B14F-4D97-AF65-F5344CB8AC3E}">
        <p14:creationId xmlns:p14="http://schemas.microsoft.com/office/powerpoint/2010/main" val="416293324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7831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marL="19050" lvl="1" indent="428625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MČ 2 – Tvarosloví, MČ 3 – Skladba</a:t>
            </a:r>
          </a:p>
        </p:txBody>
      </p:sp>
    </p:spTree>
    <p:extLst>
      <p:ext uri="{BB962C8B-B14F-4D97-AF65-F5344CB8AC3E}">
        <p14:creationId xmlns:p14="http://schemas.microsoft.com/office/powerpoint/2010/main" val="65106107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158555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</p:txBody>
      </p:sp>
    </p:spTree>
    <p:extLst>
      <p:ext uri="{BB962C8B-B14F-4D97-AF65-F5344CB8AC3E}">
        <p14:creationId xmlns:p14="http://schemas.microsoft.com/office/powerpoint/2010/main" val="15974765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</p:txBody>
      </p:sp>
    </p:spTree>
    <p:extLst>
      <p:ext uri="{BB962C8B-B14F-4D97-AF65-F5344CB8AC3E}">
        <p14:creationId xmlns:p14="http://schemas.microsoft.com/office/powerpoint/2010/main" val="98118566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</p:txBody>
      </p:sp>
    </p:spTree>
    <p:extLst>
      <p:ext uri="{BB962C8B-B14F-4D97-AF65-F5344CB8AC3E}">
        <p14:creationId xmlns:p14="http://schemas.microsoft.com/office/powerpoint/2010/main" val="1006719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</p:txBody>
      </p:sp>
    </p:spTree>
    <p:extLst>
      <p:ext uri="{BB962C8B-B14F-4D97-AF65-F5344CB8AC3E}">
        <p14:creationId xmlns:p14="http://schemas.microsoft.com/office/powerpoint/2010/main" val="316520202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165883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</p:txBody>
      </p:sp>
    </p:spTree>
    <p:extLst>
      <p:ext uri="{BB962C8B-B14F-4D97-AF65-F5344CB8AC3E}">
        <p14:creationId xmlns:p14="http://schemas.microsoft.com/office/powerpoint/2010/main" val="361523588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agens, </a:t>
            </a:r>
            <a:r>
              <a:rPr lang="cs-CZ" sz="2800" dirty="0" err="1"/>
              <a:t>kauzátor</a:t>
            </a:r>
            <a:r>
              <a:rPr lang="cs-CZ" sz="2800" dirty="0"/>
              <a:t>, procesor, patiens, recipient, nositel…</a:t>
            </a:r>
          </a:p>
        </p:txBody>
      </p:sp>
    </p:spTree>
    <p:extLst>
      <p:ext uri="{BB962C8B-B14F-4D97-AF65-F5344CB8AC3E}">
        <p14:creationId xmlns:p14="http://schemas.microsoft.com/office/powerpoint/2010/main" val="39201271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centrálním elementem je sloveso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valenční potenciál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365408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636313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643571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7335697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801021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813946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67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presupozice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negace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valence sloves, jmen i adjektiv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aktuální členění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670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</p:txBody>
      </p:sp>
    </p:spTree>
    <p:extLst>
      <p:ext uri="{BB962C8B-B14F-4D97-AF65-F5344CB8AC3E}">
        <p14:creationId xmlns:p14="http://schemas.microsoft.com/office/powerpoint/2010/main" val="332338935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06740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198328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017201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31738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18167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strike="sngStrike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663315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36849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718793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225831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Kopal jámu motykou.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Chodí do města zkratkou.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022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</p:txBody>
      </p:sp>
    </p:spTree>
    <p:extLst>
      <p:ext uri="{BB962C8B-B14F-4D97-AF65-F5344CB8AC3E}">
        <p14:creationId xmlns:p14="http://schemas.microsoft.com/office/powerpoint/2010/main" val="171838102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267549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740978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93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Píše na psacím stroji.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Dostal se do Afriky prostřednictvím cestovní kanceláře.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91173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empirická práce na překladových složkách </a:t>
            </a:r>
            <a:br>
              <a:rPr lang="cs-CZ" sz="2800" dirty="0"/>
            </a:br>
            <a:r>
              <a:rPr lang="cs-CZ" sz="2800" dirty="0"/>
              <a:t>(kontextové podmínky pro výběr náležité formy)</a:t>
            </a: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065989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129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významová rovina větné stavby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závislostní strom, vrcholem je predikát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44502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443749"/>
            <a:ext cx="3734578" cy="602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Starý sultán a nový sultán se vystřídali </a:t>
            </a:r>
            <a:br>
              <a:rPr lang="cs-CZ" sz="2800" i="1" dirty="0"/>
            </a:br>
            <a:r>
              <a:rPr lang="cs-CZ" sz="2800" i="1" dirty="0"/>
              <a:t>na trůnu.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	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2050" name="Picture 2" descr="Tektogramatický strom">
            <a:extLst>
              <a:ext uri="{FF2B5EF4-FFF2-40B4-BE49-F238E27FC236}">
                <a16:creationId xmlns:a16="http://schemas.microsoft.com/office/drawing/2014/main" id="{DA26D5D6-6914-4CF7-BA8D-910A913FD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51" y="46213"/>
            <a:ext cx="3946849" cy="681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5693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08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862850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733985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9015981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93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jsou chápany (stejně jako u Šmilauera) jako větné členy klauze řídící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4973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</p:txBody>
      </p:sp>
    </p:spTree>
    <p:extLst>
      <p:ext uri="{BB962C8B-B14F-4D97-AF65-F5344CB8AC3E}">
        <p14:creationId xmlns:p14="http://schemas.microsoft.com/office/powerpoint/2010/main" val="236958209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31340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952369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70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koordinace, apozice, parenteze a doplňku nezachytíme binárním vztahem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- stavba věty má podobu vícerozměrné sítě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795481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383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</a:t>
            </a:r>
            <a:r>
              <a:rPr lang="cs-CZ" sz="2000" dirty="0">
                <a:latin typeface="Century Gothic" panose="020B0502020202020204" pitchFamily="34" charset="0"/>
              </a:rPr>
              <a:t>Formální jazyk, Formální gramatika, Chomského hierarchie gramatik a jazyků, Transformační generativní gramatika, Hloubková struktura, Povrchová struktura, </a:t>
            </a:r>
            <a:br>
              <a:rPr lang="cs-CZ" sz="2000" dirty="0">
                <a:latin typeface="Century Gothic" panose="020B0502020202020204" pitchFamily="34" charset="0"/>
              </a:rPr>
            </a:br>
            <a:r>
              <a:rPr lang="cs-CZ" sz="2000" dirty="0">
                <a:latin typeface="Century Gothic" panose="020B0502020202020204" pitchFamily="34" charset="0"/>
              </a:rPr>
              <a:t>T-model, Teorie principů a parametrů, Univerzální gramatika, Minimalistický program, </a:t>
            </a:r>
            <a:r>
              <a:rPr lang="cs-CZ" sz="2000" dirty="0" err="1">
                <a:latin typeface="Century Gothic" panose="020B0502020202020204" pitchFamily="34" charset="0"/>
              </a:rPr>
              <a:t>Move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Merge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Dvourovinná</a:t>
            </a:r>
            <a:r>
              <a:rPr lang="cs-CZ" sz="2000">
                <a:latin typeface="Century Gothic" panose="020B0502020202020204" pitchFamily="34" charset="0"/>
              </a:rPr>
              <a:t> valenční </a:t>
            </a:r>
            <a:r>
              <a:rPr lang="cs-CZ" sz="2000" dirty="0">
                <a:latin typeface="Century Gothic" panose="020B0502020202020204" pitchFamily="34" charset="0"/>
              </a:rPr>
              <a:t>syntax, Funkční generativní popis  </a:t>
            </a:r>
            <a:endParaRPr lang="cs-CZ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</p:txBody>
      </p:sp>
    </p:spTree>
    <p:extLst>
      <p:ext uri="{BB962C8B-B14F-4D97-AF65-F5344CB8AC3E}">
        <p14:creationId xmlns:p14="http://schemas.microsoft.com/office/powerpoint/2010/main" val="1017578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04291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zabývala se z velké části morfologií, nikoli syntaxí</a:t>
            </a:r>
          </a:p>
        </p:txBody>
      </p:sp>
    </p:spTree>
    <p:extLst>
      <p:ext uri="{BB962C8B-B14F-4D97-AF65-F5344CB8AC3E}">
        <p14:creationId xmlns:p14="http://schemas.microsoft.com/office/powerpoint/2010/main" val="974050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96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4777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- dvě části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1. </a:t>
            </a:r>
            <a:r>
              <a:rPr lang="cs-CZ" sz="2800" dirty="0" err="1"/>
              <a:t>Ortographia</a:t>
            </a:r>
            <a:r>
              <a:rPr lang="cs-CZ" sz="2800" dirty="0"/>
              <a:t> (Václav Beneš, Petr </a:t>
            </a:r>
            <a:r>
              <a:rPr lang="cs-CZ" sz="2800" dirty="0" err="1"/>
              <a:t>Gzela</a:t>
            </a:r>
            <a:r>
              <a:rPr lang="cs-CZ" sz="2800" dirty="0"/>
              <a:t>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2. </a:t>
            </a:r>
            <a:r>
              <a:rPr lang="cs-CZ" sz="2800" dirty="0" err="1"/>
              <a:t>Etymologia</a:t>
            </a:r>
            <a:r>
              <a:rPr lang="cs-CZ" sz="2800" dirty="0"/>
              <a:t> (Václav </a:t>
            </a:r>
            <a:r>
              <a:rPr lang="cs-CZ" sz="2800" dirty="0" err="1"/>
              <a:t>Filomates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694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80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</p:txBody>
      </p:sp>
    </p:spTree>
    <p:extLst>
      <p:ext uri="{BB962C8B-B14F-4D97-AF65-F5344CB8AC3E}">
        <p14:creationId xmlns:p14="http://schemas.microsoft.com/office/powerpoint/2010/main" val="373360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2623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</p:txBody>
      </p:sp>
    </p:spTree>
    <p:extLst>
      <p:ext uri="{BB962C8B-B14F-4D97-AF65-F5344CB8AC3E}">
        <p14:creationId xmlns:p14="http://schemas.microsoft.com/office/powerpoint/2010/main" val="1989256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71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syntaktická struktura věty je zachycena jako </a:t>
            </a:r>
            <a:br>
              <a:rPr lang="cs-CZ" sz="2800" dirty="0"/>
            </a:br>
            <a:r>
              <a:rPr lang="cs-CZ" sz="2800" dirty="0"/>
              <a:t>složkový strom</a:t>
            </a:r>
          </a:p>
        </p:txBody>
      </p:sp>
    </p:spTree>
    <p:extLst>
      <p:ext uri="{BB962C8B-B14F-4D97-AF65-F5344CB8AC3E}">
        <p14:creationId xmlns:p14="http://schemas.microsoft.com/office/powerpoint/2010/main" val="2601023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80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800">
                <a:solidFill>
                  <a:schemeClr val="bg1"/>
                </a:solidFill>
              </a:rPr>
              <a:t>https://www.czechency.org/slovnik/SLO%C5%BDKA</a:t>
            </a:r>
            <a:endParaRPr lang="cs-CZ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5B74663-0993-4D64-8343-27B38A122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3">
            <a:extLst>
              <a:ext uri="{FF2B5EF4-FFF2-40B4-BE49-F238E27FC236}">
                <a16:creationId xmlns:a16="http://schemas.microsoft.com/office/drawing/2014/main" id="{C3BBEFE4-BCB4-4709-AE4A-65A32DB643F2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29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04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Leonard </a:t>
            </a:r>
            <a:r>
              <a:rPr lang="cs-CZ" sz="2800" dirty="0" err="1"/>
              <a:t>Bloomfield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207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Clr>
                <a:srgbClr val="0070C0"/>
              </a:buClr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08519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odhlédnutí od obsahové složky jazyka</a:t>
            </a:r>
          </a:p>
        </p:txBody>
      </p:sp>
    </p:spTree>
    <p:extLst>
      <p:ext uri="{BB962C8B-B14F-4D97-AF65-F5344CB8AC3E}">
        <p14:creationId xmlns:p14="http://schemas.microsoft.com/office/powerpoint/2010/main" val="130043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rozklad celku na menší systémově definované části</a:t>
            </a:r>
          </a:p>
        </p:txBody>
      </p:sp>
    </p:spTree>
    <p:extLst>
      <p:ext uri="{BB962C8B-B14F-4D97-AF65-F5344CB8AC3E}">
        <p14:creationId xmlns:p14="http://schemas.microsoft.com/office/powerpoint/2010/main" val="3750381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32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úrovně reprezentace</a:t>
            </a:r>
          </a:p>
        </p:txBody>
      </p:sp>
    </p:spTree>
    <p:extLst>
      <p:ext uri="{BB962C8B-B14F-4D97-AF65-F5344CB8AC3E}">
        <p14:creationId xmlns:p14="http://schemas.microsoft.com/office/powerpoint/2010/main" val="1879350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84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úrovně reprezentace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 popsán primárně z hlediska morfologie </a:t>
            </a:r>
          </a:p>
        </p:txBody>
      </p:sp>
    </p:spTree>
    <p:extLst>
      <p:ext uri="{BB962C8B-B14F-4D97-AF65-F5344CB8AC3E}">
        <p14:creationId xmlns:p14="http://schemas.microsoft.com/office/powerpoint/2010/main" val="32516289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</p:txBody>
      </p:sp>
    </p:spTree>
    <p:extLst>
      <p:ext uri="{BB962C8B-B14F-4D97-AF65-F5344CB8AC3E}">
        <p14:creationId xmlns:p14="http://schemas.microsoft.com/office/powerpoint/2010/main" val="2670736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39938348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97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r>
              <a:rPr lang="cs-CZ" sz="3300" i="1" dirty="0" err="1"/>
              <a:t>cat</a:t>
            </a:r>
            <a:r>
              <a:rPr lang="cs-CZ" sz="3300" i="1" dirty="0"/>
              <a:t> (kořen)                       -s (</a:t>
            </a:r>
            <a:r>
              <a:rPr lang="cs-CZ" sz="3300" i="1" dirty="0" err="1"/>
              <a:t>inflex</a:t>
            </a:r>
            <a:r>
              <a:rPr lang="cs-CZ" sz="3300" i="1" dirty="0"/>
              <a:t>. morfém)</a:t>
            </a:r>
            <a:r>
              <a:rPr lang="cs-CZ" sz="4000" i="1" dirty="0"/>
              <a:t>	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940E822-DFD5-4631-A444-23564EAACE5E}"/>
              </a:ext>
            </a:extLst>
          </p:cNvPr>
          <p:cNvCxnSpPr/>
          <p:nvPr/>
        </p:nvCxnSpPr>
        <p:spPr>
          <a:xfrm flipH="1">
            <a:off x="3163078" y="3685592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7488326-4B03-4346-9A76-17B79B25EEB1}"/>
              </a:ext>
            </a:extLst>
          </p:cNvPr>
          <p:cNvCxnSpPr>
            <a:cxnSpLocks/>
          </p:cNvCxnSpPr>
          <p:nvPr/>
        </p:nvCxnSpPr>
        <p:spPr>
          <a:xfrm>
            <a:off x="4114800" y="3681135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6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59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2623120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r>
              <a:rPr lang="cs-CZ" sz="3300" i="1" dirty="0" err="1"/>
              <a:t>un</a:t>
            </a:r>
            <a:r>
              <a:rPr lang="cs-CZ" sz="4000" i="1" dirty="0"/>
              <a:t>-	           -</a:t>
            </a:r>
            <a:r>
              <a:rPr lang="cs-CZ" sz="4000" i="1" dirty="0" err="1"/>
              <a:t>bear</a:t>
            </a:r>
            <a:r>
              <a:rPr lang="cs-CZ" sz="4000" i="1" dirty="0"/>
              <a:t>-		-</a:t>
            </a:r>
            <a:r>
              <a:rPr lang="cs-CZ" sz="4000" i="1" dirty="0" err="1"/>
              <a:t>able</a:t>
            </a:r>
            <a:endParaRPr lang="cs-CZ" sz="4000" i="1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CB9D3A13-966B-4DC6-9715-72B50DC2F7D4}"/>
              </a:ext>
            </a:extLst>
          </p:cNvPr>
          <p:cNvCxnSpPr/>
          <p:nvPr/>
        </p:nvCxnSpPr>
        <p:spPr>
          <a:xfrm flipH="1">
            <a:off x="2360645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9F5CF3F-7995-4E25-887F-94CCF0A61AEC}"/>
              </a:ext>
            </a:extLst>
          </p:cNvPr>
          <p:cNvCxnSpPr>
            <a:cxnSpLocks/>
          </p:cNvCxnSpPr>
          <p:nvPr/>
        </p:nvCxnSpPr>
        <p:spPr>
          <a:xfrm>
            <a:off x="4572000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F724460-F165-4845-94DE-5505CC42EDCD}"/>
              </a:ext>
            </a:extLst>
          </p:cNvPr>
          <p:cNvCxnSpPr/>
          <p:nvPr/>
        </p:nvCxnSpPr>
        <p:spPr>
          <a:xfrm>
            <a:off x="4161453" y="3825551"/>
            <a:ext cx="0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498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1085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gramatika?</a:t>
            </a:r>
          </a:p>
        </p:txBody>
      </p:sp>
    </p:spTree>
    <p:extLst>
      <p:ext uri="{BB962C8B-B14F-4D97-AF65-F5344CB8AC3E}">
        <p14:creationId xmlns:p14="http://schemas.microsoft.com/office/powerpoint/2010/main" val="1736705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22760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cs-CZ" sz="2800" dirty="0"/>
              <a:t>    Chomský – nalézací mechanismus, který konstruuje </a:t>
            </a:r>
            <a:br>
              <a:rPr lang="cs-CZ" sz="2800" dirty="0"/>
            </a:br>
            <a:r>
              <a:rPr lang="cs-CZ" sz="2800" dirty="0"/>
              <a:t>		   věty </a:t>
            </a:r>
            <a:r>
              <a:rPr lang="cs-CZ" sz="2800" dirty="0" err="1"/>
              <a:t>PJ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2421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„neviditelná“ sémantická struktura věty/fráze</a:t>
            </a:r>
          </a:p>
        </p:txBody>
      </p:sp>
    </p:spTree>
    <p:extLst>
      <p:ext uri="{BB962C8B-B14F-4D97-AF65-F5344CB8AC3E}">
        <p14:creationId xmlns:p14="http://schemas.microsoft.com/office/powerpoint/2010/main" val="25156124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20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TGG</a:t>
            </a:r>
            <a:r>
              <a:rPr lang="cs-CZ" sz="2800" dirty="0"/>
              <a:t>: fáze počátku syntaktické struktury, při níž dochází </a:t>
            </a:r>
            <a:br>
              <a:rPr lang="cs-CZ" sz="2800" dirty="0"/>
            </a:br>
            <a:r>
              <a:rPr lang="cs-CZ" sz="2800" dirty="0"/>
              <a:t>          k výběru jednotek z lexikonu</a:t>
            </a:r>
          </a:p>
        </p:txBody>
      </p:sp>
    </p:spTree>
    <p:extLst>
      <p:ext uri="{BB962C8B-B14F-4D97-AF65-F5344CB8AC3E}">
        <p14:creationId xmlns:p14="http://schemas.microsoft.com/office/powerpoint/2010/main" val="1693146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99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r>
              <a:rPr lang="cs-CZ" sz="2800" dirty="0"/>
              <a:t>: </a:t>
            </a:r>
            <a:r>
              <a:rPr lang="cs-CZ" sz="2800" dirty="0" err="1"/>
              <a:t>tektogramatický</a:t>
            </a:r>
            <a:r>
              <a:rPr lang="cs-CZ" sz="2800" dirty="0"/>
              <a:t> 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34614170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44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r>
              <a:rPr lang="cs-CZ" sz="2800" dirty="0"/>
              <a:t>: D-struktura</a:t>
            </a:r>
          </a:p>
        </p:txBody>
      </p:sp>
    </p:spTree>
    <p:extLst>
      <p:ext uri="{BB962C8B-B14F-4D97-AF65-F5344CB8AC3E}">
        <p14:creationId xmlns:p14="http://schemas.microsoft.com/office/powerpoint/2010/main" val="3399784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29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minimalismus: lexikální soubor – rozhraní s lexikonem</a:t>
            </a:r>
          </a:p>
        </p:txBody>
      </p:sp>
    </p:spTree>
    <p:extLst>
      <p:ext uri="{BB962C8B-B14F-4D97-AF65-F5344CB8AC3E}">
        <p14:creationId xmlns:p14="http://schemas.microsoft.com/office/powerpoint/2010/main" val="12975909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93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minimalismus: lexikální soubor – rozhraní s lexikonem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připisují se zde tematické role argumentům</a:t>
            </a:r>
          </a:p>
        </p:txBody>
      </p:sp>
    </p:spTree>
    <p:extLst>
      <p:ext uri="{BB962C8B-B14F-4D97-AF65-F5344CB8AC3E}">
        <p14:creationId xmlns:p14="http://schemas.microsoft.com/office/powerpoint/2010/main" val="26597010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96673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643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generována z hloubkové struktury pomocí bázových </a:t>
            </a:r>
            <a:br>
              <a:rPr lang="cs-CZ" sz="2800" dirty="0"/>
            </a:br>
            <a:r>
              <a:rPr lang="cs-CZ" sz="2800" dirty="0"/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122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14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5917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19245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abstraktní syntaktická úroveň, dělí se na fonetickou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1951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52106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34870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75960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2CE41-CD32-4F46-9A26-D222F5808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3856514"/>
            <a:ext cx="69437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83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654523-1EF0-4905-93C7-9CE7988CC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3856514"/>
            <a:ext cx="69913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522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strukturální model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jazykový systém (kompetence, I-jazyk)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kernel </a:t>
            </a:r>
            <a:r>
              <a:rPr lang="cs-CZ" sz="2800" dirty="0" err="1"/>
              <a:t>sentences</a:t>
            </a: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37548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22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D5F4AF7-69AE-4951-A454-30D34B92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19505"/>
            <a:ext cx="165735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1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https://nlp.fi.muni.cz/poc_lingv/pl05.pdf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2623A36-4FDA-404D-BAED-32E5F77C97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5" y="1491320"/>
            <a:ext cx="7654212" cy="4730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9219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PPT (</a:t>
            </a:r>
            <a:r>
              <a:rPr lang="cs-CZ" sz="2800" dirty="0" err="1"/>
              <a:t>Principle</a:t>
            </a:r>
            <a:r>
              <a:rPr lang="cs-CZ" sz="2800" dirty="0"/>
              <a:t> and </a:t>
            </a:r>
            <a:r>
              <a:rPr lang="cs-CZ" sz="2800" dirty="0" err="1"/>
              <a:t>Paramether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8613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rámec </a:t>
            </a:r>
            <a:r>
              <a:rPr lang="cs-CZ" sz="2800" dirty="0" err="1"/>
              <a:t>TTG</a:t>
            </a:r>
            <a:r>
              <a:rPr lang="cs-CZ" sz="2800" dirty="0"/>
              <a:t> od 80. let do současnosti </a:t>
            </a:r>
          </a:p>
        </p:txBody>
      </p:sp>
    </p:spTree>
    <p:extLst>
      <p:ext uri="{BB962C8B-B14F-4D97-AF65-F5344CB8AC3E}">
        <p14:creationId xmlns:p14="http://schemas.microsoft.com/office/powerpoint/2010/main" val="7539216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</p:txBody>
      </p:sp>
    </p:spTree>
    <p:extLst>
      <p:ext uri="{BB962C8B-B14F-4D97-AF65-F5344CB8AC3E}">
        <p14:creationId xmlns:p14="http://schemas.microsoft.com/office/powerpoint/2010/main" val="33098764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b) Minimalismus</a:t>
            </a:r>
          </a:p>
        </p:txBody>
      </p:sp>
    </p:spTree>
    <p:extLst>
      <p:ext uri="{BB962C8B-B14F-4D97-AF65-F5344CB8AC3E}">
        <p14:creationId xmlns:p14="http://schemas.microsoft.com/office/powerpoint/2010/main" val="20550259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b) Minimalismus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2841939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30863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42197291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</p:txBody>
      </p:sp>
    </p:spTree>
    <p:extLst>
      <p:ext uri="{BB962C8B-B14F-4D97-AF65-F5344CB8AC3E}">
        <p14:creationId xmlns:p14="http://schemas.microsoft.com/office/powerpoint/2010/main" val="20866344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čtyři roviny reprezentace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systém omezení (</a:t>
            </a:r>
            <a:r>
              <a:rPr lang="cs-CZ" sz="2800" dirty="0" err="1"/>
              <a:t>constrains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3432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D092917-9445-4B5E-91F1-490CD5691E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16145"/>
            <a:ext cx="8048431" cy="3028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23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025CA8C-0881-489E-B300-D3CE7F52BFD4}"/>
              </a:ext>
            </a:extLst>
          </p:cNvPr>
          <p:cNvGrpSpPr/>
          <p:nvPr/>
        </p:nvGrpSpPr>
        <p:grpSpPr>
          <a:xfrm>
            <a:off x="1212979" y="2119195"/>
            <a:ext cx="6718041" cy="4531871"/>
            <a:chOff x="1212979" y="2119195"/>
            <a:chExt cx="6718041" cy="453187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ABD82C91-B6E4-4C9F-800B-43BF34189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2979" y="2119195"/>
              <a:ext cx="6718041" cy="4531871"/>
            </a:xfrm>
            <a:prstGeom prst="rect">
              <a:avLst/>
            </a:prstGeom>
          </p:spPr>
        </p:pic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8B1384FE-8262-4F3B-9549-4B4AF90AF727}"/>
                </a:ext>
              </a:extLst>
            </p:cNvPr>
            <p:cNvSpPr txBox="1"/>
            <p:nvPr/>
          </p:nvSpPr>
          <p:spPr>
            <a:xfrm>
              <a:off x="6583525" y="4874224"/>
              <a:ext cx="72778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množiny jazyků jsou ve vztahu ostré inkluze</a:t>
            </a:r>
          </a:p>
        </p:txBody>
      </p:sp>
    </p:spTree>
    <p:extLst>
      <p:ext uri="{BB962C8B-B14F-4D97-AF65-F5344CB8AC3E}">
        <p14:creationId xmlns:p14="http://schemas.microsoft.com/office/powerpoint/2010/main" val="1869791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</p:txBody>
      </p:sp>
    </p:spTree>
    <p:extLst>
      <p:ext uri="{BB962C8B-B14F-4D97-AF65-F5344CB8AC3E}">
        <p14:creationId xmlns:p14="http://schemas.microsoft.com/office/powerpoint/2010/main" val="9611580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</p:txBody>
      </p:sp>
    </p:spTree>
    <p:extLst>
      <p:ext uri="{BB962C8B-B14F-4D97-AF65-F5344CB8AC3E}">
        <p14:creationId xmlns:p14="http://schemas.microsoft.com/office/powerpoint/2010/main" val="6995142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4140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c) sémantická teorie argumentů </a:t>
            </a:r>
            <a:br>
              <a:rPr lang="pl-PL" sz="2800" dirty="0"/>
            </a:br>
            <a:r>
              <a:rPr lang="pl-PL" sz="2800" dirty="0"/>
              <a:t>         (hlavně jmenných frází), „teorie tematických vztahů“ </a:t>
            </a:r>
            <a:br>
              <a:rPr lang="pl-PL" sz="2800" dirty="0"/>
            </a:br>
            <a:r>
              <a:rPr lang="pl-PL" sz="2800" dirty="0"/>
              <a:t>         (theta teorie)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97218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55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00524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</p:txBody>
      </p:sp>
    </p:spTree>
    <p:extLst>
      <p:ext uri="{BB962C8B-B14F-4D97-AF65-F5344CB8AC3E}">
        <p14:creationId xmlns:p14="http://schemas.microsoft.com/office/powerpoint/2010/main" val="9615403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ruší rozdíl mezi hloubkovou a povrchovou strukturu</a:t>
            </a:r>
          </a:p>
        </p:txBody>
      </p:sp>
    </p:spTree>
    <p:extLst>
      <p:ext uri="{BB962C8B-B14F-4D97-AF65-F5344CB8AC3E}">
        <p14:creationId xmlns:p14="http://schemas.microsoft.com/office/powerpoint/2010/main" val="30151075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pouze jedna rovina interpretace </a:t>
            </a:r>
          </a:p>
        </p:txBody>
      </p:sp>
    </p:spTree>
    <p:extLst>
      <p:ext uri="{BB962C8B-B14F-4D97-AF65-F5344CB8AC3E}">
        <p14:creationId xmlns:p14="http://schemas.microsoft.com/office/powerpoint/2010/main" val="248438669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pouze jedna rovina interpretace 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dva základní mechanismy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výběr z lexikonu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operace sloučení (</a:t>
            </a:r>
            <a:r>
              <a:rPr lang="cs-CZ" sz="2800" dirty="0" err="1"/>
              <a:t>Merge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63866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924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16150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</p:txBody>
      </p:sp>
    </p:spTree>
    <p:extLst>
      <p:ext uri="{BB962C8B-B14F-4D97-AF65-F5344CB8AC3E}">
        <p14:creationId xmlns:p14="http://schemas.microsoft.com/office/powerpoint/2010/main" val="35693167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27656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používají se generativní pravidla</a:t>
            </a:r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operace </a:t>
            </a:r>
            <a:r>
              <a:rPr lang="cs-CZ" sz="2800" i="1" dirty="0" err="1"/>
              <a:t>merge</a:t>
            </a:r>
            <a:r>
              <a:rPr lang="cs-CZ" sz="2800" dirty="0"/>
              <a:t> a </a:t>
            </a:r>
            <a:r>
              <a:rPr lang="cs-CZ" sz="2800" i="1" dirty="0" err="1"/>
              <a:t>move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351281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06109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modifikované verze (</a:t>
            </a:r>
            <a:r>
              <a:rPr lang="cs-CZ" sz="2800" dirty="0" err="1"/>
              <a:t>nanosyntax</a:t>
            </a:r>
            <a:r>
              <a:rPr lang="cs-CZ" sz="2800" dirty="0"/>
              <a:t>, radikální minimalismus)</a:t>
            </a:r>
          </a:p>
        </p:txBody>
      </p:sp>
    </p:spTree>
    <p:extLst>
      <p:ext uri="{BB962C8B-B14F-4D97-AF65-F5344CB8AC3E}">
        <p14:creationId xmlns:p14="http://schemas.microsoft.com/office/powerpoint/2010/main" val="30016415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rekapitulace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983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312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</p:txBody>
      </p:sp>
    </p:spTree>
    <p:extLst>
      <p:ext uri="{BB962C8B-B14F-4D97-AF65-F5344CB8AC3E}">
        <p14:creationId xmlns:p14="http://schemas.microsoft.com/office/powerpoint/2010/main" val="407013477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</p:txBody>
      </p:sp>
    </p:spTree>
    <p:extLst>
      <p:ext uri="{BB962C8B-B14F-4D97-AF65-F5344CB8AC3E}">
        <p14:creationId xmlns:p14="http://schemas.microsoft.com/office/powerpoint/2010/main" val="365060536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35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14090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13D254A-F246-4D38-A442-3B8A955F2B04}"/>
              </a:ext>
            </a:extLst>
          </p:cNvPr>
          <p:cNvSpPr txBox="1"/>
          <p:nvPr/>
        </p:nvSpPr>
        <p:spPr>
          <a:xfrm>
            <a:off x="228600" y="1555196"/>
            <a:ext cx="8686800" cy="4370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postal-address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&lt;zip-part&gt;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&lt;last-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first-name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initial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"."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opt-apt-num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&lt;house-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	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&lt;zip-part&gt;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town-name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","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state-code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"Sr." | "Jr."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"I"{1,3}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"V"&lt;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"IV"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X{1,3}&lt;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X{0,3}IX&lt;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664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uzly</a:t>
            </a:r>
            <a:r>
              <a:rPr lang="cs-CZ" sz="2800" dirty="0"/>
              <a:t> odpovídají elementárním jednotkám vstupu (často slovům)</a:t>
            </a:r>
          </a:p>
        </p:txBody>
      </p:sp>
    </p:spTree>
    <p:extLst>
      <p:ext uri="{BB962C8B-B14F-4D97-AF65-F5344CB8AC3E}">
        <p14:creationId xmlns:p14="http://schemas.microsoft.com/office/powerpoint/2010/main" val="8506818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452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uzly odpovídají elementárním jednotkám vstupu (často slovům)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hrany</a:t>
            </a:r>
            <a:r>
              <a:rPr lang="cs-CZ" sz="2800" dirty="0"/>
              <a:t> označují vztahy závislostí mezi elementárními jednotkami </a:t>
            </a:r>
          </a:p>
        </p:txBody>
      </p:sp>
    </p:spTree>
    <p:extLst>
      <p:ext uri="{BB962C8B-B14F-4D97-AF65-F5344CB8AC3E}">
        <p14:creationId xmlns:p14="http://schemas.microsoft.com/office/powerpoint/2010/main" val="251712386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0443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688245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532122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Vladimír Šmilauer </a:t>
            </a:r>
          </a:p>
        </p:txBody>
      </p:sp>
    </p:spTree>
    <p:extLst>
      <p:ext uri="{BB962C8B-B14F-4D97-AF65-F5344CB8AC3E}">
        <p14:creationId xmlns:p14="http://schemas.microsoft.com/office/powerpoint/2010/main" val="20138250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4299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946507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67972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7779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3861</Words>
  <Application>Microsoft Office PowerPoint</Application>
  <PresentationFormat>Předvádění na obrazovce (4:3)</PresentationFormat>
  <Paragraphs>1022</Paragraphs>
  <Slides>153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153</vt:i4>
      </vt:variant>
    </vt:vector>
  </HeadingPairs>
  <TitlesOfParts>
    <vt:vector size="160" baseType="lpstr">
      <vt:lpstr>Arial</vt:lpstr>
      <vt:lpstr>Calibri</vt:lpstr>
      <vt:lpstr>Calibri Light</vt:lpstr>
      <vt:lpstr>Century Gothic</vt:lpstr>
      <vt:lpstr>Courier New</vt:lpstr>
      <vt:lpstr>Motiv Office</vt:lpstr>
      <vt:lpstr>Motív Office</vt:lpstr>
      <vt:lpstr>2.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Author</cp:lastModifiedBy>
  <cp:revision>87</cp:revision>
  <dcterms:created xsi:type="dcterms:W3CDTF">2020-10-06T08:02:48Z</dcterms:created>
  <dcterms:modified xsi:type="dcterms:W3CDTF">2024-10-09T19:36:37Z</dcterms:modified>
</cp:coreProperties>
</file>