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60"/>
  </p:notesMasterIdLst>
  <p:sldIdLst>
    <p:sldId id="256" r:id="rId3"/>
    <p:sldId id="257" r:id="rId4"/>
    <p:sldId id="452" r:id="rId5"/>
    <p:sldId id="453" r:id="rId6"/>
    <p:sldId id="454" r:id="rId7"/>
    <p:sldId id="455" r:id="rId8"/>
    <p:sldId id="456" r:id="rId9"/>
    <p:sldId id="457" r:id="rId10"/>
    <p:sldId id="459" r:id="rId11"/>
    <p:sldId id="460" r:id="rId12"/>
    <p:sldId id="461" r:id="rId13"/>
    <p:sldId id="462" r:id="rId14"/>
    <p:sldId id="463" r:id="rId15"/>
    <p:sldId id="464" r:id="rId16"/>
    <p:sldId id="465" r:id="rId17"/>
    <p:sldId id="467" r:id="rId18"/>
    <p:sldId id="468" r:id="rId19"/>
    <p:sldId id="481" r:id="rId20"/>
    <p:sldId id="482" r:id="rId21"/>
    <p:sldId id="483" r:id="rId22"/>
    <p:sldId id="484" r:id="rId23"/>
    <p:sldId id="469" r:id="rId24"/>
    <p:sldId id="470" r:id="rId25"/>
    <p:sldId id="471" r:id="rId26"/>
    <p:sldId id="472" r:id="rId27"/>
    <p:sldId id="473" r:id="rId28"/>
    <p:sldId id="474" r:id="rId29"/>
    <p:sldId id="475" r:id="rId30"/>
    <p:sldId id="476" r:id="rId31"/>
    <p:sldId id="477" r:id="rId32"/>
    <p:sldId id="478" r:id="rId33"/>
    <p:sldId id="480"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504" r:id="rId54"/>
    <p:sldId id="505" r:id="rId55"/>
    <p:sldId id="506" r:id="rId56"/>
    <p:sldId id="507" r:id="rId57"/>
    <p:sldId id="508" r:id="rId58"/>
    <p:sldId id="278" r:id="rId5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p:scale>
          <a:sx n="150" d="100"/>
          <a:sy n="150" d="100"/>
        </p:scale>
        <p:origin x="474"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DD4ED-F3B0-4009-A8B2-87EC272A02D9}" type="datetimeFigureOut">
              <a:rPr lang="cs-CZ" smtClean="0"/>
              <a:t>12.12.2024</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AFD3B-E7A5-4295-8E1F-6EE16B8D5A51}" type="slidenum">
              <a:rPr lang="cs-CZ" smtClean="0"/>
              <a:t>‹#›</a:t>
            </a:fld>
            <a:endParaRPr lang="cs-CZ"/>
          </a:p>
        </p:txBody>
      </p:sp>
    </p:spTree>
    <p:extLst>
      <p:ext uri="{BB962C8B-B14F-4D97-AF65-F5344CB8AC3E}">
        <p14:creationId xmlns:p14="http://schemas.microsoft.com/office/powerpoint/2010/main" val="255824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01AFD3B-E7A5-4295-8E1F-6EE16B8D5A51}" type="slidenum">
              <a:rPr lang="cs-CZ" smtClean="0"/>
              <a:t>1</a:t>
            </a:fld>
            <a:endParaRPr lang="cs-CZ"/>
          </a:p>
        </p:txBody>
      </p:sp>
    </p:spTree>
    <p:extLst>
      <p:ext uri="{BB962C8B-B14F-4D97-AF65-F5344CB8AC3E}">
        <p14:creationId xmlns:p14="http://schemas.microsoft.com/office/powerpoint/2010/main" val="146407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05F26F-69FB-437B-8A38-6A8FEB70004A}"/>
              </a:ext>
            </a:extLst>
          </p:cNvPr>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460E2C0-68FA-4105-84ED-F1BA7835BD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1489EB6-51D7-4448-8059-0617AB60AAE6}"/>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5" name="Zástupný symbol pro zápatí 4">
            <a:extLst>
              <a:ext uri="{FF2B5EF4-FFF2-40B4-BE49-F238E27FC236}">
                <a16:creationId xmlns:a16="http://schemas.microsoft.com/office/drawing/2014/main" id="{265A8CFD-98FE-4C17-A9C0-201BDC99A1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1C7FAE4-97F7-43DB-A4E0-F8C16E4CFA11}"/>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369366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682F0-25CC-400F-B08D-E314B008AC3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0C85272-E40B-4F0B-AA10-219976E27E0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186D8A-11F8-4065-9A4F-6668121A748B}"/>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5" name="Zástupný symbol pro zápatí 4">
            <a:extLst>
              <a:ext uri="{FF2B5EF4-FFF2-40B4-BE49-F238E27FC236}">
                <a16:creationId xmlns:a16="http://schemas.microsoft.com/office/drawing/2014/main" id="{04ACDE37-DC7D-4AF9-B860-835C7B7E16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9826C86-26AE-4153-AEA8-9FC8EBC63C7E}"/>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92504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CFA150B-DDFC-409D-85FE-32EB0997CEE9}"/>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436F401-5506-4E15-8062-F63DD9AC59C1}"/>
              </a:ext>
            </a:extLst>
          </p:cNvPr>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FAB001B-B447-4788-9D6C-76649EA67AE5}"/>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5" name="Zástupný symbol pro zápatí 4">
            <a:extLst>
              <a:ext uri="{FF2B5EF4-FFF2-40B4-BE49-F238E27FC236}">
                <a16:creationId xmlns:a16="http://schemas.microsoft.com/office/drawing/2014/main" id="{3E41BFF5-697F-457A-A84C-590F588920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0DDBCE7-163F-4B4D-8641-46A31A6D81FB}"/>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341936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p>
        </p:txBody>
      </p:sp>
      <p:sp>
        <p:nvSpPr>
          <p:cNvPr id="4" name="Zástupný symbol dátumu 3"/>
          <p:cNvSpPr>
            <a:spLocks noGrp="1"/>
          </p:cNvSpPr>
          <p:nvPr>
            <p:ph type="dt" sz="half" idx="10"/>
          </p:nvPr>
        </p:nvSpPr>
        <p:spPr/>
        <p:txBody>
          <a:bodyPr/>
          <a:lstStyle/>
          <a:p>
            <a:fld id="{6A812B65-9A1B-42FF-8DDA-365A2B0950AF}" type="datetimeFigureOut">
              <a:rPr lang="sk-SK" smtClean="0"/>
              <a:pPr/>
              <a:t>12. 12. 2024</a:t>
            </a:fld>
            <a:endParaRPr lang="sk-SK" dirty="0"/>
          </a:p>
        </p:txBody>
      </p:sp>
      <p:sp>
        <p:nvSpPr>
          <p:cNvPr id="5" name="Zástupný symbol päty 4"/>
          <p:cNvSpPr>
            <a:spLocks noGrp="1"/>
          </p:cNvSpPr>
          <p:nvPr>
            <p:ph type="ftr" sz="quarter" idx="11"/>
          </p:nvPr>
        </p:nvSpPr>
        <p:spPr/>
        <p:txBody>
          <a:bodyPr/>
          <a:lstStyle/>
          <a:p>
            <a:endParaRPr lang="sk-SK" dirty="0"/>
          </a:p>
        </p:txBody>
      </p:sp>
      <p:sp>
        <p:nvSpPr>
          <p:cNvPr id="6" name="Zástupný symbol čísla snímky 5"/>
          <p:cNvSpPr>
            <a:spLocks noGrp="1"/>
          </p:cNvSpPr>
          <p:nvPr>
            <p:ph type="sldNum" sz="quarter" idx="12"/>
          </p:nvPr>
        </p:nvSpPr>
        <p:spPr/>
        <p:txBody>
          <a:bodyPr/>
          <a:lstStyle/>
          <a:p>
            <a:fld id="{D6463108-0728-4F2C-A3A7-356034624A9C}" type="slidenum">
              <a:rPr lang="sk-SK" smtClean="0"/>
              <a:pPr/>
              <a:t>‹#›</a:t>
            </a:fld>
            <a:endParaRPr lang="sk-S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747A6-7A0B-4B6E-B96F-08D79BF0617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9A9D20-4945-4AEB-9AF6-58AF389FDD2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2E14892-2DCD-4DB7-91DC-BD0424BCAF1A}"/>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5" name="Zástupný symbol pro zápatí 4">
            <a:extLst>
              <a:ext uri="{FF2B5EF4-FFF2-40B4-BE49-F238E27FC236}">
                <a16:creationId xmlns:a16="http://schemas.microsoft.com/office/drawing/2014/main" id="{57FA09E5-0D8A-4B4D-A1FB-E164156FBD5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91156D0-A144-4BF2-A947-AAB23938D84D}"/>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57560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099BB-E1C3-4A82-AD5A-054B2247C967}"/>
              </a:ext>
            </a:extLst>
          </p:cNvPr>
          <p:cNvSpPr>
            <a:spLocks noGrp="1"/>
          </p:cNvSpPr>
          <p:nvPr>
            <p:ph type="title"/>
          </p:nvPr>
        </p:nvSpPr>
        <p:spPr>
          <a:xfrm>
            <a:off x="623888" y="1709739"/>
            <a:ext cx="78867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71FCF12-580B-4BA2-8218-BB4BF05DFB1B}"/>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8001A41-5156-486C-9EDC-EF7090C43BC5}"/>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5" name="Zástupný symbol pro zápatí 4">
            <a:extLst>
              <a:ext uri="{FF2B5EF4-FFF2-40B4-BE49-F238E27FC236}">
                <a16:creationId xmlns:a16="http://schemas.microsoft.com/office/drawing/2014/main" id="{18650510-FFC5-4D15-9C73-8ACB0780D36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F3567F-D912-43B1-BF71-A6F8F50E69CF}"/>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405026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D1D53-CBCB-4825-8B1D-1CE69FC5D7F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1B5B0A6-B414-4589-9B82-5DB972B70567}"/>
              </a:ext>
            </a:extLst>
          </p:cNvPr>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22C5C4C-EB2F-4DCE-8B6C-6FE2401949DB}"/>
              </a:ext>
            </a:extLst>
          </p:cNvPr>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3A1FC3C-EA42-4EAF-B081-4A6DB4DE4F13}"/>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6" name="Zástupný symbol pro zápatí 5">
            <a:extLst>
              <a:ext uri="{FF2B5EF4-FFF2-40B4-BE49-F238E27FC236}">
                <a16:creationId xmlns:a16="http://schemas.microsoft.com/office/drawing/2014/main" id="{9AEF2F33-54AE-4D20-B518-42C4C1A3BC3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341D4BC-4C54-4253-B0C7-A2CA80ABEC19}"/>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47970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3F931A-55C6-4584-88ED-2E91B7F7CA1E}"/>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7BE63AD-2343-4264-BB7A-F5360E013DD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B4CAC67-9893-45EB-9F35-779DFA07E6FB}"/>
              </a:ext>
            </a:extLst>
          </p:cNvPr>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29C40E5-2C30-4E7E-968C-025C49B90325}"/>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CF98EA2-87FD-42CF-9C0C-0C4803D8B9EF}"/>
              </a:ext>
            </a:extLst>
          </p:cNvPr>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0B215E4-0610-4F96-B93F-A433217E4457}"/>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8" name="Zástupný symbol pro zápatí 7">
            <a:extLst>
              <a:ext uri="{FF2B5EF4-FFF2-40B4-BE49-F238E27FC236}">
                <a16:creationId xmlns:a16="http://schemas.microsoft.com/office/drawing/2014/main" id="{232E2606-96CB-4238-A916-210AE978588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C2F9BB5-619F-46ED-8106-1F0D5C58FA21}"/>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163166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EF5374-221F-4C63-B547-1825135D9A4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DC50FE3-BCC2-4077-8986-FE409E72110D}"/>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4" name="Zástupný symbol pro zápatí 3">
            <a:extLst>
              <a:ext uri="{FF2B5EF4-FFF2-40B4-BE49-F238E27FC236}">
                <a16:creationId xmlns:a16="http://schemas.microsoft.com/office/drawing/2014/main" id="{6329FB9F-5D38-4D4D-8170-27A2E7579C7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0336CB9-43C5-497C-8A7C-C73BCF0A92B5}"/>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405770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0F52451-E35F-4505-BCCE-FA35FCEE22EF}"/>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3" name="Zástupný symbol pro zápatí 2">
            <a:extLst>
              <a:ext uri="{FF2B5EF4-FFF2-40B4-BE49-F238E27FC236}">
                <a16:creationId xmlns:a16="http://schemas.microsoft.com/office/drawing/2014/main" id="{4799A9E7-D116-4D46-B94D-904D1BD5C93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3AEDDCB-80E1-4699-BE15-EDB8AC10554F}"/>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318277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C9CFE-2069-416D-BA02-7CA811D3D100}"/>
              </a:ext>
            </a:extLst>
          </p:cNvPr>
          <p:cNvSpPr>
            <a:spLocks noGrp="1"/>
          </p:cNvSpPr>
          <p:nvPr>
            <p:ph type="title"/>
          </p:nvPr>
        </p:nvSpPr>
        <p:spPr>
          <a:xfrm>
            <a:off x="629841" y="457200"/>
            <a:ext cx="2949178"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146BF2D-9DEF-4628-9D18-6CAF335C0CB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0D171AA-0A7C-43CD-AF24-46BDC7098F0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CB58F21-E70D-45D7-AD73-7116CC3D22FF}"/>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6" name="Zástupný symbol pro zápatí 5">
            <a:extLst>
              <a:ext uri="{FF2B5EF4-FFF2-40B4-BE49-F238E27FC236}">
                <a16:creationId xmlns:a16="http://schemas.microsoft.com/office/drawing/2014/main" id="{8924CE33-84AD-466D-A61B-47ECD7D31CA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795126F-F761-4FC8-AC4B-5F571E8D306F}"/>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185696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B4FFB6-E6B6-419E-83AC-340034176044}"/>
              </a:ext>
            </a:extLst>
          </p:cNvPr>
          <p:cNvSpPr>
            <a:spLocks noGrp="1"/>
          </p:cNvSpPr>
          <p:nvPr>
            <p:ph type="title"/>
          </p:nvPr>
        </p:nvSpPr>
        <p:spPr>
          <a:xfrm>
            <a:off x="629841" y="457200"/>
            <a:ext cx="2949178"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26ABD0A-A88D-49AD-A0D3-B8F825F82E9F}"/>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F737E75-7B88-4722-B8AF-BEFDE53F278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AE990F5-A6D9-43F5-BEB7-742ADAAE9153}"/>
              </a:ext>
            </a:extLst>
          </p:cNvPr>
          <p:cNvSpPr>
            <a:spLocks noGrp="1"/>
          </p:cNvSpPr>
          <p:nvPr>
            <p:ph type="dt" sz="half" idx="10"/>
          </p:nvPr>
        </p:nvSpPr>
        <p:spPr/>
        <p:txBody>
          <a:bodyPr/>
          <a:lstStyle/>
          <a:p>
            <a:fld id="{9722AE79-AAC4-43BC-AF0C-99C8AC6E0976}" type="datetimeFigureOut">
              <a:rPr lang="cs-CZ" smtClean="0"/>
              <a:t>12.12.2024</a:t>
            </a:fld>
            <a:endParaRPr lang="cs-CZ"/>
          </a:p>
        </p:txBody>
      </p:sp>
      <p:sp>
        <p:nvSpPr>
          <p:cNvPr id="6" name="Zástupný symbol pro zápatí 5">
            <a:extLst>
              <a:ext uri="{FF2B5EF4-FFF2-40B4-BE49-F238E27FC236}">
                <a16:creationId xmlns:a16="http://schemas.microsoft.com/office/drawing/2014/main" id="{59E5ED76-3CB7-4F2C-BAA2-86FEA2E2323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37FB772-2C4D-41E3-AD70-39CE853D3EF6}"/>
              </a:ext>
            </a:extLst>
          </p:cNvPr>
          <p:cNvSpPr>
            <a:spLocks noGrp="1"/>
          </p:cNvSpPr>
          <p:nvPr>
            <p:ph type="sldNum" sz="quarter" idx="12"/>
          </p:nvPr>
        </p:nvSpPr>
        <p:spPr/>
        <p:txBody>
          <a:bodyPr/>
          <a:lstStyle/>
          <a:p>
            <a:fld id="{92320BC7-07BD-48B8-AD45-F07604CBECBE}" type="slidenum">
              <a:rPr lang="cs-CZ" smtClean="0"/>
              <a:t>‹#›</a:t>
            </a:fld>
            <a:endParaRPr lang="cs-CZ"/>
          </a:p>
        </p:txBody>
      </p:sp>
    </p:spTree>
    <p:extLst>
      <p:ext uri="{BB962C8B-B14F-4D97-AF65-F5344CB8AC3E}">
        <p14:creationId xmlns:p14="http://schemas.microsoft.com/office/powerpoint/2010/main" val="171611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5CF7B8A-D946-484A-8F43-6042AEFFC0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D640D62-3C69-48A7-A42D-8F0C989790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9CC9F60-C6FC-43A3-A8F6-F990CFA7A1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2AE79-AAC4-43BC-AF0C-99C8AC6E0976}" type="datetimeFigureOut">
              <a:rPr lang="cs-CZ" smtClean="0"/>
              <a:t>12.12.2024</a:t>
            </a:fld>
            <a:endParaRPr lang="cs-CZ"/>
          </a:p>
        </p:txBody>
      </p:sp>
      <p:sp>
        <p:nvSpPr>
          <p:cNvPr id="5" name="Zástupný symbol pro zápatí 4">
            <a:extLst>
              <a:ext uri="{FF2B5EF4-FFF2-40B4-BE49-F238E27FC236}">
                <a16:creationId xmlns:a16="http://schemas.microsoft.com/office/drawing/2014/main" id="{7476111A-1AEB-44AD-8674-8F97F78837B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819D2E9-CE97-4B2E-BA35-96A005FDD9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20BC7-07BD-48B8-AD45-F07604CBECBE}" type="slidenum">
              <a:rPr lang="cs-CZ" smtClean="0"/>
              <a:t>‹#›</a:t>
            </a:fld>
            <a:endParaRPr lang="cs-CZ"/>
          </a:p>
        </p:txBody>
      </p:sp>
    </p:spTree>
    <p:extLst>
      <p:ext uri="{BB962C8B-B14F-4D97-AF65-F5344CB8AC3E}">
        <p14:creationId xmlns:p14="http://schemas.microsoft.com/office/powerpoint/2010/main" val="122996483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a:t>Kliknite sem a upravte štýl predlohy nadpisov.</a:t>
            </a:r>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12B65-9A1B-42FF-8DDA-365A2B0950AF}" type="datetimeFigureOut">
              <a:rPr lang="sk-SK" smtClean="0"/>
              <a:pPr/>
              <a:t>12. 12. 2024</a:t>
            </a:fld>
            <a:endParaRPr lang="sk-SK" dirty="0"/>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63108-0728-4F2C-A3A7-356034624A9C}" type="slidenum">
              <a:rPr lang="sk-SK" smtClean="0"/>
              <a:pPr/>
              <a:t>‹#›</a:t>
            </a:fld>
            <a:endParaRPr lang="sk-SK" dirty="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universaldependencies.org/c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universaldependencies.org/u/dep/index.html"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link.cs.cmu.edu/link/"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hyperlink" Target="https://universaldependencies.org/" TargetMode="External"/><Relationship Id="rId2" Type="http://schemas.openxmlformats.org/officeDocument/2006/relationships/hyperlink" Target="https://www.czechency.or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219200"/>
            <a:ext cx="9144000" cy="2590800"/>
          </a:xfrm>
          <a:solidFill>
            <a:schemeClr val="accent1">
              <a:lumMod val="75000"/>
            </a:schemeClr>
          </a:solidFill>
          <a:ln>
            <a:noFill/>
          </a:ln>
          <a:effectLst/>
        </p:spPr>
        <p:txBody>
          <a:bodyPr numCol="2">
            <a:noAutofit/>
          </a:bodyPr>
          <a:lstStyle/>
          <a:p>
            <a:pPr marL="447675" algn="l">
              <a:spcBef>
                <a:spcPts val="0"/>
              </a:spcBef>
            </a:pPr>
            <a:r>
              <a:rPr lang="cs-CZ" sz="11500" spc="-150" dirty="0">
                <a:solidFill>
                  <a:schemeClr val="bg1"/>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rPr>
              <a:t>5. </a:t>
            </a:r>
          </a:p>
        </p:txBody>
      </p:sp>
      <p:sp>
        <p:nvSpPr>
          <p:cNvPr id="4" name="Obdĺžnik 3"/>
          <p:cNvSpPr/>
          <p:nvPr/>
        </p:nvSpPr>
        <p:spPr>
          <a:xfrm>
            <a:off x="452284" y="4245858"/>
            <a:ext cx="8229600" cy="2023631"/>
          </a:xfrm>
          <a:prstGeom prst="rect">
            <a:avLst/>
          </a:prstGeom>
        </p:spPr>
        <p:txBody>
          <a:bodyPr wrap="square">
            <a:spAutoFit/>
          </a:bodyPr>
          <a:lstStyle/>
          <a:p>
            <a:pPr algn="ctr">
              <a:spcBef>
                <a:spcPts val="2400"/>
              </a:spcBef>
            </a:pPr>
            <a:endParaRPr lang="cs-CZ" sz="1500" dirty="0">
              <a:solidFill>
                <a:schemeClr val="tx1">
                  <a:lumMod val="95000"/>
                  <a:lumOff val="5000"/>
                </a:schemeClr>
              </a:solidFill>
              <a:latin typeface="Century Gothic" pitchFamily="34" charset="0"/>
            </a:endParaRPr>
          </a:p>
          <a:p>
            <a:pPr algn="r">
              <a:spcAft>
                <a:spcPts val="3000"/>
              </a:spcAft>
            </a:pPr>
            <a:r>
              <a:rPr lang="cs-CZ" sz="2400" dirty="0">
                <a:solidFill>
                  <a:schemeClr val="tx1">
                    <a:lumMod val="75000"/>
                    <a:lumOff val="25000"/>
                  </a:schemeClr>
                </a:solidFill>
                <a:latin typeface="Century Gothic" pitchFamily="34" charset="0"/>
              </a:rPr>
              <a:t>Jakub Machura</a:t>
            </a:r>
            <a:endParaRPr lang="cs-CZ" dirty="0">
              <a:solidFill>
                <a:schemeClr val="tx1">
                  <a:lumMod val="75000"/>
                  <a:lumOff val="25000"/>
                </a:schemeClr>
              </a:solidFill>
              <a:latin typeface="Century Gothic" pitchFamily="34" charset="0"/>
            </a:endParaRPr>
          </a:p>
          <a:p>
            <a:pPr algn="r">
              <a:spcBef>
                <a:spcPts val="300"/>
              </a:spcBef>
            </a:pPr>
            <a:r>
              <a:rPr lang="cs-CZ" sz="2000" dirty="0">
                <a:solidFill>
                  <a:schemeClr val="tx1">
                    <a:lumMod val="75000"/>
                    <a:lumOff val="25000"/>
                  </a:schemeClr>
                </a:solidFill>
                <a:latin typeface="Century Gothic" pitchFamily="34" charset="0"/>
              </a:rPr>
              <a:t>Masarykova univerzita</a:t>
            </a:r>
          </a:p>
          <a:p>
            <a:pPr algn="r">
              <a:spcBef>
                <a:spcPts val="300"/>
              </a:spcBef>
            </a:pPr>
            <a:r>
              <a:rPr lang="cs-CZ" dirty="0">
                <a:solidFill>
                  <a:schemeClr val="tx1">
                    <a:lumMod val="75000"/>
                    <a:lumOff val="25000"/>
                  </a:schemeClr>
                </a:solidFill>
                <a:latin typeface="Century Gothic" pitchFamily="34" charset="0"/>
              </a:rPr>
              <a:t>Ústav českého jazyka</a:t>
            </a:r>
          </a:p>
          <a:p>
            <a:pPr algn="r">
              <a:spcBef>
                <a:spcPts val="300"/>
              </a:spcBef>
            </a:pPr>
            <a:r>
              <a:rPr lang="cs-CZ" sz="1600" dirty="0">
                <a:solidFill>
                  <a:schemeClr val="tx1">
                    <a:lumMod val="75000"/>
                    <a:lumOff val="25000"/>
                  </a:schemeClr>
                </a:solidFill>
                <a:latin typeface="Century Gothic" pitchFamily="34" charset="0"/>
              </a:rPr>
              <a:t>machura@phil.muni.cz</a:t>
            </a:r>
          </a:p>
        </p:txBody>
      </p:sp>
      <p:sp>
        <p:nvSpPr>
          <p:cNvPr id="6" name="Nadpis 1"/>
          <p:cNvSpPr txBox="1">
            <a:spLocks/>
          </p:cNvSpPr>
          <p:nvPr/>
        </p:nvSpPr>
        <p:spPr>
          <a:xfrm>
            <a:off x="-9832" y="6477000"/>
            <a:ext cx="9153832" cy="381000"/>
          </a:xfrm>
          <a:prstGeom prst="rect">
            <a:avLst/>
          </a:prstGeom>
          <a:solidFill>
            <a:schemeClr val="accent1">
              <a:lumMod val="75000"/>
            </a:schemeClr>
          </a:solidFill>
          <a:ln>
            <a:noFill/>
          </a:ln>
          <a:effectLst/>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cs-CZ" sz="1600" dirty="0">
                <a:solidFill>
                  <a:schemeClr val="bg1"/>
                </a:solidFill>
                <a:latin typeface="Century Gothic" panose="020B0502020202020204" pitchFamily="34" charset="0"/>
                <a:ea typeface="Batang" pitchFamily="18" charset="-127"/>
                <a:cs typeface="Arial" pitchFamily="34" charset="0"/>
              </a:rPr>
              <a:t>						                       podzim 2024</a:t>
            </a:r>
            <a:endParaRPr kumimoji="0" lang="cs-CZ" sz="1600" i="0" u="none" strike="noStrike" kern="1200" cap="none" spc="0" normalizeH="0" baseline="0" noProof="0" dirty="0">
              <a:ln>
                <a:noFill/>
              </a:ln>
              <a:solidFill>
                <a:schemeClr val="bg1"/>
              </a:solidFill>
              <a:effectLst/>
              <a:uLnTx/>
              <a:uFillTx/>
              <a:latin typeface="Century Gothic" panose="020B0502020202020204" pitchFamily="34" charset="0"/>
              <a:ea typeface="Batang" pitchFamily="18" charset="-127"/>
              <a:cs typeface="Arial" pitchFamily="34" charset="0"/>
            </a:endParaRPr>
          </a:p>
        </p:txBody>
      </p:sp>
      <p:sp>
        <p:nvSpPr>
          <p:cNvPr id="7" name="Obdĺžnik 6"/>
          <p:cNvSpPr/>
          <p:nvPr/>
        </p:nvSpPr>
        <p:spPr>
          <a:xfrm>
            <a:off x="457200" y="152400"/>
            <a:ext cx="8229600" cy="630942"/>
          </a:xfrm>
          <a:prstGeom prst="rect">
            <a:avLst/>
          </a:prstGeom>
        </p:spPr>
        <p:txBody>
          <a:bodyPr wrap="square">
            <a:spAutoFit/>
          </a:bodyPr>
          <a:lstStyle/>
          <a:p>
            <a:pPr algn="ctr">
              <a:spcBef>
                <a:spcPts val="2400"/>
              </a:spcBef>
            </a:pPr>
            <a:endParaRPr lang="cs-CZ" sz="1500" dirty="0">
              <a:solidFill>
                <a:schemeClr val="tx1">
                  <a:lumMod val="95000"/>
                  <a:lumOff val="5000"/>
                </a:schemeClr>
              </a:solidFill>
              <a:latin typeface="Century Gothic" pitchFamily="34" charset="0"/>
            </a:endParaRPr>
          </a:p>
          <a:p>
            <a:pPr algn="ctr"/>
            <a:r>
              <a:rPr lang="cs-CZ" sz="2000" dirty="0">
                <a:solidFill>
                  <a:schemeClr val="tx1">
                    <a:lumMod val="75000"/>
                    <a:lumOff val="25000"/>
                  </a:schemeClr>
                </a:solidFill>
                <a:latin typeface="Century Gothic" pitchFamily="34" charset="0"/>
              </a:rPr>
              <a:t>PLIN034  Algoritmický popis syntaxe</a:t>
            </a:r>
          </a:p>
        </p:txBody>
      </p:sp>
      <p:sp>
        <p:nvSpPr>
          <p:cNvPr id="5" name="TextovéPole 4">
            <a:extLst>
              <a:ext uri="{FF2B5EF4-FFF2-40B4-BE49-F238E27FC236}">
                <a16:creationId xmlns:a16="http://schemas.microsoft.com/office/drawing/2014/main" id="{C7E71E2F-FC41-4B44-A331-D1F64C6D4CCE}"/>
              </a:ext>
            </a:extLst>
          </p:cNvPr>
          <p:cNvSpPr txBox="1"/>
          <p:nvPr/>
        </p:nvSpPr>
        <p:spPr>
          <a:xfrm>
            <a:off x="1903445" y="1219200"/>
            <a:ext cx="6652726" cy="2554545"/>
          </a:xfrm>
          <a:prstGeom prst="rect">
            <a:avLst/>
          </a:prstGeom>
          <a:noFill/>
        </p:spPr>
        <p:txBody>
          <a:bodyPr wrap="square" rtlCol="0">
            <a:spAutoFit/>
          </a:bodyPr>
          <a:lstStyle/>
          <a:p>
            <a:pPr marL="177800" algn="ctr"/>
            <a:r>
              <a:rPr lang="cs-CZ" sz="8000" cap="small" spc="300" dirty="0">
                <a:solidFill>
                  <a:schemeClr val="bg1"/>
                </a:solidFill>
                <a:effectLst>
                  <a:outerShdw blurRad="38100" dist="38100" dir="2700000" algn="tl">
                    <a:srgbClr val="000000">
                      <a:alpha val="43137"/>
                    </a:srgbClr>
                  </a:outerShdw>
                </a:effectLst>
                <a:latin typeface="Century Gothic" panose="020B0502020202020204" pitchFamily="34" charset="0"/>
              </a:rPr>
              <a:t>Gramatické formalismy</a:t>
            </a:r>
          </a:p>
        </p:txBody>
      </p:sp>
    </p:spTree>
    <p:extLst>
      <p:ext uri="{BB962C8B-B14F-4D97-AF65-F5344CB8AC3E}">
        <p14:creationId xmlns:p14="http://schemas.microsoft.com/office/powerpoint/2010/main" val="372853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POS </a:t>
            </a:r>
            <a:r>
              <a:rPr lang="cs-CZ" sz="3600" b="1" cap="small" dirty="0" err="1">
                <a:solidFill>
                  <a:schemeClr val="tx1">
                    <a:lumMod val="75000"/>
                    <a:lumOff val="25000"/>
                  </a:schemeClr>
                </a:solidFill>
                <a:latin typeface="Century Gothic" pitchFamily="34" charset="0"/>
              </a:rPr>
              <a:t>tags</a:t>
            </a:r>
            <a:endParaRPr lang="en-GB" sz="3600" b="1" cap="small" dirty="0">
              <a:solidFill>
                <a:schemeClr val="tx1">
                  <a:lumMod val="75000"/>
                  <a:lumOff val="25000"/>
                </a:schemeClr>
              </a:solidFill>
              <a:latin typeface="Century Gothic" pitchFamily="34" charset="0"/>
            </a:endParaRPr>
          </a:p>
        </p:txBody>
      </p:sp>
      <p:pic>
        <p:nvPicPr>
          <p:cNvPr id="11" name="Obrázek 10">
            <a:extLst>
              <a:ext uri="{FF2B5EF4-FFF2-40B4-BE49-F238E27FC236}">
                <a16:creationId xmlns:a16="http://schemas.microsoft.com/office/drawing/2014/main" id="{A185FA72-345B-467F-8F50-DA3CE60EEDDC}"/>
              </a:ext>
            </a:extLst>
          </p:cNvPr>
          <p:cNvPicPr/>
          <p:nvPr/>
        </p:nvPicPr>
        <p:blipFill rotWithShape="1">
          <a:blip r:embed="rId2">
            <a:extLst>
              <a:ext uri="{28A0092B-C50C-407E-A947-70E740481C1C}">
                <a14:useLocalDpi xmlns:a14="http://schemas.microsoft.com/office/drawing/2010/main" val="0"/>
              </a:ext>
            </a:extLst>
          </a:blip>
          <a:srcRect l="1226" t="18703" r="9441" b="13069"/>
          <a:stretch/>
        </p:blipFill>
        <p:spPr bwMode="auto">
          <a:xfrm>
            <a:off x="228600" y="3097886"/>
            <a:ext cx="6008914" cy="3302912"/>
          </a:xfrm>
          <a:prstGeom prst="rect">
            <a:avLst/>
          </a:prstGeom>
          <a:noFill/>
          <a:ln>
            <a:noFill/>
          </a:ln>
        </p:spPr>
      </p:pic>
      <p:sp>
        <p:nvSpPr>
          <p:cNvPr id="12" name="Obdĺžnik 3">
            <a:extLst>
              <a:ext uri="{FF2B5EF4-FFF2-40B4-BE49-F238E27FC236}">
                <a16:creationId xmlns:a16="http://schemas.microsoft.com/office/drawing/2014/main" id="{4144534B-ED1F-49CB-81C8-9249FC6A6EFA}"/>
              </a:ext>
            </a:extLst>
          </p:cNvPr>
          <p:cNvSpPr/>
          <p:nvPr/>
        </p:nvSpPr>
        <p:spPr>
          <a:xfrm>
            <a:off x="304800" y="1589781"/>
            <a:ext cx="8915400" cy="1508105"/>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400" dirty="0"/>
              <a:t>gramatiky pro jednotlivé jazyky založené na podobných principech</a:t>
            </a:r>
          </a:p>
          <a:p>
            <a:pPr marL="342900" indent="-342900">
              <a:spcBef>
                <a:spcPts val="1200"/>
              </a:spcBef>
              <a:buClr>
                <a:srgbClr val="0070C0"/>
              </a:buClr>
              <a:buFont typeface="Arial" panose="020B0604020202020204" pitchFamily="34" charset="0"/>
              <a:buChar char="•"/>
            </a:pPr>
            <a:r>
              <a:rPr lang="cs-CZ" sz="2400" dirty="0"/>
              <a:t>detaily značkování ale často nejsou převoditelné 1:1</a:t>
            </a:r>
          </a:p>
          <a:p>
            <a:pPr marL="342900" indent="-342900">
              <a:spcBef>
                <a:spcPts val="1200"/>
              </a:spcBef>
              <a:buClr>
                <a:srgbClr val="0070C0"/>
              </a:buClr>
              <a:buFont typeface="Arial" panose="020B0604020202020204" pitchFamily="34" charset="0"/>
              <a:buChar char="•"/>
            </a:pPr>
            <a:r>
              <a:rPr lang="cs-CZ" sz="2400" dirty="0"/>
              <a:t>sjednocení – minimalistická Google Universal </a:t>
            </a:r>
            <a:r>
              <a:rPr lang="cs-CZ" sz="2400" dirty="0" err="1"/>
              <a:t>Tagset</a:t>
            </a:r>
            <a:endParaRPr lang="cs-CZ" sz="2400" dirty="0"/>
          </a:p>
        </p:txBody>
      </p:sp>
    </p:spTree>
    <p:extLst>
      <p:ext uri="{BB962C8B-B14F-4D97-AF65-F5344CB8AC3E}">
        <p14:creationId xmlns:p14="http://schemas.microsoft.com/office/powerpoint/2010/main" val="409688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Features</a:t>
            </a:r>
            <a:endParaRPr lang="en-GB" sz="3600" b="1" cap="small" dirty="0">
              <a:solidFill>
                <a:schemeClr val="tx1">
                  <a:lumMod val="75000"/>
                  <a:lumOff val="25000"/>
                </a:schemeClr>
              </a:solidFill>
              <a:latin typeface="Century Gothic" pitchFamily="34" charset="0"/>
            </a:endParaRPr>
          </a:p>
        </p:txBody>
      </p:sp>
      <p:sp>
        <p:nvSpPr>
          <p:cNvPr id="12" name="Obdĺžnik 3">
            <a:extLst>
              <a:ext uri="{FF2B5EF4-FFF2-40B4-BE49-F238E27FC236}">
                <a16:creationId xmlns:a16="http://schemas.microsoft.com/office/drawing/2014/main" id="{4144534B-ED1F-49CB-81C8-9249FC6A6EFA}"/>
              </a:ext>
            </a:extLst>
          </p:cNvPr>
          <p:cNvSpPr/>
          <p:nvPr/>
        </p:nvSpPr>
        <p:spPr>
          <a:xfrm>
            <a:off x="304800" y="1589781"/>
            <a:ext cx="8915400" cy="1107996"/>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značky z Universal </a:t>
            </a:r>
            <a:r>
              <a:rPr lang="cs-CZ" sz="2800" dirty="0" err="1"/>
              <a:t>Tagset</a:t>
            </a:r>
            <a:r>
              <a:rPr lang="cs-CZ" sz="2800" dirty="0"/>
              <a:t> vymezují základní třídy</a:t>
            </a:r>
          </a:p>
          <a:p>
            <a:pPr marL="342900" indent="-342900">
              <a:spcBef>
                <a:spcPts val="1200"/>
              </a:spcBef>
              <a:buClr>
                <a:srgbClr val="0070C0"/>
              </a:buClr>
              <a:buFont typeface="Arial" panose="020B0604020202020204" pitchFamily="34" charset="0"/>
              <a:buChar char="•"/>
            </a:pPr>
            <a:r>
              <a:rPr lang="cs-CZ" sz="2800" dirty="0"/>
              <a:t>lexikální a gramatické vztahy popisují Universal </a:t>
            </a:r>
            <a:r>
              <a:rPr lang="cs-CZ" sz="2800" dirty="0" err="1"/>
              <a:t>Features</a:t>
            </a:r>
            <a:endParaRPr lang="cs-CZ" sz="2800" dirty="0"/>
          </a:p>
        </p:txBody>
      </p:sp>
      <p:graphicFrame>
        <p:nvGraphicFramePr>
          <p:cNvPr id="10" name="Objekt 9">
            <a:extLst>
              <a:ext uri="{FF2B5EF4-FFF2-40B4-BE49-F238E27FC236}">
                <a16:creationId xmlns:a16="http://schemas.microsoft.com/office/drawing/2014/main" id="{4EBC3F64-C3CA-423A-82DA-56D639716F0C}"/>
              </a:ext>
            </a:extLst>
          </p:cNvPr>
          <p:cNvGraphicFramePr>
            <a:graphicFrameLocks noChangeAspect="1"/>
          </p:cNvGraphicFramePr>
          <p:nvPr>
            <p:extLst>
              <p:ext uri="{D42A27DB-BD31-4B8C-83A1-F6EECF244321}">
                <p14:modId xmlns:p14="http://schemas.microsoft.com/office/powerpoint/2010/main" val="2292312067"/>
              </p:ext>
            </p:extLst>
          </p:nvPr>
        </p:nvGraphicFramePr>
        <p:xfrm>
          <a:off x="682983" y="2796143"/>
          <a:ext cx="8915400" cy="4200974"/>
        </p:xfrm>
        <a:graphic>
          <a:graphicData uri="http://schemas.openxmlformats.org/presentationml/2006/ole">
            <mc:AlternateContent xmlns:mc="http://schemas.openxmlformats.org/markup-compatibility/2006">
              <mc:Choice xmlns:v="urn:schemas-microsoft-com:vml" Requires="v">
                <p:oleObj spid="_x0000_s1027" name="Document" r:id="rId3" imgW="5761150" imgH="2715218" progId="Word.Document.12">
                  <p:embed/>
                </p:oleObj>
              </mc:Choice>
              <mc:Fallback>
                <p:oleObj name="Document" r:id="rId3" imgW="5761150" imgH="2715218" progId="Word.Document.12">
                  <p:embed/>
                  <p:pic>
                    <p:nvPicPr>
                      <p:cNvPr id="0" name=""/>
                      <p:cNvPicPr/>
                      <p:nvPr/>
                    </p:nvPicPr>
                    <p:blipFill>
                      <a:blip r:embed="rId4"/>
                      <a:stretch>
                        <a:fillRect/>
                      </a:stretch>
                    </p:blipFill>
                    <p:spPr>
                      <a:xfrm>
                        <a:off x="682983" y="2796143"/>
                        <a:ext cx="8915400" cy="4200974"/>
                      </a:xfrm>
                      <a:prstGeom prst="rect">
                        <a:avLst/>
                      </a:prstGeom>
                    </p:spPr>
                  </p:pic>
                </p:oleObj>
              </mc:Fallback>
            </mc:AlternateContent>
          </a:graphicData>
        </a:graphic>
      </p:graphicFrame>
    </p:spTree>
    <p:extLst>
      <p:ext uri="{BB962C8B-B14F-4D97-AF65-F5344CB8AC3E}">
        <p14:creationId xmlns:p14="http://schemas.microsoft.com/office/powerpoint/2010/main" val="270266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72A946D2-8F4C-494B-BFFA-153C7FCFE79D}"/>
              </a:ext>
            </a:extLst>
          </p:cNvPr>
          <p:cNvPicPr/>
          <p:nvPr/>
        </p:nvPicPr>
        <p:blipFill rotWithShape="1">
          <a:blip r:embed="rId2"/>
          <a:srcRect l="20579" t="28200" r="21932" b="9073"/>
          <a:stretch/>
        </p:blipFill>
        <p:spPr bwMode="auto">
          <a:xfrm>
            <a:off x="304800" y="1455978"/>
            <a:ext cx="8686800" cy="49258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223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Jazykové instrukce pro </a:t>
            </a:r>
            <a:r>
              <a:rPr lang="cs-CZ" sz="3600" b="1" cap="small" dirty="0" err="1">
                <a:solidFill>
                  <a:schemeClr val="tx1">
                    <a:lumMod val="75000"/>
                    <a:lumOff val="25000"/>
                  </a:schemeClr>
                </a:solidFill>
                <a:latin typeface="Century Gothic" pitchFamily="34" charset="0"/>
              </a:rPr>
              <a:t>UD</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B7F906E4-D4EB-4DAA-B8BB-C430D5EB7AA8}"/>
              </a:ext>
            </a:extLst>
          </p:cNvPr>
          <p:cNvSpPr/>
          <p:nvPr/>
        </p:nvSpPr>
        <p:spPr>
          <a:xfrm>
            <a:off x="304800" y="1589781"/>
            <a:ext cx="8915400" cy="4632037"/>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400" dirty="0"/>
              <a:t>každý jazyk má uvedené instrukce pro:</a:t>
            </a:r>
          </a:p>
          <a:p>
            <a:pPr marL="1257300" lvl="2" indent="-342900">
              <a:spcBef>
                <a:spcPts val="600"/>
              </a:spcBef>
              <a:buClr>
                <a:srgbClr val="0070C0"/>
              </a:buClr>
              <a:buFont typeface="Arial" panose="020B0604020202020204" pitchFamily="34" charset="0"/>
              <a:buChar char="•"/>
            </a:pPr>
            <a:r>
              <a:rPr lang="cs-CZ" sz="2400" dirty="0" err="1"/>
              <a:t>tokenizaci</a:t>
            </a:r>
            <a:r>
              <a:rPr lang="cs-CZ" sz="2400" dirty="0"/>
              <a:t> (hranici slov)</a:t>
            </a:r>
          </a:p>
          <a:p>
            <a:pPr marL="1257300" lvl="2" indent="-342900">
              <a:spcBef>
                <a:spcPts val="600"/>
              </a:spcBef>
              <a:buClr>
                <a:srgbClr val="0070C0"/>
              </a:buClr>
              <a:buFont typeface="Arial" panose="020B0604020202020204" pitchFamily="34" charset="0"/>
              <a:buChar char="•"/>
            </a:pPr>
            <a:r>
              <a:rPr lang="cs-CZ" sz="2400" dirty="0"/>
              <a:t>morfologické značky</a:t>
            </a:r>
          </a:p>
          <a:p>
            <a:pPr marL="1257300" lvl="2" indent="-342900">
              <a:spcBef>
                <a:spcPts val="600"/>
              </a:spcBef>
              <a:buClr>
                <a:srgbClr val="0070C0"/>
              </a:buClr>
              <a:buFont typeface="Arial" panose="020B0604020202020204" pitchFamily="34" charset="0"/>
              <a:buChar char="•"/>
            </a:pPr>
            <a:r>
              <a:rPr lang="cs-CZ" sz="2400" dirty="0"/>
              <a:t>syntax – základní a rozšířené závislosti</a:t>
            </a:r>
          </a:p>
          <a:p>
            <a:pPr marL="1257300" lvl="2" indent="-342900">
              <a:spcBef>
                <a:spcPts val="600"/>
              </a:spcBef>
              <a:buClr>
                <a:srgbClr val="0070C0"/>
              </a:buClr>
              <a:buFont typeface="Arial" panose="020B0604020202020204" pitchFamily="34" charset="0"/>
              <a:buChar char="•"/>
            </a:pPr>
            <a:endParaRPr lang="cs-CZ" sz="2400" dirty="0"/>
          </a:p>
          <a:p>
            <a:pPr marL="354013" lvl="2" indent="-342900">
              <a:spcBef>
                <a:spcPts val="1200"/>
              </a:spcBef>
              <a:buClr>
                <a:srgbClr val="0070C0"/>
              </a:buClr>
              <a:buFont typeface="Arial" panose="020B0604020202020204" pitchFamily="34" charset="0"/>
              <a:buChar char="•"/>
            </a:pPr>
            <a:r>
              <a:rPr lang="cs-CZ" sz="2400" dirty="0"/>
              <a:t>pro češtinu: </a:t>
            </a:r>
            <a:r>
              <a:rPr lang="cs-CZ" sz="2400" dirty="0">
                <a:hlinkClick r:id="rId2"/>
              </a:rPr>
              <a:t>www.universaldependencies.org/cs/</a:t>
            </a:r>
            <a:endParaRPr lang="cs-CZ" sz="2400" dirty="0"/>
          </a:p>
          <a:p>
            <a:pPr marL="354013" lvl="2" indent="-342900">
              <a:spcBef>
                <a:spcPts val="1200"/>
              </a:spcBef>
              <a:buClr>
                <a:srgbClr val="0070C0"/>
              </a:buClr>
              <a:buFont typeface="Arial" panose="020B0604020202020204" pitchFamily="34" charset="0"/>
              <a:buChar char="•"/>
            </a:pPr>
            <a:r>
              <a:rPr lang="cs-CZ" sz="2400" dirty="0"/>
              <a:t>cíl instrukcí: sjednocení anotací napříč jazyky</a:t>
            </a:r>
          </a:p>
          <a:p>
            <a:pPr marL="354013" lvl="2" indent="-342900">
              <a:spcBef>
                <a:spcPts val="1200"/>
              </a:spcBef>
              <a:buClr>
                <a:srgbClr val="0070C0"/>
              </a:buClr>
              <a:buFont typeface="Arial" panose="020B0604020202020204" pitchFamily="34" charset="0"/>
              <a:buChar char="•"/>
            </a:pPr>
            <a:r>
              <a:rPr lang="cs-CZ" sz="2400" dirty="0"/>
              <a:t>obsahuje i instrukce netypické pro jazyk – např. v češtině značkování některých zájmen jako </a:t>
            </a:r>
            <a:r>
              <a:rPr lang="cs-CZ" sz="2400" dirty="0" err="1">
                <a:solidFill>
                  <a:schemeClr val="tx2"/>
                </a:solidFill>
              </a:rPr>
              <a:t>determiner</a:t>
            </a:r>
            <a:endParaRPr lang="cs-CZ" sz="2400" dirty="0">
              <a:solidFill>
                <a:schemeClr val="tx2"/>
              </a:solidFill>
            </a:endParaRPr>
          </a:p>
          <a:p>
            <a:pPr marL="11113" lvl="2">
              <a:spcBef>
                <a:spcPts val="600"/>
              </a:spcBef>
              <a:buClr>
                <a:srgbClr val="0070C0"/>
              </a:buClr>
            </a:pPr>
            <a:r>
              <a:rPr lang="cs-CZ" sz="2400" dirty="0"/>
              <a:t>     nebo expandování slov – </a:t>
            </a:r>
            <a:r>
              <a:rPr lang="cs-CZ" sz="2400" dirty="0">
                <a:solidFill>
                  <a:schemeClr val="tx2"/>
                </a:solidFill>
              </a:rPr>
              <a:t>kdybych = když + bych</a:t>
            </a:r>
          </a:p>
        </p:txBody>
      </p:sp>
    </p:spTree>
    <p:extLst>
      <p:ext uri="{BB962C8B-B14F-4D97-AF65-F5344CB8AC3E}">
        <p14:creationId xmlns:p14="http://schemas.microsoft.com/office/powerpoint/2010/main" val="99301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Syntaktická anotace v </a:t>
            </a:r>
            <a:r>
              <a:rPr lang="cs-CZ" sz="3600" b="1" cap="small" dirty="0" err="1">
                <a:solidFill>
                  <a:schemeClr val="tx1">
                    <a:lumMod val="75000"/>
                    <a:lumOff val="25000"/>
                  </a:schemeClr>
                </a:solidFill>
                <a:latin typeface="Century Gothic" pitchFamily="34" charset="0"/>
              </a:rPr>
              <a:t>UD</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B7F906E4-D4EB-4DAA-B8BB-C430D5EB7AA8}"/>
              </a:ext>
            </a:extLst>
          </p:cNvPr>
          <p:cNvSpPr/>
          <p:nvPr/>
        </p:nvSpPr>
        <p:spPr>
          <a:xfrm>
            <a:off x="304800" y="1589781"/>
            <a:ext cx="8915400" cy="3877985"/>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400" dirty="0"/>
              <a:t>dává se přednost vztahům mezi plnovýznamovými slovy, funkční slova jsou upozaděna</a:t>
            </a:r>
          </a:p>
          <a:p>
            <a:pPr marL="342900" indent="-342900">
              <a:spcBef>
                <a:spcPts val="1200"/>
              </a:spcBef>
              <a:buClr>
                <a:srgbClr val="0070C0"/>
              </a:buClr>
              <a:buFont typeface="Arial" panose="020B0604020202020204" pitchFamily="34" charset="0"/>
              <a:buChar char="•"/>
            </a:pPr>
            <a:r>
              <a:rPr lang="cs-CZ" sz="2400" dirty="0"/>
              <a:t>obsahová (plnovýznamová) slova jsou v závislostní struktuře primární, funkční slova jsou na nich závislá, na funkčních slovech nemohou být závislá žádná jiná slova</a:t>
            </a:r>
          </a:p>
          <a:p>
            <a:pPr marL="342900" indent="-342900">
              <a:spcBef>
                <a:spcPts val="1200"/>
              </a:spcBef>
              <a:buClr>
                <a:srgbClr val="0070C0"/>
              </a:buClr>
              <a:buFont typeface="Arial" panose="020B0604020202020204" pitchFamily="34" charset="0"/>
              <a:buChar char="•"/>
            </a:pPr>
            <a:r>
              <a:rPr lang="cs-CZ" sz="2400" dirty="0"/>
              <a:t>syntaktické funkce patří do seznamu Universal </a:t>
            </a:r>
            <a:r>
              <a:rPr lang="cs-CZ" sz="2400" dirty="0" err="1"/>
              <a:t>Dependency</a:t>
            </a:r>
            <a:r>
              <a:rPr lang="cs-CZ" sz="2400" dirty="0"/>
              <a:t> Relations (</a:t>
            </a:r>
            <a:r>
              <a:rPr lang="cs-CZ" sz="2400" dirty="0">
                <a:hlinkClick r:id="rId2"/>
              </a:rPr>
              <a:t>http://universaldependencies.org/u/dep/index.html</a:t>
            </a:r>
            <a:r>
              <a:rPr lang="cs-CZ" sz="2400" dirty="0"/>
              <a:t>)</a:t>
            </a:r>
          </a:p>
          <a:p>
            <a:pPr marL="342900" indent="-342900">
              <a:spcBef>
                <a:spcPts val="1200"/>
              </a:spcBef>
              <a:buClr>
                <a:srgbClr val="0070C0"/>
              </a:buClr>
              <a:buFont typeface="Arial" panose="020B0604020202020204" pitchFamily="34" charset="0"/>
              <a:buChar char="•"/>
            </a:pPr>
            <a:r>
              <a:rPr lang="cs-CZ" sz="2400" dirty="0"/>
              <a:t>koordinace je asymetrická (první člen koordinace reprezentuje celou koordinaci, další členy a spojka jsou závislé na něm)</a:t>
            </a:r>
          </a:p>
        </p:txBody>
      </p:sp>
    </p:spTree>
    <p:extLst>
      <p:ext uri="{BB962C8B-B14F-4D97-AF65-F5344CB8AC3E}">
        <p14:creationId xmlns:p14="http://schemas.microsoft.com/office/powerpoint/2010/main" val="248777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Syntaktická anotace v </a:t>
            </a:r>
            <a:r>
              <a:rPr lang="cs-CZ" sz="3600" b="1" cap="small" dirty="0" err="1">
                <a:solidFill>
                  <a:schemeClr val="tx1">
                    <a:lumMod val="75000"/>
                    <a:lumOff val="25000"/>
                  </a:schemeClr>
                </a:solidFill>
                <a:latin typeface="Century Gothic" pitchFamily="34" charset="0"/>
              </a:rPr>
              <a:t>UD</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2F1F7117-B83D-4B83-835C-AE116F51912A}"/>
              </a:ext>
            </a:extLst>
          </p:cNvPr>
          <p:cNvPicPr/>
          <p:nvPr/>
        </p:nvPicPr>
        <p:blipFill>
          <a:blip r:embed="rId2"/>
          <a:stretch/>
        </p:blipFill>
        <p:spPr>
          <a:xfrm>
            <a:off x="862148" y="1651132"/>
            <a:ext cx="7648303" cy="4410764"/>
          </a:xfrm>
          <a:prstGeom prst="rect">
            <a:avLst/>
          </a:prstGeom>
          <a:ln>
            <a:noFill/>
          </a:ln>
        </p:spPr>
      </p:pic>
    </p:spTree>
    <p:extLst>
      <p:ext uri="{BB962C8B-B14F-4D97-AF65-F5344CB8AC3E}">
        <p14:creationId xmlns:p14="http://schemas.microsoft.com/office/powerpoint/2010/main" val="92769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Syntaktická anotace v </a:t>
            </a:r>
            <a:r>
              <a:rPr lang="cs-CZ" sz="3600" b="1" cap="small" dirty="0" err="1">
                <a:solidFill>
                  <a:schemeClr val="tx1">
                    <a:lumMod val="75000"/>
                    <a:lumOff val="25000"/>
                  </a:schemeClr>
                </a:solidFill>
                <a:latin typeface="Century Gothic" pitchFamily="34" charset="0"/>
              </a:rPr>
              <a:t>UD</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B7F906E4-D4EB-4DAA-B8BB-C430D5EB7AA8}"/>
              </a:ext>
            </a:extLst>
          </p:cNvPr>
          <p:cNvSpPr/>
          <p:nvPr/>
        </p:nvSpPr>
        <p:spPr>
          <a:xfrm>
            <a:off x="304800" y="1589781"/>
            <a:ext cx="8915400" cy="461665"/>
          </a:xfrm>
          <a:prstGeom prst="rect">
            <a:avLst/>
          </a:prstGeom>
        </p:spPr>
        <p:txBody>
          <a:bodyPr wrap="square">
            <a:spAutoFit/>
          </a:bodyPr>
          <a:lstStyle/>
          <a:p>
            <a:pPr>
              <a:spcBef>
                <a:spcPts val="1200"/>
              </a:spcBef>
              <a:buClr>
                <a:srgbClr val="0070C0"/>
              </a:buClr>
            </a:pPr>
            <a:r>
              <a:rPr lang="cs-CZ" sz="2400" i="1" dirty="0"/>
              <a:t>  </a:t>
            </a:r>
            <a:r>
              <a:rPr lang="en-US" sz="2400" i="1" dirty="0"/>
              <a:t>They buy and sell books</a:t>
            </a:r>
            <a:r>
              <a:rPr lang="cs-CZ" sz="2400" i="1" dirty="0"/>
              <a:t>.</a:t>
            </a:r>
          </a:p>
        </p:txBody>
      </p:sp>
      <p:pic>
        <p:nvPicPr>
          <p:cNvPr id="10" name="Obrázek 9">
            <a:extLst>
              <a:ext uri="{FF2B5EF4-FFF2-40B4-BE49-F238E27FC236}">
                <a16:creationId xmlns:a16="http://schemas.microsoft.com/office/drawing/2014/main" id="{9EDA95FB-5DC9-4CA6-B320-756CA4F6B1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66" y="2222528"/>
            <a:ext cx="11156303" cy="2239199"/>
          </a:xfrm>
          <a:prstGeom prst="rect">
            <a:avLst/>
          </a:prstGeom>
          <a:noFill/>
          <a:ln>
            <a:noFill/>
          </a:ln>
        </p:spPr>
      </p:pic>
    </p:spTree>
    <p:extLst>
      <p:ext uri="{BB962C8B-B14F-4D97-AF65-F5344CB8AC3E}">
        <p14:creationId xmlns:p14="http://schemas.microsoft.com/office/powerpoint/2010/main" val="4045087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Využití 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1657369"/>
            <a:ext cx="8610600" cy="2277547"/>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srovnání lingvistických fenoménů napříč jazyky</a:t>
            </a:r>
          </a:p>
          <a:p>
            <a:pPr marL="342900" indent="-342900">
              <a:spcBef>
                <a:spcPts val="1200"/>
              </a:spcBef>
              <a:buClr>
                <a:srgbClr val="0070C0"/>
              </a:buClr>
              <a:buFont typeface="Arial" panose="020B0604020202020204" pitchFamily="34" charset="0"/>
              <a:buChar char="•"/>
            </a:pPr>
            <a:r>
              <a:rPr lang="cs-CZ" sz="2800" dirty="0"/>
              <a:t>testování syntaktické analýzy na různých jazycích</a:t>
            </a:r>
          </a:p>
          <a:p>
            <a:pPr marL="342900" indent="-342900">
              <a:spcBef>
                <a:spcPts val="1200"/>
              </a:spcBef>
              <a:buClr>
                <a:srgbClr val="0070C0"/>
              </a:buClr>
              <a:buFont typeface="Arial" panose="020B0604020202020204" pitchFamily="34" charset="0"/>
              <a:buChar char="•"/>
            </a:pPr>
            <a:r>
              <a:rPr lang="cs-CZ" sz="2800" dirty="0"/>
              <a:t>vícejazyčná syntaktická analýza – paralelní dokumenty</a:t>
            </a:r>
          </a:p>
          <a:p>
            <a:pPr marL="342900" indent="-342900">
              <a:spcBef>
                <a:spcPts val="1200"/>
              </a:spcBef>
              <a:buClr>
                <a:srgbClr val="0070C0"/>
              </a:buClr>
              <a:buFont typeface="Arial" panose="020B0604020202020204" pitchFamily="34" charset="0"/>
              <a:buChar char="•"/>
            </a:pPr>
            <a:r>
              <a:rPr lang="cs-CZ" sz="2800" dirty="0"/>
              <a:t>snadné porozumění rozdílům v anotaci</a:t>
            </a:r>
          </a:p>
        </p:txBody>
      </p:sp>
    </p:spTree>
    <p:extLst>
      <p:ext uri="{BB962C8B-B14F-4D97-AF65-F5344CB8AC3E}">
        <p14:creationId xmlns:p14="http://schemas.microsoft.com/office/powerpoint/2010/main" val="1807129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531373"/>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Strojové učení a závislostní formalismus</a:t>
            </a:r>
            <a:endParaRPr lang="en-GB" sz="3600" b="1" cap="small" dirty="0">
              <a:solidFill>
                <a:schemeClr val="tx1">
                  <a:lumMod val="75000"/>
                  <a:lumOff val="25000"/>
                </a:schemeClr>
              </a:solidFill>
              <a:latin typeface="Century Gothic" pitchFamily="34" charset="0"/>
            </a:endParaRPr>
          </a:p>
        </p:txBody>
      </p:sp>
      <p:pic>
        <p:nvPicPr>
          <p:cNvPr id="3" name="Obrázek 2">
            <a:extLst>
              <a:ext uri="{FF2B5EF4-FFF2-40B4-BE49-F238E27FC236}">
                <a16:creationId xmlns:a16="http://schemas.microsoft.com/office/drawing/2014/main" id="{5C96C58A-5ED0-4B7B-93EF-920AC8B35246}"/>
              </a:ext>
            </a:extLst>
          </p:cNvPr>
          <p:cNvPicPr>
            <a:picLocks noChangeAspect="1"/>
          </p:cNvPicPr>
          <p:nvPr/>
        </p:nvPicPr>
        <p:blipFill rotWithShape="1">
          <a:blip r:embed="rId2"/>
          <a:srcRect l="29261" t="47233" r="30777" b="34639"/>
          <a:stretch/>
        </p:blipFill>
        <p:spPr>
          <a:xfrm>
            <a:off x="1667070" y="2922025"/>
            <a:ext cx="7324530" cy="1868978"/>
          </a:xfrm>
          <a:prstGeom prst="rect">
            <a:avLst/>
          </a:prstGeom>
        </p:spPr>
      </p:pic>
      <p:sp>
        <p:nvSpPr>
          <p:cNvPr id="10" name="Obdĺžnik 3">
            <a:extLst>
              <a:ext uri="{FF2B5EF4-FFF2-40B4-BE49-F238E27FC236}">
                <a16:creationId xmlns:a16="http://schemas.microsoft.com/office/drawing/2014/main" id="{C2F0EB44-6918-4BB5-AE26-10C3739D81C6}"/>
              </a:ext>
            </a:extLst>
          </p:cNvPr>
          <p:cNvSpPr/>
          <p:nvPr/>
        </p:nvSpPr>
        <p:spPr>
          <a:xfrm>
            <a:off x="381000" y="1657369"/>
            <a:ext cx="8610600" cy="4616648"/>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jedna hrana pro každé slovo</a:t>
            </a:r>
          </a:p>
          <a:p>
            <a:pPr marL="342900" indent="-342900">
              <a:spcBef>
                <a:spcPts val="1200"/>
              </a:spcBef>
              <a:buClr>
                <a:srgbClr val="0070C0"/>
              </a:buClr>
              <a:buFont typeface="Arial" panose="020B0604020202020204" pitchFamily="34" charset="0"/>
              <a:buChar char="•"/>
            </a:pPr>
            <a:r>
              <a:rPr lang="cs-CZ" sz="2800" dirty="0"/>
              <a:t>2 až 3 informace pro učení</a:t>
            </a:r>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r>
              <a:rPr lang="cs-CZ" sz="2800" dirty="0" err="1"/>
              <a:t>head</a:t>
            </a:r>
            <a:endParaRPr lang="cs-CZ" sz="2800" dirty="0"/>
          </a:p>
          <a:p>
            <a:pPr marL="342900" indent="-342900">
              <a:spcBef>
                <a:spcPts val="1200"/>
              </a:spcBef>
              <a:buClr>
                <a:srgbClr val="0070C0"/>
              </a:buClr>
              <a:buFont typeface="Arial" panose="020B0604020202020204" pitchFamily="34" charset="0"/>
              <a:buChar char="•"/>
            </a:pPr>
            <a:r>
              <a:rPr lang="cs-CZ" sz="2800" dirty="0" err="1"/>
              <a:t>dependant</a:t>
            </a:r>
            <a:endParaRPr lang="cs-CZ" sz="2800" dirty="0"/>
          </a:p>
          <a:p>
            <a:pPr marL="342900" indent="-342900">
              <a:spcBef>
                <a:spcPts val="1200"/>
              </a:spcBef>
              <a:buClr>
                <a:srgbClr val="0070C0"/>
              </a:buClr>
              <a:buFont typeface="Arial" panose="020B0604020202020204" pitchFamily="34" charset="0"/>
              <a:buChar char="•"/>
            </a:pPr>
            <a:r>
              <a:rPr lang="cs-CZ" sz="2800" dirty="0"/>
              <a:t>type = </a:t>
            </a:r>
            <a:r>
              <a:rPr lang="cs-CZ" sz="2800" dirty="0" err="1"/>
              <a:t>edge</a:t>
            </a:r>
            <a:r>
              <a:rPr lang="cs-CZ" sz="2800" dirty="0"/>
              <a:t> label</a:t>
            </a:r>
          </a:p>
        </p:txBody>
      </p:sp>
    </p:spTree>
    <p:extLst>
      <p:ext uri="{BB962C8B-B14F-4D97-AF65-F5344CB8AC3E}">
        <p14:creationId xmlns:p14="http://schemas.microsoft.com/office/powerpoint/2010/main" val="243957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87819"/>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Strojové učení a závislostní formalismus</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1657369"/>
            <a:ext cx="8610600" cy="523220"/>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problém u neprojektivních konstrukcí</a:t>
            </a:r>
          </a:p>
        </p:txBody>
      </p:sp>
      <p:pic>
        <p:nvPicPr>
          <p:cNvPr id="3" name="Obrázek 2">
            <a:extLst>
              <a:ext uri="{FF2B5EF4-FFF2-40B4-BE49-F238E27FC236}">
                <a16:creationId xmlns:a16="http://schemas.microsoft.com/office/drawing/2014/main" id="{5C96C58A-5ED0-4B7B-93EF-920AC8B35246}"/>
              </a:ext>
            </a:extLst>
          </p:cNvPr>
          <p:cNvPicPr>
            <a:picLocks noChangeAspect="1"/>
          </p:cNvPicPr>
          <p:nvPr/>
        </p:nvPicPr>
        <p:blipFill rotWithShape="1">
          <a:blip r:embed="rId2"/>
          <a:srcRect l="19898" t="64969" r="24447" b="5258"/>
          <a:stretch/>
        </p:blipFill>
        <p:spPr>
          <a:xfrm>
            <a:off x="381000" y="2902029"/>
            <a:ext cx="7751407" cy="2332514"/>
          </a:xfrm>
          <a:prstGeom prst="rect">
            <a:avLst/>
          </a:prstGeom>
        </p:spPr>
      </p:pic>
    </p:spTree>
    <p:extLst>
      <p:ext uri="{BB962C8B-B14F-4D97-AF65-F5344CB8AC3E}">
        <p14:creationId xmlns:p14="http://schemas.microsoft.com/office/powerpoint/2010/main" val="330477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Gramatické formalismy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701068"/>
            <a:ext cx="8305800" cy="510909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3200" dirty="0"/>
              <a:t>velké množství přístupů</a:t>
            </a:r>
          </a:p>
          <a:p>
            <a:pPr marL="342900" indent="-342900">
              <a:spcBef>
                <a:spcPts val="1200"/>
              </a:spcBef>
              <a:buClr>
                <a:srgbClr val="0070C0"/>
              </a:buClr>
              <a:buFont typeface="Arial" panose="020B0604020202020204" pitchFamily="34" charset="0"/>
              <a:buChar char="•"/>
            </a:pPr>
            <a:r>
              <a:rPr lang="cs-CZ" sz="3200" dirty="0"/>
              <a:t>nejrozšířenější gramatiky:</a:t>
            </a:r>
          </a:p>
          <a:p>
            <a:pPr marL="1714500" lvl="3" indent="-342900">
              <a:spcBef>
                <a:spcPts val="1200"/>
              </a:spcBef>
              <a:buClr>
                <a:srgbClr val="0070C0"/>
              </a:buClr>
              <a:buFont typeface="Arial" panose="020B0604020202020204" pitchFamily="34" charset="0"/>
              <a:buChar char="•"/>
            </a:pPr>
            <a:r>
              <a:rPr lang="cs-CZ" sz="3200" dirty="0"/>
              <a:t>závislostní </a:t>
            </a:r>
          </a:p>
          <a:p>
            <a:pPr marL="1714500" lvl="3" indent="-342900">
              <a:spcBef>
                <a:spcPts val="1200"/>
              </a:spcBef>
              <a:buClr>
                <a:srgbClr val="0070C0"/>
              </a:buClr>
              <a:buFont typeface="Arial" panose="020B0604020202020204" pitchFamily="34" charset="0"/>
              <a:buChar char="•"/>
            </a:pPr>
            <a:r>
              <a:rPr lang="cs-CZ" sz="3200" dirty="0"/>
              <a:t>kategoriální </a:t>
            </a:r>
          </a:p>
          <a:p>
            <a:pPr marL="1714500" lvl="3" indent="-342900">
              <a:spcBef>
                <a:spcPts val="1200"/>
              </a:spcBef>
              <a:buClr>
                <a:srgbClr val="0070C0"/>
              </a:buClr>
              <a:buFont typeface="Arial" panose="020B0604020202020204" pitchFamily="34" charset="0"/>
              <a:buChar char="•"/>
            </a:pPr>
            <a:r>
              <a:rPr lang="cs-CZ" sz="3200" dirty="0"/>
              <a:t>stromové </a:t>
            </a:r>
          </a:p>
          <a:p>
            <a:pPr marL="1714500" lvl="3" indent="-342900">
              <a:spcBef>
                <a:spcPts val="1200"/>
              </a:spcBef>
              <a:buClr>
                <a:srgbClr val="0070C0"/>
              </a:buClr>
              <a:buFont typeface="Arial" panose="020B0604020202020204" pitchFamily="34" charset="0"/>
              <a:buChar char="•"/>
            </a:pPr>
            <a:r>
              <a:rPr lang="cs-CZ" sz="3200" dirty="0"/>
              <a:t>lexikální funkční</a:t>
            </a:r>
          </a:p>
          <a:p>
            <a:pPr marL="1714500" lvl="3" indent="-342900">
              <a:spcBef>
                <a:spcPts val="1200"/>
              </a:spcBef>
              <a:buClr>
                <a:srgbClr val="0070C0"/>
              </a:buClr>
              <a:buFont typeface="Arial" panose="020B0604020202020204" pitchFamily="34" charset="0"/>
              <a:buChar char="•"/>
            </a:pPr>
            <a:r>
              <a:rPr lang="cs-CZ" sz="3200" dirty="0"/>
              <a:t>gramatiky příznakových struktur</a:t>
            </a:r>
          </a:p>
          <a:p>
            <a:pPr marL="342900" indent="-342900">
              <a:spcBef>
                <a:spcPts val="1200"/>
              </a:spcBef>
              <a:buClr>
                <a:srgbClr val="0070C0"/>
              </a:buClr>
              <a:buFont typeface="Arial" panose="020B0604020202020204" pitchFamily="34" charset="0"/>
              <a:buChar char="•"/>
            </a:pPr>
            <a:endParaRPr lang="cs-CZ"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87819"/>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Vyhodnocení</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1657369"/>
            <a:ext cx="8686800" cy="313932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velmi lehce rozpoznáme, jestli je vazba správná, porovnáme s </a:t>
            </a:r>
            <a:r>
              <a:rPr lang="cs-CZ" sz="2800" dirty="0" err="1"/>
              <a:t>treebankem</a:t>
            </a:r>
            <a:r>
              <a:rPr lang="cs-CZ" sz="2800" dirty="0"/>
              <a:t> </a:t>
            </a:r>
          </a:p>
          <a:p>
            <a:pPr marL="342900" indent="-342900">
              <a:spcBef>
                <a:spcPts val="1200"/>
              </a:spcBef>
              <a:buClr>
                <a:srgbClr val="0070C0"/>
              </a:buClr>
              <a:buFont typeface="Arial" panose="020B0604020202020204" pitchFamily="34" charset="0"/>
              <a:buChar char="•"/>
            </a:pPr>
            <a:r>
              <a:rPr lang="cs-CZ" sz="2800" dirty="0"/>
              <a:t>ale jak moc je správná, resp. špatná?</a:t>
            </a:r>
          </a:p>
          <a:p>
            <a:pPr marL="342900" indent="-342900">
              <a:spcBef>
                <a:spcPts val="1200"/>
              </a:spcBef>
              <a:buClr>
                <a:srgbClr val="0070C0"/>
              </a:buClr>
              <a:buFont typeface="Arial" panose="020B0604020202020204" pitchFamily="34" charset="0"/>
              <a:buChar char="•"/>
            </a:pPr>
            <a:endParaRPr lang="cs-CZ" sz="2800" dirty="0"/>
          </a:p>
          <a:p>
            <a:pPr>
              <a:spcBef>
                <a:spcPts val="1200"/>
              </a:spcBef>
              <a:buClr>
                <a:srgbClr val="0070C0"/>
              </a:buClr>
            </a:pPr>
            <a:r>
              <a:rPr lang="cs-CZ" sz="2800" b="0" i="0" dirty="0">
                <a:solidFill>
                  <a:srgbClr val="003399"/>
                </a:solidFill>
                <a:effectLst/>
                <a:latin typeface="TriviaSeznam"/>
              </a:rPr>
              <a:t>http://universaldependencies.org/udw17/pdf/UDW11.pdf </a:t>
            </a:r>
            <a:endParaRPr lang="cs-CZ" sz="2800" dirty="0"/>
          </a:p>
        </p:txBody>
      </p:sp>
    </p:spTree>
    <p:extLst>
      <p:ext uri="{BB962C8B-B14F-4D97-AF65-F5344CB8AC3E}">
        <p14:creationId xmlns:p14="http://schemas.microsoft.com/office/powerpoint/2010/main" val="233306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2309231-F192-420B-B33E-248B375CB2A2}"/>
              </a:ext>
            </a:extLst>
          </p:cNvPr>
          <p:cNvPicPr>
            <a:picLocks noChangeAspect="1"/>
          </p:cNvPicPr>
          <p:nvPr/>
        </p:nvPicPr>
        <p:blipFill rotWithShape="1">
          <a:blip r:embed="rId2"/>
          <a:srcRect l="55103" t="39206" r="28367" b="44104"/>
          <a:stretch/>
        </p:blipFill>
        <p:spPr>
          <a:xfrm>
            <a:off x="4844640" y="1134150"/>
            <a:ext cx="3636886" cy="2065391"/>
          </a:xfrm>
          <a:prstGeom prst="rect">
            <a:avLst/>
          </a:prstGeom>
        </p:spPr>
      </p:pic>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87819"/>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Vyhodnocení</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2413310"/>
            <a:ext cx="8610600" cy="3954929"/>
          </a:xfrm>
          <a:prstGeom prst="rect">
            <a:avLst/>
          </a:prstGeom>
        </p:spPr>
        <p:txBody>
          <a:bodyPr wrap="square">
            <a:spAutoFit/>
          </a:bodyPr>
          <a:lstStyle/>
          <a:p>
            <a:pPr marL="342900" indent="-342900">
              <a:spcBef>
                <a:spcPts val="1200"/>
              </a:spcBef>
              <a:spcAft>
                <a:spcPts val="1800"/>
              </a:spcAft>
              <a:buClr>
                <a:srgbClr val="0070C0"/>
              </a:buClr>
              <a:buFont typeface="Arial" panose="020B0604020202020204" pitchFamily="34" charset="0"/>
              <a:buChar char="•"/>
            </a:pPr>
            <a:r>
              <a:rPr lang="en-US" sz="2800" dirty="0"/>
              <a:t>4 </a:t>
            </a:r>
            <a:r>
              <a:rPr lang="en-US" sz="2800" dirty="0" err="1"/>
              <a:t>metriky</a:t>
            </a:r>
            <a:r>
              <a:rPr lang="en-US" sz="2800" dirty="0"/>
              <a:t>:</a:t>
            </a:r>
          </a:p>
          <a:p>
            <a:pPr marL="449263">
              <a:spcBef>
                <a:spcPts val="1200"/>
              </a:spcBef>
              <a:buClr>
                <a:srgbClr val="0070C0"/>
              </a:buClr>
              <a:tabLst>
                <a:tab pos="625475" algn="l"/>
              </a:tabLst>
            </a:pPr>
            <a:r>
              <a:rPr lang="en-US" sz="2800" dirty="0">
                <a:solidFill>
                  <a:srgbClr val="FF0000"/>
                </a:solidFill>
              </a:rPr>
              <a:t>UAS</a:t>
            </a:r>
            <a:r>
              <a:rPr lang="en-US" sz="2800" dirty="0"/>
              <a:t> – Unlabeled </a:t>
            </a:r>
            <a:r>
              <a:rPr lang="en-US" sz="2800" dirty="0" err="1"/>
              <a:t>attachement</a:t>
            </a:r>
            <a:r>
              <a:rPr lang="en-US" sz="2800" dirty="0"/>
              <a:t> score – words with correct head</a:t>
            </a:r>
          </a:p>
          <a:p>
            <a:pPr marL="449263">
              <a:spcBef>
                <a:spcPts val="1200"/>
              </a:spcBef>
              <a:buClr>
                <a:srgbClr val="0070C0"/>
              </a:buClr>
              <a:tabLst>
                <a:tab pos="625475" algn="l"/>
              </a:tabLst>
            </a:pPr>
            <a:r>
              <a:rPr lang="en-US" sz="2800" dirty="0">
                <a:solidFill>
                  <a:srgbClr val="FF0000"/>
                </a:solidFill>
              </a:rPr>
              <a:t>LAS</a:t>
            </a:r>
            <a:r>
              <a:rPr lang="en-US" sz="2800" dirty="0"/>
              <a:t> – Labeled </a:t>
            </a:r>
            <a:r>
              <a:rPr lang="en-US" sz="2800" dirty="0" err="1"/>
              <a:t>attachement</a:t>
            </a:r>
            <a:r>
              <a:rPr lang="en-US" sz="2800" dirty="0"/>
              <a:t> score – words with correct head and type</a:t>
            </a:r>
          </a:p>
          <a:p>
            <a:pPr marL="449263">
              <a:spcBef>
                <a:spcPts val="1200"/>
              </a:spcBef>
              <a:buClr>
                <a:srgbClr val="0070C0"/>
              </a:buClr>
              <a:tabLst>
                <a:tab pos="625475" algn="l"/>
              </a:tabLst>
            </a:pPr>
            <a:r>
              <a:rPr lang="en-US" sz="2800" dirty="0">
                <a:solidFill>
                  <a:srgbClr val="FF0000"/>
                </a:solidFill>
              </a:rPr>
              <a:t>RA</a:t>
            </a:r>
            <a:r>
              <a:rPr lang="en-US" sz="2800" dirty="0"/>
              <a:t> – Root Accuracy – analysis with correct root</a:t>
            </a:r>
          </a:p>
          <a:p>
            <a:pPr marL="449263">
              <a:spcBef>
                <a:spcPts val="1200"/>
              </a:spcBef>
              <a:buClr>
                <a:srgbClr val="0070C0"/>
              </a:buClr>
              <a:tabLst>
                <a:tab pos="625475" algn="l"/>
              </a:tabLst>
            </a:pPr>
            <a:r>
              <a:rPr lang="en-US" sz="2800" dirty="0">
                <a:solidFill>
                  <a:srgbClr val="FF0000"/>
                </a:solidFill>
              </a:rPr>
              <a:t>CM</a:t>
            </a:r>
            <a:r>
              <a:rPr lang="en-US" sz="2800" dirty="0"/>
              <a:t> – Complete Match rate – fully correct analyses </a:t>
            </a:r>
          </a:p>
        </p:txBody>
      </p:sp>
    </p:spTree>
    <p:extLst>
      <p:ext uri="{BB962C8B-B14F-4D97-AF65-F5344CB8AC3E}">
        <p14:creationId xmlns:p14="http://schemas.microsoft.com/office/powerpoint/2010/main" val="401805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 </a:t>
            </a:r>
            <a:r>
              <a:rPr lang="cs-CZ" sz="3600" b="1" cap="small" dirty="0" err="1">
                <a:solidFill>
                  <a:schemeClr val="tx1">
                    <a:lumMod val="75000"/>
                    <a:lumOff val="25000"/>
                  </a:schemeClr>
                </a:solidFill>
                <a:latin typeface="Century Gothic" pitchFamily="34" charset="0"/>
              </a:rPr>
              <a:t>LTAG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4462760"/>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formalismus založen na syntaxi frázové struktury</a:t>
            </a:r>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r>
              <a:rPr lang="cs-CZ" sz="2800" dirty="0" err="1"/>
              <a:t>Tree</a:t>
            </a:r>
            <a:r>
              <a:rPr lang="cs-CZ" sz="2800" dirty="0"/>
              <a:t> </a:t>
            </a:r>
            <a:r>
              <a:rPr lang="cs-CZ" sz="2800" dirty="0" err="1"/>
              <a:t>Adjoining</a:t>
            </a:r>
            <a:r>
              <a:rPr lang="cs-CZ" sz="2800" dirty="0"/>
              <a:t> </a:t>
            </a:r>
            <a:r>
              <a:rPr lang="cs-CZ" sz="2800" dirty="0" err="1"/>
              <a:t>Grammar</a:t>
            </a:r>
            <a:r>
              <a:rPr lang="cs-CZ" sz="2800" dirty="0"/>
              <a:t> – </a:t>
            </a:r>
            <a:r>
              <a:rPr lang="cs-CZ" sz="2800" dirty="0" err="1"/>
              <a:t>Joshi</a:t>
            </a:r>
            <a:r>
              <a:rPr lang="cs-CZ" sz="2800" dirty="0"/>
              <a:t>, </a:t>
            </a:r>
            <a:r>
              <a:rPr lang="cs-CZ" sz="2800" dirty="0" err="1"/>
              <a:t>Levy</a:t>
            </a:r>
            <a:r>
              <a:rPr lang="cs-CZ" sz="2800" dirty="0"/>
              <a:t> a </a:t>
            </a:r>
            <a:r>
              <a:rPr lang="cs-CZ" sz="2800" dirty="0" err="1"/>
              <a:t>Takahashi</a:t>
            </a:r>
            <a:r>
              <a:rPr lang="cs-CZ" sz="2800" dirty="0"/>
              <a:t> </a:t>
            </a:r>
            <a:br>
              <a:rPr lang="cs-CZ" sz="2800" dirty="0"/>
            </a:br>
            <a:r>
              <a:rPr lang="cs-CZ" sz="2800" dirty="0"/>
              <a:t>(</a:t>
            </a:r>
            <a:r>
              <a:rPr lang="cs-CZ" sz="2800" i="1" dirty="0"/>
              <a:t>TAG </a:t>
            </a:r>
            <a:r>
              <a:rPr lang="cs-CZ" sz="2800" i="1" dirty="0" err="1"/>
              <a:t>formalism</a:t>
            </a:r>
            <a:r>
              <a:rPr lang="cs-CZ" sz="2800" dirty="0"/>
              <a:t>, 1975)</a:t>
            </a:r>
          </a:p>
          <a:p>
            <a:pPr marL="342900" indent="-342900">
              <a:spcBef>
                <a:spcPts val="1200"/>
              </a:spcBef>
              <a:buClr>
                <a:srgbClr val="0070C0"/>
              </a:buClr>
              <a:buFont typeface="Arial" panose="020B0604020202020204" pitchFamily="34" charset="0"/>
              <a:buChar char="•"/>
            </a:pPr>
            <a:r>
              <a:rPr lang="cs-CZ" sz="2800" dirty="0" err="1"/>
              <a:t>Lexicaloized</a:t>
            </a:r>
            <a:r>
              <a:rPr lang="cs-CZ" sz="2800" dirty="0"/>
              <a:t> TAG – </a:t>
            </a:r>
            <a:r>
              <a:rPr lang="cs-CZ" sz="2800" dirty="0" err="1"/>
              <a:t>Joshi</a:t>
            </a:r>
            <a:r>
              <a:rPr lang="cs-CZ" sz="2800" dirty="0"/>
              <a:t> a </a:t>
            </a:r>
            <a:r>
              <a:rPr lang="cs-CZ" sz="2800" dirty="0" err="1"/>
              <a:t>Schabes</a:t>
            </a:r>
            <a:r>
              <a:rPr lang="cs-CZ" sz="2800" dirty="0"/>
              <a:t> (1991)</a:t>
            </a:r>
          </a:p>
          <a:p>
            <a:pPr marL="342900" indent="-342900">
              <a:spcBef>
                <a:spcPts val="1200"/>
              </a:spcBef>
              <a:buClr>
                <a:srgbClr val="0070C0"/>
              </a:buClr>
              <a:buFont typeface="Arial" panose="020B0604020202020204" pitchFamily="34" charset="0"/>
              <a:buChar char="•"/>
            </a:pPr>
            <a:endParaRPr lang="cs-CZ" sz="2800" dirty="0"/>
          </a:p>
          <a:p>
            <a:pPr marL="342900" indent="-342900">
              <a:spcBef>
                <a:spcPts val="1200"/>
              </a:spcBef>
              <a:buClr>
                <a:srgbClr val="0070C0"/>
              </a:buClr>
              <a:buFont typeface="Arial" panose="020B0604020202020204" pitchFamily="34" charset="0"/>
              <a:buChar char="•"/>
            </a:pPr>
            <a:r>
              <a:rPr lang="cs-CZ" sz="2800" dirty="0"/>
              <a:t>pracuje se přímo se stromy, a ne s řetězci slov</a:t>
            </a:r>
          </a:p>
          <a:p>
            <a:pPr marL="342900" indent="-342900">
              <a:spcBef>
                <a:spcPts val="1200"/>
              </a:spcBef>
              <a:buClr>
                <a:srgbClr val="0070C0"/>
              </a:buClr>
              <a:buFont typeface="Arial" panose="020B0604020202020204" pitchFamily="34" charset="0"/>
              <a:buChar char="•"/>
            </a:pPr>
            <a:endParaRPr lang="cs-CZ" sz="2800" dirty="0"/>
          </a:p>
        </p:txBody>
      </p:sp>
    </p:spTree>
    <p:extLst>
      <p:ext uri="{BB962C8B-B14F-4D97-AF65-F5344CB8AC3E}">
        <p14:creationId xmlns:p14="http://schemas.microsoft.com/office/powerpoint/2010/main" val="410301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2985433"/>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stavební prvky analýzy nejsou slova a </a:t>
            </a:r>
            <a:r>
              <a:rPr lang="cs-CZ" sz="2800" dirty="0" err="1"/>
              <a:t>neterminály</a:t>
            </a:r>
            <a:r>
              <a:rPr lang="cs-CZ" sz="2800" dirty="0"/>
              <a:t>, ale částečně specifikované syntaxové stromy které podléhají několika přípustným stromovým operacím</a:t>
            </a:r>
          </a:p>
          <a:p>
            <a:pPr marL="342900" indent="-342900">
              <a:spcBef>
                <a:spcPts val="1200"/>
              </a:spcBef>
              <a:buClr>
                <a:srgbClr val="0070C0"/>
              </a:buClr>
              <a:buFont typeface="Arial" panose="020B0604020202020204" pitchFamily="34" charset="0"/>
              <a:buChar char="•"/>
            </a:pPr>
            <a:r>
              <a:rPr lang="cs-CZ" sz="2800" dirty="0"/>
              <a:t>množina počátečních stromů – základní stavební prvky</a:t>
            </a:r>
          </a:p>
          <a:p>
            <a:pPr marL="342900" indent="-342900">
              <a:spcBef>
                <a:spcPts val="1200"/>
              </a:spcBef>
              <a:buClr>
                <a:srgbClr val="0070C0"/>
              </a:buClr>
              <a:buFont typeface="Arial" panose="020B0604020202020204" pitchFamily="34" charset="0"/>
              <a:buChar char="•"/>
            </a:pPr>
            <a:r>
              <a:rPr lang="cs-CZ" sz="2800" dirty="0"/>
              <a:t>složitější věty odvozovány s použitím pomocných stromů</a:t>
            </a:r>
          </a:p>
        </p:txBody>
      </p:sp>
    </p:spTree>
    <p:extLst>
      <p:ext uri="{BB962C8B-B14F-4D97-AF65-F5344CB8AC3E}">
        <p14:creationId xmlns:p14="http://schemas.microsoft.com/office/powerpoint/2010/main" val="1539612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22440" y="1524000"/>
            <a:ext cx="5092959" cy="470898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neobsahují rekurzi – popisují složkovou strukturu jednoduchých vět, jmenných skupin, předložkových skupin…</a:t>
            </a:r>
          </a:p>
          <a:p>
            <a:pPr marL="514350" indent="-514350">
              <a:spcBef>
                <a:spcPts val="1200"/>
              </a:spcBef>
              <a:buClr>
                <a:srgbClr val="0070C0"/>
              </a:buClr>
              <a:buAutoNum type="arabicPeriod"/>
            </a:pPr>
            <a:r>
              <a:rPr lang="cs-CZ" sz="2800" dirty="0"/>
              <a:t>všechny nelistové uzly odpovídají </a:t>
            </a:r>
            <a:r>
              <a:rPr lang="cs-CZ" sz="2800" dirty="0" err="1"/>
              <a:t>neterminálům</a:t>
            </a:r>
            <a:endParaRPr lang="cs-CZ" sz="2800" dirty="0"/>
          </a:p>
          <a:p>
            <a:pPr marL="514350" indent="-514350">
              <a:spcBef>
                <a:spcPts val="1200"/>
              </a:spcBef>
              <a:buClr>
                <a:srgbClr val="0070C0"/>
              </a:buClr>
              <a:buAutoNum type="arabicPeriod"/>
            </a:pPr>
            <a:r>
              <a:rPr lang="cs-CZ" sz="2800" dirty="0"/>
              <a:t>všechny listové uzly odpovídají terminálům nebo </a:t>
            </a:r>
            <a:r>
              <a:rPr lang="cs-CZ" sz="2800" dirty="0" err="1"/>
              <a:t>neterminálům</a:t>
            </a:r>
            <a:r>
              <a:rPr lang="cs-CZ" sz="2800" dirty="0"/>
              <a:t> určeným k substituci</a:t>
            </a:r>
          </a:p>
        </p:txBody>
      </p:sp>
      <p:pic>
        <p:nvPicPr>
          <p:cNvPr id="11" name="Obrázek 10">
            <a:extLst>
              <a:ext uri="{FF2B5EF4-FFF2-40B4-BE49-F238E27FC236}">
                <a16:creationId xmlns:a16="http://schemas.microsoft.com/office/drawing/2014/main" id="{6F3E2C81-D623-46B2-A400-0914FEC393C8}"/>
              </a:ext>
            </a:extLst>
          </p:cNvPr>
          <p:cNvPicPr/>
          <p:nvPr/>
        </p:nvPicPr>
        <p:blipFill rotWithShape="1">
          <a:blip r:embed="rId2">
            <a:extLst>
              <a:ext uri="{28A0092B-C50C-407E-A947-70E740481C1C}">
                <a14:useLocalDpi xmlns:a14="http://schemas.microsoft.com/office/drawing/2010/main" val="0"/>
              </a:ext>
            </a:extLst>
          </a:blip>
          <a:srcRect t="57352" r="58271"/>
          <a:stretch/>
        </p:blipFill>
        <p:spPr bwMode="auto">
          <a:xfrm>
            <a:off x="195165" y="1399731"/>
            <a:ext cx="3660710" cy="3015889"/>
          </a:xfrm>
          <a:prstGeom prst="rect">
            <a:avLst/>
          </a:prstGeom>
          <a:noFill/>
          <a:ln>
            <a:noFill/>
          </a:ln>
        </p:spPr>
      </p:pic>
      <p:sp>
        <p:nvSpPr>
          <p:cNvPr id="12" name="Obdĺžnik 3">
            <a:extLst>
              <a:ext uri="{FF2B5EF4-FFF2-40B4-BE49-F238E27FC236}">
                <a16:creationId xmlns:a16="http://schemas.microsoft.com/office/drawing/2014/main" id="{A5F1768E-1C2D-4BA8-8628-29B8CBB849DB}"/>
              </a:ext>
            </a:extLst>
          </p:cNvPr>
          <p:cNvSpPr/>
          <p:nvPr/>
        </p:nvSpPr>
        <p:spPr>
          <a:xfrm>
            <a:off x="195165" y="4003944"/>
            <a:ext cx="3660710" cy="1200329"/>
          </a:xfrm>
          <a:prstGeom prst="rect">
            <a:avLst/>
          </a:prstGeom>
        </p:spPr>
        <p:txBody>
          <a:bodyPr wrap="square">
            <a:spAutoFit/>
          </a:bodyPr>
          <a:lstStyle/>
          <a:p>
            <a:pPr>
              <a:spcBef>
                <a:spcPts val="1200"/>
              </a:spcBef>
              <a:buClr>
                <a:srgbClr val="0070C0"/>
              </a:buClr>
            </a:pPr>
            <a:r>
              <a:rPr lang="cs-CZ" sz="2400" dirty="0"/>
              <a:t>počáteční strom typu X = jeho kořen je označen termem X</a:t>
            </a:r>
          </a:p>
        </p:txBody>
      </p:sp>
    </p:spTree>
    <p:extLst>
      <p:ext uri="{BB962C8B-B14F-4D97-AF65-F5344CB8AC3E}">
        <p14:creationId xmlns:p14="http://schemas.microsoft.com/office/powerpoint/2010/main" val="749649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22440" y="1524000"/>
            <a:ext cx="5092959" cy="2246769"/>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reprezentují rekurzivní stromy, popisují větné struktury, které se připojují k základním strukturám (např. </a:t>
            </a:r>
            <a:r>
              <a:rPr lang="cs-CZ" sz="2800" dirty="0" err="1"/>
              <a:t>příslov</a:t>
            </a:r>
            <a:r>
              <a:rPr lang="cs-CZ" sz="2800" dirty="0"/>
              <a:t>. určení)</a:t>
            </a:r>
          </a:p>
        </p:txBody>
      </p:sp>
      <p:sp>
        <p:nvSpPr>
          <p:cNvPr id="12" name="Obdĺžnik 3">
            <a:extLst>
              <a:ext uri="{FF2B5EF4-FFF2-40B4-BE49-F238E27FC236}">
                <a16:creationId xmlns:a16="http://schemas.microsoft.com/office/drawing/2014/main" id="{A5F1768E-1C2D-4BA8-8628-29B8CBB849DB}"/>
              </a:ext>
            </a:extLst>
          </p:cNvPr>
          <p:cNvSpPr/>
          <p:nvPr/>
        </p:nvSpPr>
        <p:spPr>
          <a:xfrm>
            <a:off x="195164" y="4003944"/>
            <a:ext cx="8720235" cy="2616101"/>
          </a:xfrm>
          <a:prstGeom prst="rect">
            <a:avLst/>
          </a:prstGeom>
        </p:spPr>
        <p:txBody>
          <a:bodyPr wrap="square">
            <a:spAutoFit/>
          </a:bodyPr>
          <a:lstStyle/>
          <a:p>
            <a:pPr marL="514350" indent="-514350">
              <a:spcBef>
                <a:spcPts val="1200"/>
              </a:spcBef>
              <a:buClr>
                <a:srgbClr val="0070C0"/>
              </a:buClr>
              <a:buAutoNum type="arabicPeriod"/>
            </a:pPr>
            <a:r>
              <a:rPr lang="cs-CZ" sz="2400" dirty="0"/>
              <a:t>všechny nelistové uzly odpovídají </a:t>
            </a:r>
            <a:r>
              <a:rPr lang="cs-CZ" sz="2400" dirty="0" err="1"/>
              <a:t>neterminálům</a:t>
            </a:r>
            <a:endParaRPr lang="cs-CZ" sz="2400" dirty="0"/>
          </a:p>
          <a:p>
            <a:pPr marL="514350" indent="-514350">
              <a:spcBef>
                <a:spcPts val="1200"/>
              </a:spcBef>
              <a:buClr>
                <a:srgbClr val="0070C0"/>
              </a:buClr>
              <a:buAutoNum type="arabicPeriod"/>
            </a:pPr>
            <a:r>
              <a:rPr lang="cs-CZ" sz="2400" dirty="0"/>
              <a:t>všechny listové uzly odpovídají terminálům nebo </a:t>
            </a:r>
            <a:r>
              <a:rPr lang="cs-CZ" sz="2400" dirty="0" err="1"/>
              <a:t>neterminálům</a:t>
            </a:r>
            <a:r>
              <a:rPr lang="cs-CZ" sz="2400" dirty="0"/>
              <a:t> určeným k substituci kromě právě jednoho neterminálního uzlu (patový uzel, </a:t>
            </a:r>
            <a:r>
              <a:rPr lang="cs-CZ" sz="2400" i="1" dirty="0" err="1"/>
              <a:t>foot</a:t>
            </a:r>
            <a:r>
              <a:rPr lang="cs-CZ" sz="2400" i="1" dirty="0"/>
              <a:t> node</a:t>
            </a:r>
            <a:r>
              <a:rPr lang="cs-CZ" sz="2400" dirty="0"/>
              <a:t>)</a:t>
            </a:r>
          </a:p>
          <a:p>
            <a:pPr marL="514350" indent="-514350">
              <a:spcBef>
                <a:spcPts val="1200"/>
              </a:spcBef>
              <a:buClr>
                <a:srgbClr val="0070C0"/>
              </a:buClr>
              <a:buAutoNum type="arabicPeriod"/>
            </a:pPr>
            <a:r>
              <a:rPr lang="cs-CZ" sz="2400" dirty="0"/>
              <a:t>patový uzel má stejné označení jako kořenový uzel </a:t>
            </a:r>
            <a:br>
              <a:rPr lang="cs-CZ" sz="2400" dirty="0"/>
            </a:br>
            <a:r>
              <a:rPr lang="cs-CZ" sz="2400" dirty="0"/>
              <a:t>(slouží k připojení stromu k jinému uzlu)</a:t>
            </a:r>
          </a:p>
        </p:txBody>
      </p:sp>
      <p:pic>
        <p:nvPicPr>
          <p:cNvPr id="13" name="Obrázek 12">
            <a:extLst>
              <a:ext uri="{FF2B5EF4-FFF2-40B4-BE49-F238E27FC236}">
                <a16:creationId xmlns:a16="http://schemas.microsoft.com/office/drawing/2014/main" id="{AA8FA4F3-530A-4346-8088-E60719195B66}"/>
              </a:ext>
            </a:extLst>
          </p:cNvPr>
          <p:cNvPicPr/>
          <p:nvPr/>
        </p:nvPicPr>
        <p:blipFill rotWithShape="1">
          <a:blip r:embed="rId2">
            <a:extLst>
              <a:ext uri="{28A0092B-C50C-407E-A947-70E740481C1C}">
                <a14:useLocalDpi xmlns:a14="http://schemas.microsoft.com/office/drawing/2010/main" val="0"/>
              </a:ext>
            </a:extLst>
          </a:blip>
          <a:srcRect l="46433" t="57353" r="8966" b="4445"/>
          <a:stretch/>
        </p:blipFill>
        <p:spPr bwMode="auto">
          <a:xfrm>
            <a:off x="195165" y="1653727"/>
            <a:ext cx="3362131" cy="2357860"/>
          </a:xfrm>
          <a:prstGeom prst="rect">
            <a:avLst/>
          </a:prstGeom>
          <a:noFill/>
          <a:ln>
            <a:noFill/>
          </a:ln>
        </p:spPr>
      </p:pic>
    </p:spTree>
    <p:extLst>
      <p:ext uri="{BB962C8B-B14F-4D97-AF65-F5344CB8AC3E}">
        <p14:creationId xmlns:p14="http://schemas.microsoft.com/office/powerpoint/2010/main" val="63557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ED6B79E8-E1DE-4275-A8E1-D3F8756D7E85}"/>
              </a:ext>
            </a:extLst>
          </p:cNvPr>
          <p:cNvPicPr/>
          <p:nvPr/>
        </p:nvPicPr>
        <p:blipFill rotWithShape="1">
          <a:blip r:embed="rId2">
            <a:extLst>
              <a:ext uri="{28A0092B-C50C-407E-A947-70E740481C1C}">
                <a14:useLocalDpi xmlns:a14="http://schemas.microsoft.com/office/drawing/2010/main" val="0"/>
              </a:ext>
            </a:extLst>
          </a:blip>
          <a:srcRect t="7248"/>
          <a:stretch/>
        </p:blipFill>
        <p:spPr bwMode="auto">
          <a:xfrm>
            <a:off x="228600" y="1588903"/>
            <a:ext cx="8763000" cy="5157130"/>
          </a:xfrm>
          <a:prstGeom prst="rect">
            <a:avLst/>
          </a:prstGeom>
          <a:noFill/>
          <a:ln>
            <a:noFill/>
          </a:ln>
        </p:spPr>
      </p:pic>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482060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45FDFE0F-DD75-446C-BCA6-FE54593E6206}"/>
              </a:ext>
            </a:extLst>
          </p:cNvPr>
          <p:cNvPicPr/>
          <p:nvPr/>
        </p:nvPicPr>
        <p:blipFill rotWithShape="1">
          <a:blip r:embed="rId2"/>
          <a:srcRect l="20602" t="39317" r="23161" b="13640"/>
          <a:stretch/>
        </p:blipFill>
        <p:spPr bwMode="auto">
          <a:xfrm>
            <a:off x="304800" y="1578913"/>
            <a:ext cx="8763000" cy="46022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9944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Definice 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2277547"/>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TAG   G = (I, A, S) je:</a:t>
            </a:r>
          </a:p>
          <a:p>
            <a:pPr marL="1257300" lvl="2" indent="-342900">
              <a:spcBef>
                <a:spcPts val="1200"/>
              </a:spcBef>
              <a:buClr>
                <a:srgbClr val="0070C0"/>
              </a:buClr>
              <a:buFont typeface="Arial" panose="020B0604020202020204" pitchFamily="34" charset="0"/>
              <a:buChar char="•"/>
            </a:pPr>
            <a:r>
              <a:rPr lang="cs-CZ" sz="2800" dirty="0"/>
              <a:t>množina I konečných počátečních stromů</a:t>
            </a:r>
          </a:p>
          <a:p>
            <a:pPr marL="1257300" lvl="2" indent="-342900">
              <a:spcBef>
                <a:spcPts val="1200"/>
              </a:spcBef>
              <a:buClr>
                <a:srgbClr val="0070C0"/>
              </a:buClr>
              <a:buFont typeface="Arial" panose="020B0604020202020204" pitchFamily="34" charset="0"/>
              <a:buChar char="•"/>
            </a:pPr>
            <a:r>
              <a:rPr lang="cs-CZ" sz="2800" dirty="0"/>
              <a:t>množina A pomocných stromů</a:t>
            </a:r>
          </a:p>
          <a:p>
            <a:pPr marL="1257300" lvl="2" indent="-342900">
              <a:spcBef>
                <a:spcPts val="1200"/>
              </a:spcBef>
              <a:buClr>
                <a:srgbClr val="0070C0"/>
              </a:buClr>
              <a:buFont typeface="Arial" panose="020B0604020202020204" pitchFamily="34" charset="0"/>
              <a:buChar char="•"/>
            </a:pPr>
            <a:r>
              <a:rPr lang="cs-CZ" sz="2800" dirty="0"/>
              <a:t>typ stromu S – </a:t>
            </a:r>
            <a:r>
              <a:rPr lang="cs-CZ" sz="2800" dirty="0" err="1"/>
              <a:t>neterminál</a:t>
            </a:r>
            <a:r>
              <a:rPr lang="cs-CZ" sz="2800" dirty="0"/>
              <a:t> označující větu</a:t>
            </a:r>
          </a:p>
        </p:txBody>
      </p:sp>
      <p:pic>
        <p:nvPicPr>
          <p:cNvPr id="11" name="Obrázek 10">
            <a:extLst>
              <a:ext uri="{FF2B5EF4-FFF2-40B4-BE49-F238E27FC236}">
                <a16:creationId xmlns:a16="http://schemas.microsoft.com/office/drawing/2014/main" id="{FD875B55-69F8-4A1E-A885-3FAC1EE6A67F}"/>
              </a:ext>
            </a:extLst>
          </p:cNvPr>
          <p:cNvPicPr/>
          <p:nvPr/>
        </p:nvPicPr>
        <p:blipFill rotWithShape="1">
          <a:blip r:embed="rId2"/>
          <a:srcRect l="22130" t="52078" r="21675" b="17135"/>
          <a:stretch/>
        </p:blipFill>
        <p:spPr bwMode="auto">
          <a:xfrm>
            <a:off x="304800" y="3900607"/>
            <a:ext cx="8307355" cy="2652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184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Lexikalizace 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1107996"/>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err="1"/>
              <a:t>LTAG</a:t>
            </a:r>
            <a:r>
              <a:rPr lang="cs-CZ" sz="2800" dirty="0"/>
              <a:t> je lexikalizovanou variantou formalismu TAG</a:t>
            </a:r>
          </a:p>
          <a:p>
            <a:pPr marL="342900" indent="-342900">
              <a:spcBef>
                <a:spcPts val="1200"/>
              </a:spcBef>
              <a:buClr>
                <a:srgbClr val="0070C0"/>
              </a:buClr>
              <a:buFont typeface="Arial" panose="020B0604020202020204" pitchFamily="34" charset="0"/>
              <a:buChar char="•"/>
            </a:pPr>
            <a:endParaRPr lang="cs-CZ" sz="2800" dirty="0"/>
          </a:p>
        </p:txBody>
      </p:sp>
      <p:pic>
        <p:nvPicPr>
          <p:cNvPr id="12" name="Obrázek 11">
            <a:extLst>
              <a:ext uri="{FF2B5EF4-FFF2-40B4-BE49-F238E27FC236}">
                <a16:creationId xmlns:a16="http://schemas.microsoft.com/office/drawing/2014/main" id="{A18F06F8-2130-4FC0-AFA5-ADCE58E3C080}"/>
              </a:ext>
            </a:extLst>
          </p:cNvPr>
          <p:cNvPicPr/>
          <p:nvPr/>
        </p:nvPicPr>
        <p:blipFill rotWithShape="1">
          <a:blip r:embed="rId2"/>
          <a:srcRect l="21000" t="36046" r="22224" b="45106"/>
          <a:stretch/>
        </p:blipFill>
        <p:spPr bwMode="auto">
          <a:xfrm>
            <a:off x="228600" y="2313852"/>
            <a:ext cx="8610600" cy="1744281"/>
          </a:xfrm>
          <a:prstGeom prst="rect">
            <a:avLst/>
          </a:prstGeom>
          <a:ln>
            <a:noFill/>
          </a:ln>
          <a:extLst>
            <a:ext uri="{53640926-AAD7-44D8-BBD7-CCE9431645EC}">
              <a14:shadowObscured xmlns:a14="http://schemas.microsoft.com/office/drawing/2010/main"/>
            </a:ext>
          </a:extLst>
        </p:spPr>
      </p:pic>
      <p:pic>
        <p:nvPicPr>
          <p:cNvPr id="13" name="Obrázek 12">
            <a:extLst>
              <a:ext uri="{FF2B5EF4-FFF2-40B4-BE49-F238E27FC236}">
                <a16:creationId xmlns:a16="http://schemas.microsoft.com/office/drawing/2014/main" id="{EBC43448-8810-4ED1-A29E-5693BC30A468}"/>
              </a:ext>
            </a:extLst>
          </p:cNvPr>
          <p:cNvPicPr/>
          <p:nvPr/>
        </p:nvPicPr>
        <p:blipFill rotWithShape="1">
          <a:blip r:embed="rId2"/>
          <a:srcRect l="21447" t="53202" r="21569" b="17245"/>
          <a:stretch/>
        </p:blipFill>
        <p:spPr bwMode="auto">
          <a:xfrm>
            <a:off x="457200" y="4182091"/>
            <a:ext cx="8307355" cy="22187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929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Závislostní formalismy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63231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vhodné pro popis jazyků s volným slovosledem</a:t>
            </a:r>
          </a:p>
          <a:p>
            <a:pPr marL="342900" indent="-342900">
              <a:spcBef>
                <a:spcPts val="1200"/>
              </a:spcBef>
              <a:buClr>
                <a:srgbClr val="0070C0"/>
              </a:buClr>
              <a:buFont typeface="Arial" panose="020B0604020202020204" pitchFamily="34" charset="0"/>
              <a:buChar char="•"/>
            </a:pPr>
            <a:r>
              <a:rPr lang="cs-CZ" sz="2800" dirty="0"/>
              <a:t>vztah závislosti mezi řídícími a závislými větnými členy</a:t>
            </a:r>
          </a:p>
          <a:p>
            <a:pPr marL="342900" indent="-342900">
              <a:spcBef>
                <a:spcPts val="1200"/>
              </a:spcBef>
              <a:buClr>
                <a:srgbClr val="0070C0"/>
              </a:buClr>
              <a:buFont typeface="Arial" panose="020B0604020202020204" pitchFamily="34" charset="0"/>
              <a:buChar char="•"/>
            </a:pPr>
            <a:r>
              <a:rPr lang="cs-CZ" sz="2800" dirty="0"/>
              <a:t>neexistují žádné </a:t>
            </a:r>
            <a:r>
              <a:rPr lang="cs-CZ" sz="2800" dirty="0" err="1"/>
              <a:t>neterminály</a:t>
            </a:r>
            <a:r>
              <a:rPr lang="cs-CZ" sz="2800" dirty="0"/>
              <a:t>, pouze lexikalizované uzly</a:t>
            </a:r>
          </a:p>
          <a:p>
            <a:pPr marL="342900" indent="-342900">
              <a:spcBef>
                <a:spcPts val="1200"/>
              </a:spcBef>
              <a:buClr>
                <a:srgbClr val="0070C0"/>
              </a:buClr>
              <a:buFont typeface="Arial" panose="020B0604020202020204" pitchFamily="34" charset="0"/>
              <a:buChar char="•"/>
            </a:pPr>
            <a:r>
              <a:rPr lang="cs-CZ" sz="2800" dirty="0"/>
              <a:t>využití valence nebo </a:t>
            </a:r>
            <a:r>
              <a:rPr lang="cs-CZ" sz="2800" dirty="0" err="1"/>
              <a:t>subkategorizace</a:t>
            </a:r>
            <a:endParaRPr lang="cs-CZ" sz="2800" dirty="0"/>
          </a:p>
          <a:p>
            <a:pPr marL="342900" indent="-342900">
              <a:spcBef>
                <a:spcPts val="1200"/>
              </a:spcBef>
              <a:buClr>
                <a:srgbClr val="0070C0"/>
              </a:buClr>
              <a:buFont typeface="Arial" panose="020B0604020202020204" pitchFamily="34" charset="0"/>
              <a:buChar char="•"/>
            </a:pPr>
            <a:r>
              <a:rPr lang="cs-CZ" sz="2800" dirty="0"/>
              <a:t>typicky vztah mezi slovesem a jeho možnými doplněními:</a:t>
            </a:r>
          </a:p>
          <a:p>
            <a:pPr>
              <a:spcBef>
                <a:spcPts val="1200"/>
              </a:spcBef>
              <a:buClr>
                <a:srgbClr val="0070C0"/>
              </a:buClr>
            </a:pPr>
            <a:r>
              <a:rPr lang="cs-CZ" sz="2800" dirty="0"/>
              <a:t>     NOSIT</a:t>
            </a:r>
          </a:p>
          <a:p>
            <a:pPr>
              <a:spcBef>
                <a:spcPts val="1200"/>
              </a:spcBef>
              <a:buClr>
                <a:srgbClr val="0070C0"/>
              </a:buClr>
            </a:pPr>
            <a:r>
              <a:rPr lang="cs-CZ" sz="2800" dirty="0"/>
              <a:t>     = </a:t>
            </a:r>
            <a:r>
              <a:rPr lang="cs-CZ" sz="2800" dirty="0" err="1"/>
              <a:t>koho|co</a:t>
            </a:r>
            <a:endParaRPr lang="cs-CZ" sz="2800" dirty="0"/>
          </a:p>
          <a:p>
            <a:pPr>
              <a:spcBef>
                <a:spcPts val="1200"/>
              </a:spcBef>
              <a:buClr>
                <a:srgbClr val="0070C0"/>
              </a:buClr>
            </a:pPr>
            <a:r>
              <a:rPr lang="cs-CZ" sz="2800" dirty="0"/>
              <a:t>     = komu &amp; </a:t>
            </a:r>
            <a:r>
              <a:rPr lang="cs-CZ" sz="2800" dirty="0" err="1"/>
              <a:t>koho|co</a:t>
            </a:r>
            <a:endParaRPr lang="cs-CZ" sz="2800" dirty="0"/>
          </a:p>
          <a:p>
            <a:pPr marL="342900" indent="-342900">
              <a:spcBef>
                <a:spcPts val="1200"/>
              </a:spcBef>
              <a:buClr>
                <a:srgbClr val="0070C0"/>
              </a:buClr>
              <a:buFont typeface="Arial" panose="020B0604020202020204" pitchFamily="34" charset="0"/>
              <a:buChar char="•"/>
            </a:pPr>
            <a:endParaRPr lang="cs-CZ" sz="2800" dirty="0"/>
          </a:p>
        </p:txBody>
      </p:sp>
    </p:spTree>
    <p:extLst>
      <p:ext uri="{BB962C8B-B14F-4D97-AF65-F5344CB8AC3E}">
        <p14:creationId xmlns:p14="http://schemas.microsoft.com/office/powerpoint/2010/main" val="221156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Lexikalizace TAG</a:t>
            </a:r>
            <a:endParaRPr lang="en-GB" sz="3600" b="1" cap="small" dirty="0">
              <a:solidFill>
                <a:schemeClr val="tx1">
                  <a:lumMod val="75000"/>
                  <a:lumOff val="25000"/>
                </a:schemeClr>
              </a:solidFill>
              <a:latin typeface="Century Gothic" pitchFamily="34" charset="0"/>
            </a:endParaRPr>
          </a:p>
        </p:txBody>
      </p:sp>
      <p:pic>
        <p:nvPicPr>
          <p:cNvPr id="11" name="Obrázek 10">
            <a:extLst>
              <a:ext uri="{FF2B5EF4-FFF2-40B4-BE49-F238E27FC236}">
                <a16:creationId xmlns:a16="http://schemas.microsoft.com/office/drawing/2014/main" id="{2BBD072B-239C-4C6B-8F46-79F5C8357CA4}"/>
              </a:ext>
            </a:extLst>
          </p:cNvPr>
          <p:cNvPicPr/>
          <p:nvPr/>
        </p:nvPicPr>
        <p:blipFill rotWithShape="1">
          <a:blip r:embed="rId2"/>
          <a:srcRect l="20507" t="35522" r="22129" b="5876"/>
          <a:stretch/>
        </p:blipFill>
        <p:spPr bwMode="auto">
          <a:xfrm>
            <a:off x="0" y="1464209"/>
            <a:ext cx="8915400" cy="4833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180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 </a:t>
            </a:r>
            <a:r>
              <a:rPr lang="cs-CZ" sz="3600" b="1" cap="small" dirty="0" err="1">
                <a:solidFill>
                  <a:schemeClr val="tx1">
                    <a:lumMod val="75000"/>
                    <a:lumOff val="25000"/>
                  </a:schemeClr>
                </a:solidFill>
                <a:latin typeface="Century Gothic" pitchFamily="34" charset="0"/>
              </a:rPr>
              <a:t>LTAG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3139321"/>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díky použití operace připojení mají TAG a </a:t>
            </a:r>
            <a:r>
              <a:rPr lang="cs-CZ" sz="2800" dirty="0" err="1">
                <a:latin typeface="+mj-lt"/>
                <a:cs typeface="Arial" panose="020B0604020202020204" pitchFamily="34" charset="0"/>
              </a:rPr>
              <a:t>LTAG</a:t>
            </a:r>
            <a:r>
              <a:rPr lang="cs-CZ" sz="2800" dirty="0">
                <a:latin typeface="+mj-lt"/>
                <a:cs typeface="Arial" panose="020B0604020202020204" pitchFamily="34" charset="0"/>
              </a:rPr>
              <a:t> větší generativní sílu než bezkontextové gramatiky </a:t>
            </a:r>
          </a:p>
          <a:p>
            <a:pPr>
              <a:spcBef>
                <a:spcPts val="1200"/>
              </a:spcBef>
              <a:buClr>
                <a:srgbClr val="0070C0"/>
              </a:buClr>
            </a:pPr>
            <a:r>
              <a:rPr lang="cs-CZ" sz="2800" dirty="0">
                <a:latin typeface="+mj-lt"/>
                <a:cs typeface="Arial" panose="020B0604020202020204" pitchFamily="34" charset="0"/>
              </a:rPr>
              <a:t>    (</a:t>
            </a:r>
            <a:r>
              <a:rPr lang="cs-CZ" sz="2800" dirty="0" err="1">
                <a:latin typeface="+mj-lt"/>
                <a:cs typeface="Arial" panose="020B0604020202020204" pitchFamily="34" charset="0"/>
              </a:rPr>
              <a:t>CFG</a:t>
            </a:r>
            <a:r>
              <a:rPr lang="cs-CZ" sz="2800" dirty="0">
                <a:latin typeface="+mj-lt"/>
                <a:cs typeface="Arial" panose="020B0604020202020204" pitchFamily="34" charset="0"/>
              </a:rPr>
              <a:t> </a:t>
            </a:r>
            <a:r>
              <a:rPr lang="cs-CZ" sz="2800" b="0" i="0" dirty="0">
                <a:solidFill>
                  <a:srgbClr val="202122"/>
                </a:solidFill>
                <a:effectLst/>
                <a:latin typeface="+mj-lt"/>
                <a:cs typeface="Arial" panose="020B0604020202020204" pitchFamily="34" charset="0"/>
              </a:rPr>
              <a:t>⊂ </a:t>
            </a:r>
            <a:r>
              <a:rPr lang="cs-CZ" sz="2800" b="0" i="0" dirty="0" err="1">
                <a:solidFill>
                  <a:srgbClr val="202122"/>
                </a:solidFill>
                <a:effectLst/>
                <a:latin typeface="+mj-lt"/>
                <a:cs typeface="Arial" panose="020B0604020202020204" pitchFamily="34" charset="0"/>
              </a:rPr>
              <a:t>MCSL</a:t>
            </a:r>
            <a:r>
              <a:rPr lang="cs-CZ" sz="2800" b="0" i="0" dirty="0">
                <a:solidFill>
                  <a:srgbClr val="202122"/>
                </a:solidFill>
                <a:effectLst/>
                <a:latin typeface="+mj-lt"/>
                <a:cs typeface="Arial" panose="020B0604020202020204" pitchFamily="34" charset="0"/>
              </a:rPr>
              <a:t>) </a:t>
            </a:r>
          </a:p>
          <a:p>
            <a:pPr>
              <a:spcBef>
                <a:spcPts val="1200"/>
              </a:spcBef>
              <a:buClr>
                <a:srgbClr val="0070C0"/>
              </a:buClr>
            </a:pPr>
            <a:r>
              <a:rPr lang="cs-CZ" sz="2800" dirty="0">
                <a:solidFill>
                  <a:srgbClr val="202122"/>
                </a:solidFill>
                <a:latin typeface="+mj-lt"/>
                <a:cs typeface="Arial" panose="020B0604020202020204" pitchFamily="34" charset="0"/>
              </a:rPr>
              <a:t>    generování mírně kontextových jazyků </a:t>
            </a:r>
            <a:br>
              <a:rPr lang="cs-CZ" sz="2800" dirty="0">
                <a:solidFill>
                  <a:srgbClr val="202122"/>
                </a:solidFill>
                <a:latin typeface="+mj-lt"/>
                <a:cs typeface="Arial" panose="020B0604020202020204" pitchFamily="34" charset="0"/>
              </a:rPr>
            </a:br>
            <a:r>
              <a:rPr lang="cs-CZ" sz="2800" dirty="0">
                <a:solidFill>
                  <a:srgbClr val="202122"/>
                </a:solidFill>
                <a:latin typeface="+mj-lt"/>
                <a:cs typeface="Arial" panose="020B0604020202020204" pitchFamily="34" charset="0"/>
              </a:rPr>
              <a:t>    (</a:t>
            </a:r>
            <a:r>
              <a:rPr lang="cs-CZ" sz="2800" dirty="0" err="1">
                <a:solidFill>
                  <a:srgbClr val="202122"/>
                </a:solidFill>
                <a:latin typeface="+mj-lt"/>
                <a:cs typeface="Arial" panose="020B0604020202020204" pitchFamily="34" charset="0"/>
              </a:rPr>
              <a:t>mildly</a:t>
            </a:r>
            <a:r>
              <a:rPr lang="cs-CZ" sz="2800" dirty="0">
                <a:solidFill>
                  <a:srgbClr val="202122"/>
                </a:solidFill>
                <a:latin typeface="+mj-lt"/>
                <a:cs typeface="Arial" panose="020B0604020202020204" pitchFamily="34" charset="0"/>
              </a:rPr>
              <a:t> </a:t>
            </a:r>
            <a:r>
              <a:rPr lang="cs-CZ" sz="2800" dirty="0" err="1">
                <a:solidFill>
                  <a:srgbClr val="202122"/>
                </a:solidFill>
                <a:latin typeface="+mj-lt"/>
                <a:cs typeface="Arial" panose="020B0604020202020204" pitchFamily="34" charset="0"/>
              </a:rPr>
              <a:t>context</a:t>
            </a:r>
            <a:r>
              <a:rPr lang="cs-CZ" sz="2800" dirty="0">
                <a:solidFill>
                  <a:srgbClr val="202122"/>
                </a:solidFill>
                <a:latin typeface="+mj-lt"/>
                <a:cs typeface="Arial" panose="020B0604020202020204" pitchFamily="34" charset="0"/>
              </a:rPr>
              <a:t>-sensitive </a:t>
            </a:r>
            <a:r>
              <a:rPr lang="cs-CZ" sz="2800" dirty="0" err="1">
                <a:solidFill>
                  <a:srgbClr val="202122"/>
                </a:solidFill>
                <a:latin typeface="+mj-lt"/>
                <a:cs typeface="Arial" panose="020B0604020202020204" pitchFamily="34" charset="0"/>
              </a:rPr>
              <a:t>languages</a:t>
            </a:r>
            <a:r>
              <a:rPr lang="cs-CZ" sz="2800" dirty="0">
                <a:solidFill>
                  <a:srgbClr val="202122"/>
                </a:solidFill>
                <a:latin typeface="+mj-lt"/>
                <a:cs typeface="Arial" panose="020B0604020202020204" pitchFamily="34" charset="0"/>
              </a:rPr>
              <a:t>)</a:t>
            </a: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pic>
        <p:nvPicPr>
          <p:cNvPr id="11" name="Obrázek 10">
            <a:extLst>
              <a:ext uri="{FF2B5EF4-FFF2-40B4-BE49-F238E27FC236}">
                <a16:creationId xmlns:a16="http://schemas.microsoft.com/office/drawing/2014/main" id="{EF3F55C5-1332-4043-A441-D8DDECB02709}"/>
              </a:ext>
            </a:extLst>
          </p:cNvPr>
          <p:cNvPicPr/>
          <p:nvPr/>
        </p:nvPicPr>
        <p:blipFill rotWithShape="1">
          <a:blip r:embed="rId2"/>
          <a:srcRect l="22051" t="50419" r="22123" b="31407"/>
          <a:stretch/>
        </p:blipFill>
        <p:spPr bwMode="auto">
          <a:xfrm>
            <a:off x="-223936" y="4220686"/>
            <a:ext cx="9143999" cy="1912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6998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TAG, </a:t>
            </a:r>
            <a:r>
              <a:rPr lang="cs-CZ" sz="3600" b="1" cap="small" dirty="0" err="1">
                <a:solidFill>
                  <a:schemeClr val="tx1">
                    <a:lumMod val="75000"/>
                    <a:lumOff val="25000"/>
                  </a:schemeClr>
                </a:solidFill>
                <a:latin typeface="Century Gothic" pitchFamily="34" charset="0"/>
              </a:rPr>
              <a:t>LTAG</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4616648"/>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i jiné formalismy umí </a:t>
            </a:r>
            <a:r>
              <a:rPr lang="cs-CZ" sz="2800" dirty="0" err="1">
                <a:latin typeface="+mj-lt"/>
                <a:cs typeface="Arial" panose="020B0604020202020204" pitchFamily="34" charset="0"/>
              </a:rPr>
              <a:t>MSCL</a:t>
            </a:r>
            <a:r>
              <a:rPr lang="cs-CZ" sz="2800" dirty="0">
                <a:latin typeface="+mj-lt"/>
                <a:cs typeface="Arial" panose="020B0604020202020204" pitchFamily="34" charset="0"/>
              </a:rPr>
              <a:t>:</a:t>
            </a:r>
          </a:p>
          <a:p>
            <a:pPr marL="1257300"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LIG, </a:t>
            </a:r>
            <a:r>
              <a:rPr lang="cs-CZ" sz="2800" dirty="0" err="1">
                <a:latin typeface="+mj-lt"/>
                <a:cs typeface="Arial" panose="020B0604020202020204" pitchFamily="34" charset="0"/>
              </a:rPr>
              <a:t>Linear</a:t>
            </a:r>
            <a:r>
              <a:rPr lang="cs-CZ" sz="2800" dirty="0">
                <a:latin typeface="+mj-lt"/>
                <a:cs typeface="Arial" panose="020B0604020202020204" pitchFamily="34" charset="0"/>
              </a:rPr>
              <a:t> </a:t>
            </a:r>
            <a:r>
              <a:rPr lang="cs-CZ" sz="2800" dirty="0" err="1">
                <a:latin typeface="+mj-lt"/>
                <a:cs typeface="Arial" panose="020B0604020202020204" pitchFamily="34" charset="0"/>
              </a:rPr>
              <a:t>Indexed</a:t>
            </a:r>
            <a:r>
              <a:rPr lang="cs-CZ" sz="2800" dirty="0">
                <a:latin typeface="+mj-lt"/>
                <a:cs typeface="Arial" panose="020B0604020202020204" pitchFamily="34" charset="0"/>
              </a:rPr>
              <a:t> </a:t>
            </a:r>
            <a:r>
              <a:rPr lang="cs-CZ" sz="2800" dirty="0" err="1">
                <a:latin typeface="+mj-lt"/>
                <a:cs typeface="Arial" panose="020B0604020202020204" pitchFamily="34" charset="0"/>
              </a:rPr>
              <a:t>Grammars</a:t>
            </a:r>
            <a:r>
              <a:rPr lang="cs-CZ" sz="2800" dirty="0">
                <a:latin typeface="+mj-lt"/>
                <a:cs typeface="Arial" panose="020B0604020202020204" pitchFamily="34" charset="0"/>
              </a:rPr>
              <a:t> – </a:t>
            </a:r>
            <a:r>
              <a:rPr lang="cs-CZ" sz="2800" dirty="0" err="1">
                <a:latin typeface="+mj-lt"/>
                <a:cs typeface="Arial" panose="020B0604020202020204" pitchFamily="34" charset="0"/>
              </a:rPr>
              <a:t>Gazdar</a:t>
            </a:r>
            <a:r>
              <a:rPr lang="cs-CZ" sz="2800" dirty="0">
                <a:latin typeface="+mj-lt"/>
                <a:cs typeface="Arial" panose="020B0604020202020204" pitchFamily="34" charset="0"/>
              </a:rPr>
              <a:t>, 1985</a:t>
            </a:r>
          </a:p>
          <a:p>
            <a:pPr marL="1257300" lvl="2"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HG</a:t>
            </a:r>
            <a:r>
              <a:rPr lang="cs-CZ" sz="2800" dirty="0">
                <a:latin typeface="+mj-lt"/>
                <a:cs typeface="Arial" panose="020B0604020202020204" pitchFamily="34" charset="0"/>
              </a:rPr>
              <a:t>, </a:t>
            </a:r>
            <a:r>
              <a:rPr lang="cs-CZ" sz="2800" dirty="0" err="1">
                <a:latin typeface="+mj-lt"/>
                <a:cs typeface="Arial" panose="020B0604020202020204" pitchFamily="34" charset="0"/>
              </a:rPr>
              <a:t>Head</a:t>
            </a:r>
            <a:r>
              <a:rPr lang="cs-CZ" sz="2800" dirty="0">
                <a:latin typeface="+mj-lt"/>
                <a:cs typeface="Arial" panose="020B0604020202020204" pitchFamily="34" charset="0"/>
              </a:rPr>
              <a:t> </a:t>
            </a:r>
            <a:r>
              <a:rPr lang="cs-CZ" sz="2800" dirty="0" err="1">
                <a:latin typeface="+mj-lt"/>
                <a:cs typeface="Arial" panose="020B0604020202020204" pitchFamily="34" charset="0"/>
              </a:rPr>
              <a:t>Grammar</a:t>
            </a:r>
            <a:r>
              <a:rPr lang="cs-CZ" sz="2800" dirty="0">
                <a:latin typeface="+mj-lt"/>
                <a:cs typeface="Arial" panose="020B0604020202020204" pitchFamily="34" charset="0"/>
              </a:rPr>
              <a:t> – </a:t>
            </a:r>
            <a:r>
              <a:rPr lang="cs-CZ" sz="2800" dirty="0" err="1">
                <a:latin typeface="+mj-lt"/>
                <a:cs typeface="Arial" panose="020B0604020202020204" pitchFamily="34" charset="0"/>
              </a:rPr>
              <a:t>Pollard</a:t>
            </a:r>
            <a:r>
              <a:rPr lang="cs-CZ" sz="2800" dirty="0">
                <a:latin typeface="+mj-lt"/>
                <a:cs typeface="Arial" panose="020B0604020202020204" pitchFamily="34" charset="0"/>
              </a:rPr>
              <a:t>, 1984</a:t>
            </a:r>
          </a:p>
          <a:p>
            <a:pPr marL="1257300" lvl="2"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CCG</a:t>
            </a:r>
            <a:r>
              <a:rPr lang="cs-CZ" sz="2800" dirty="0">
                <a:latin typeface="+mj-lt"/>
                <a:cs typeface="Arial" panose="020B0604020202020204" pitchFamily="34" charset="0"/>
              </a:rPr>
              <a:t>, kombinatorické kategoriální gramatiky</a:t>
            </a:r>
          </a:p>
          <a:p>
            <a:pPr marL="1257300" lvl="2"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lvl="2"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1825459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324535"/>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categorial</a:t>
            </a:r>
            <a:r>
              <a:rPr lang="cs-CZ" sz="2800" dirty="0">
                <a:latin typeface="+mj-lt"/>
                <a:cs typeface="Arial" panose="020B0604020202020204" pitchFamily="34" charset="0"/>
              </a:rPr>
              <a:t> </a:t>
            </a:r>
            <a:r>
              <a:rPr lang="cs-CZ" sz="2800" dirty="0" err="1">
                <a:latin typeface="+mj-lt"/>
                <a:cs typeface="Arial" panose="020B0604020202020204" pitchFamily="34" charset="0"/>
              </a:rPr>
              <a:t>grammar</a:t>
            </a:r>
            <a:r>
              <a:rPr lang="cs-CZ" sz="2800" dirty="0">
                <a:latin typeface="+mj-lt"/>
                <a:cs typeface="Arial" panose="020B0604020202020204" pitchFamily="34" charset="0"/>
              </a:rPr>
              <a:t>, CG</a:t>
            </a: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skupina teorií syntaxe a sémantiky </a:t>
            </a:r>
            <a:r>
              <a:rPr lang="cs-CZ" sz="2800" dirty="0" err="1">
                <a:latin typeface="+mj-lt"/>
                <a:cs typeface="Arial" panose="020B0604020202020204" pitchFamily="34" charset="0"/>
              </a:rPr>
              <a:t>PJ</a:t>
            </a:r>
            <a:r>
              <a:rPr lang="cs-CZ" sz="2800" dirty="0">
                <a:latin typeface="+mj-lt"/>
                <a:cs typeface="Arial" panose="020B0604020202020204" pitchFamily="34" charset="0"/>
              </a:rPr>
              <a:t> s velkým důrazem na lexikon </a:t>
            </a:r>
          </a:p>
          <a:p>
            <a:pPr marL="342900" indent="-342900">
              <a:spcBef>
                <a:spcPts val="1200"/>
              </a:spcBef>
              <a:buClr>
                <a:srgbClr val="0070C0"/>
              </a:buClr>
              <a:buFont typeface="Arial" panose="020B0604020202020204" pitchFamily="34" charset="0"/>
              <a:buChar char="•"/>
            </a:pPr>
            <a:r>
              <a:rPr lang="cs-CZ" sz="2800" dirty="0">
                <a:latin typeface="+mj-lt"/>
              </a:rPr>
              <a:t>neobsahuje pravidla pro kombinování slov → </a:t>
            </a:r>
            <a:br>
              <a:rPr lang="cs-CZ" sz="2800" dirty="0">
                <a:latin typeface="+mj-lt"/>
              </a:rPr>
            </a:br>
            <a:r>
              <a:rPr lang="cs-CZ" sz="2800" dirty="0">
                <a:latin typeface="+mj-lt"/>
              </a:rPr>
              <a:t>lexikální kategorie slov tvoří funkce, které určují, jak se dané kategorie kombinují s jinými výrazy a je výsledkem aplikace podvýrazů na sebe</a:t>
            </a:r>
            <a:endParaRPr lang="cs-CZ" sz="2800" dirty="0">
              <a:latin typeface="+mj-lt"/>
              <a:cs typeface="Arial" panose="020B0604020202020204" pitchFamily="34" charset="0"/>
            </a:endParaRPr>
          </a:p>
          <a:p>
            <a:pPr marL="342900" lvl="2"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pic>
        <p:nvPicPr>
          <p:cNvPr id="11" name="Obrázek 10">
            <a:extLst>
              <a:ext uri="{FF2B5EF4-FFF2-40B4-BE49-F238E27FC236}">
                <a16:creationId xmlns:a16="http://schemas.microsoft.com/office/drawing/2014/main" id="{64544269-A659-4414-B8E1-9A07A526DC25}"/>
              </a:ext>
            </a:extLst>
          </p:cNvPr>
          <p:cNvPicPr/>
          <p:nvPr/>
        </p:nvPicPr>
        <p:blipFill rotWithShape="1">
          <a:blip r:embed="rId2"/>
          <a:srcRect l="23784" t="49926" r="23738" b="42249"/>
          <a:stretch/>
        </p:blipFill>
        <p:spPr bwMode="auto">
          <a:xfrm>
            <a:off x="722073" y="5264567"/>
            <a:ext cx="7488866" cy="7526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7645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6032421"/>
          </a:xfrm>
          <a:prstGeom prst="rect">
            <a:avLst/>
          </a:prstGeom>
        </p:spPr>
        <p:txBody>
          <a:bodyPr wrap="square">
            <a:spAutoFit/>
          </a:bodyPr>
          <a:lstStyle/>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opírají se o princip kompozicionality:</a:t>
            </a:r>
            <a:br>
              <a:rPr lang="cs-CZ" sz="2800" dirty="0">
                <a:latin typeface="+mj-lt"/>
                <a:cs typeface="Arial" panose="020B0604020202020204" pitchFamily="34" charset="0"/>
              </a:rPr>
            </a:br>
            <a:r>
              <a:rPr lang="cs-CZ" sz="2800" i="1" dirty="0">
                <a:latin typeface="+mj-lt"/>
                <a:cs typeface="Arial" panose="020B0604020202020204" pitchFamily="34" charset="0"/>
              </a:rPr>
              <a:t>Význam složeného výrazu je jednoznačně určen významy částí tohoto výrazu a způsobem, jakým jsou tyto části složeny dohromady.</a:t>
            </a:r>
          </a:p>
          <a:p>
            <a:pPr marL="342900"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základy kategoriální g. položili ve 30. letech 20. stol. polští logikové </a:t>
            </a:r>
            <a:r>
              <a:rPr lang="cs-CZ" sz="2800" dirty="0" err="1">
                <a:latin typeface="+mj-lt"/>
                <a:cs typeface="Arial" panose="020B0604020202020204" pitchFamily="34" charset="0"/>
              </a:rPr>
              <a:t>Leśniewski</a:t>
            </a:r>
            <a:r>
              <a:rPr lang="cs-CZ" sz="2800" dirty="0">
                <a:latin typeface="+mj-lt"/>
                <a:cs typeface="Arial" panose="020B0604020202020204" pitchFamily="34" charset="0"/>
              </a:rPr>
              <a:t> a </a:t>
            </a:r>
            <a:r>
              <a:rPr lang="cs-CZ" sz="2800" dirty="0" err="1">
                <a:latin typeface="+mj-lt"/>
                <a:cs typeface="Arial" panose="020B0604020202020204" pitchFamily="34" charset="0"/>
              </a:rPr>
              <a:t>Ajdukiewicz</a:t>
            </a:r>
            <a:endParaRPr lang="cs-CZ" sz="2800" dirty="0">
              <a:latin typeface="+mj-lt"/>
              <a:cs typeface="Arial" panose="020B0604020202020204" pitchFamily="34" charset="0"/>
            </a:endParaRPr>
          </a:p>
          <a:p>
            <a:pPr marL="342900"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hlavní uplatnění nalezly tyto gramatiky v lingvistice zejm. při popisu jazyků s pevným slovosledem (např. angl.). </a:t>
            </a:r>
          </a:p>
          <a:p>
            <a:pPr marL="342900"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první použití CG pro popis </a:t>
            </a:r>
            <a:r>
              <a:rPr lang="cs-CZ" sz="2800" dirty="0" err="1">
                <a:latin typeface="+mj-lt"/>
                <a:cs typeface="Arial" panose="020B0604020202020204" pitchFamily="34" charset="0"/>
              </a:rPr>
              <a:t>PJ</a:t>
            </a:r>
            <a:r>
              <a:rPr lang="cs-CZ" sz="2800" dirty="0">
                <a:latin typeface="+mj-lt"/>
                <a:cs typeface="Arial" panose="020B0604020202020204" pitchFamily="34" charset="0"/>
              </a:rPr>
              <a:t>: </a:t>
            </a:r>
            <a:r>
              <a:rPr lang="cs-CZ" sz="2800" dirty="0" err="1">
                <a:latin typeface="+mj-lt"/>
                <a:cs typeface="Arial" panose="020B0604020202020204" pitchFamily="34" charset="0"/>
              </a:rPr>
              <a:t>Jehošua</a:t>
            </a:r>
            <a:r>
              <a:rPr lang="cs-CZ" sz="2800" dirty="0">
                <a:latin typeface="+mj-lt"/>
                <a:cs typeface="Arial" panose="020B0604020202020204" pitchFamily="34" charset="0"/>
              </a:rPr>
              <a:t> Bar-</a:t>
            </a:r>
            <a:r>
              <a:rPr lang="cs-CZ" sz="2800" dirty="0" err="1">
                <a:latin typeface="+mj-lt"/>
                <a:cs typeface="Arial" panose="020B0604020202020204" pitchFamily="34" charset="0"/>
              </a:rPr>
              <a:t>Hillel</a:t>
            </a:r>
            <a:r>
              <a:rPr lang="cs-CZ" sz="2800" dirty="0">
                <a:latin typeface="+mj-lt"/>
                <a:cs typeface="Arial" panose="020B0604020202020204" pitchFamily="34" charset="0"/>
              </a:rPr>
              <a:t> (1953)</a:t>
            </a: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3599003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755422"/>
          </a:xfrm>
          <a:prstGeom prst="rect">
            <a:avLst/>
          </a:prstGeom>
        </p:spPr>
        <p:txBody>
          <a:bodyPr wrap="square">
            <a:spAutoFit/>
          </a:bodyPr>
          <a:lstStyle/>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CG jsou tvořeny </a:t>
            </a:r>
            <a:br>
              <a:rPr lang="cs-CZ" sz="2800" dirty="0">
                <a:latin typeface="+mj-lt"/>
                <a:cs typeface="Arial" panose="020B0604020202020204" pitchFamily="34" charset="0"/>
              </a:rPr>
            </a:br>
            <a:r>
              <a:rPr lang="cs-CZ" sz="2800" dirty="0">
                <a:latin typeface="+mj-lt"/>
                <a:cs typeface="Arial" panose="020B0604020202020204" pitchFamily="34" charset="0"/>
              </a:rPr>
              <a:t>a) množinou tzv. základních syntaktických kategorií (neterminálních symbolů)</a:t>
            </a:r>
            <a:br>
              <a:rPr lang="cs-CZ" sz="2800" dirty="0">
                <a:latin typeface="+mj-lt"/>
                <a:cs typeface="Arial" panose="020B0604020202020204" pitchFamily="34" charset="0"/>
              </a:rPr>
            </a:br>
            <a:r>
              <a:rPr lang="cs-CZ" sz="2800" dirty="0">
                <a:latin typeface="+mj-lt"/>
                <a:cs typeface="Arial" panose="020B0604020202020204" pitchFamily="34" charset="0"/>
              </a:rPr>
              <a:t>např. N (podstatné jméno), N\S (intranzitivní sloveso)</a:t>
            </a:r>
          </a:p>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každé kategorii je přiřazena množina slov jazyka (terminálních symbolů) patřících do této kategorie </a:t>
            </a:r>
          </a:p>
          <a:p>
            <a:pPr marL="447675" lvl="2" indent="-447675">
              <a:spcBef>
                <a:spcPts val="2400"/>
              </a:spcBef>
              <a:buClr>
                <a:srgbClr val="0070C0"/>
              </a:buClr>
            </a:pPr>
            <a:r>
              <a:rPr lang="cs-CZ" sz="2800" dirty="0">
                <a:latin typeface="+mj-lt"/>
                <a:cs typeface="Arial" panose="020B0604020202020204" pitchFamily="34" charset="0"/>
              </a:rPr>
              <a:t>     b) elementárních operací vytvářejících z těchto kategorií odvozené syntaktické struktury a majících podobu jednostranného „krácení abstraktních zlomků“ </a:t>
            </a: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2121706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4924425"/>
          </a:xfrm>
          <a:prstGeom prst="rect">
            <a:avLst/>
          </a:prstGeom>
        </p:spPr>
        <p:txBody>
          <a:bodyPr wrap="square">
            <a:spAutoFit/>
          </a:bodyPr>
          <a:lstStyle/>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„krácení zlomků“</a:t>
            </a:r>
          </a:p>
          <a:p>
            <a:pPr marL="342900" lvl="2" indent="-342900">
              <a:spcBef>
                <a:spcPts val="24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lvl="2" indent="-342900">
              <a:spcBef>
                <a:spcPts val="24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lvl="2" indent="-342900">
              <a:spcBef>
                <a:spcPts val="24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42900" lvl="2" indent="-342900">
              <a:spcBef>
                <a:spcPts val="2400"/>
              </a:spcBef>
              <a:buClr>
                <a:srgbClr val="0070C0"/>
              </a:buClr>
              <a:buFont typeface="Arial" panose="020B0604020202020204" pitchFamily="34" charset="0"/>
              <a:buChar char="•"/>
            </a:pPr>
            <a:r>
              <a:rPr lang="cs-CZ" sz="2800" dirty="0">
                <a:latin typeface="+mj-lt"/>
                <a:cs typeface="Arial" panose="020B0604020202020204" pitchFamily="34" charset="0"/>
              </a:rPr>
              <a:t>intranzitivní sloveso lze zachytit jako „zlomek“ N/S</a:t>
            </a:r>
            <a:br>
              <a:rPr lang="cs-CZ" sz="2800" dirty="0">
                <a:latin typeface="+mj-lt"/>
                <a:cs typeface="Arial" panose="020B0604020202020204" pitchFamily="34" charset="0"/>
              </a:rPr>
            </a:br>
            <a:r>
              <a:rPr lang="cs-CZ" sz="2800" dirty="0">
                <a:latin typeface="+mj-lt"/>
                <a:cs typeface="Arial" panose="020B0604020202020204" pitchFamily="34" charset="0"/>
              </a:rPr>
              <a:t>(nalevo vyžaduje N, podmět): N N/S          </a:t>
            </a:r>
            <a:r>
              <a:rPr lang="cs-CZ" sz="2800" dirty="0" err="1">
                <a:latin typeface="+mj-lt"/>
                <a:cs typeface="Arial" panose="020B0604020202020204" pitchFamily="34" charset="0"/>
              </a:rPr>
              <a:t>S</a:t>
            </a:r>
            <a:br>
              <a:rPr lang="cs-CZ" sz="2800" dirty="0">
                <a:latin typeface="+mj-lt"/>
                <a:cs typeface="Arial" panose="020B0604020202020204" pitchFamily="34" charset="0"/>
              </a:rPr>
            </a:b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pic>
        <p:nvPicPr>
          <p:cNvPr id="3" name="Obrázek 2">
            <a:extLst>
              <a:ext uri="{FF2B5EF4-FFF2-40B4-BE49-F238E27FC236}">
                <a16:creationId xmlns:a16="http://schemas.microsoft.com/office/drawing/2014/main" id="{70B2F59D-759B-40D8-A743-E4BA4A285B96}"/>
              </a:ext>
            </a:extLst>
          </p:cNvPr>
          <p:cNvPicPr>
            <a:picLocks noChangeAspect="1"/>
          </p:cNvPicPr>
          <p:nvPr/>
        </p:nvPicPr>
        <p:blipFill rotWithShape="1">
          <a:blip r:embed="rId2"/>
          <a:srcRect l="12347" t="35216" r="12551" b="31405"/>
          <a:stretch/>
        </p:blipFill>
        <p:spPr>
          <a:xfrm>
            <a:off x="522514" y="2235307"/>
            <a:ext cx="6867331" cy="1716866"/>
          </a:xfrm>
          <a:prstGeom prst="rect">
            <a:avLst/>
          </a:prstGeom>
        </p:spPr>
      </p:pic>
      <p:cxnSp>
        <p:nvCxnSpPr>
          <p:cNvPr id="11" name="Přímá spojnice se šipkou 10">
            <a:extLst>
              <a:ext uri="{FF2B5EF4-FFF2-40B4-BE49-F238E27FC236}">
                <a16:creationId xmlns:a16="http://schemas.microsoft.com/office/drawing/2014/main" id="{931D9681-586B-47E4-A350-B1FA450193EA}"/>
              </a:ext>
            </a:extLst>
          </p:cNvPr>
          <p:cNvCxnSpPr/>
          <p:nvPr/>
        </p:nvCxnSpPr>
        <p:spPr>
          <a:xfrm>
            <a:off x="6186196" y="5150498"/>
            <a:ext cx="4665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9101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Kategoriální gramatiky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755422"/>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CG jsou ekvivalentní </a:t>
            </a:r>
            <a:r>
              <a:rPr lang="cs-CZ" sz="2800" dirty="0" err="1">
                <a:latin typeface="+mj-lt"/>
                <a:cs typeface="Arial" panose="020B0604020202020204" pitchFamily="34" charset="0"/>
              </a:rPr>
              <a:t>CFG</a:t>
            </a: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výhoda: rozšířitelné o sémantickou komponentu</a:t>
            </a: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existují ale rozšíření CG, která vedou k systémům s vyšší vyjadřovací silou, než mají standardní CG</a:t>
            </a: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klíčový problém: nespojité větné části (</a:t>
            </a:r>
            <a:r>
              <a:rPr lang="cs-CZ" sz="2800" dirty="0" err="1">
                <a:latin typeface="+mj-lt"/>
                <a:cs typeface="Arial" panose="020B0604020202020204" pitchFamily="34" charset="0"/>
              </a:rPr>
              <a:t>neprojektivita</a:t>
            </a:r>
            <a:r>
              <a:rPr lang="cs-CZ" sz="2800" dirty="0">
                <a:latin typeface="+mj-lt"/>
                <a:cs typeface="Arial" panose="020B0604020202020204" pitchFamily="34" charset="0"/>
              </a:rPr>
              <a:t>)</a:t>
            </a: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řešení pomocí rozšíření CG – přídavné kombinatorické operátory založené na typech</a:t>
            </a:r>
          </a:p>
          <a:p>
            <a:pPr marL="800100"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např. </a:t>
            </a:r>
            <a:r>
              <a:rPr lang="cs-CZ" sz="2800" dirty="0" err="1">
                <a:latin typeface="+mj-lt"/>
                <a:cs typeface="Arial" panose="020B0604020202020204" pitchFamily="34" charset="0"/>
              </a:rPr>
              <a:t>CCG</a:t>
            </a:r>
            <a:r>
              <a:rPr lang="cs-CZ" sz="2800" dirty="0">
                <a:latin typeface="+mj-lt"/>
                <a:cs typeface="Arial" panose="020B0604020202020204" pitchFamily="34" charset="0"/>
              </a:rPr>
              <a:t> (kombinatorické CG) přidává pravidla odpovídající jednoduchým operacím nad kategoriemi  </a:t>
            </a:r>
          </a:p>
          <a:p>
            <a:pPr marL="342900"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3021762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60786963-F717-4E4C-9662-00850EF1548B}"/>
              </a:ext>
            </a:extLst>
          </p:cNvPr>
          <p:cNvSpPr/>
          <p:nvPr/>
        </p:nvSpPr>
        <p:spPr>
          <a:xfrm>
            <a:off x="457200" y="1524000"/>
            <a:ext cx="8610600" cy="4308872"/>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teorie organizovaná na </a:t>
            </a:r>
            <a:r>
              <a:rPr lang="cs-CZ" sz="2800" dirty="0" err="1">
                <a:latin typeface="+mj-lt"/>
                <a:cs typeface="Arial" panose="020B0604020202020204" pitchFamily="34" charset="0"/>
              </a:rPr>
              <a:t>lexikalistické</a:t>
            </a:r>
            <a:r>
              <a:rPr lang="cs-CZ" sz="2800" dirty="0">
                <a:latin typeface="+mj-lt"/>
                <a:cs typeface="Arial" panose="020B0604020202020204" pitchFamily="34" charset="0"/>
              </a:rPr>
              <a:t> hypotéze</a:t>
            </a:r>
          </a:p>
          <a:p>
            <a:pPr marL="342900" indent="-342900">
              <a:spcBef>
                <a:spcPts val="1200"/>
              </a:spcBef>
              <a:buClr>
                <a:srgbClr val="0070C0"/>
              </a:buClr>
              <a:buFont typeface="Arial" panose="020B0604020202020204" pitchFamily="34" charset="0"/>
              <a:buChar char="•"/>
            </a:pPr>
            <a:r>
              <a:rPr lang="cs-CZ" sz="2800" dirty="0"/>
              <a:t>Kaplan a </a:t>
            </a:r>
            <a:r>
              <a:rPr lang="cs-CZ" sz="2800" dirty="0" err="1"/>
              <a:t>Bresnan</a:t>
            </a:r>
            <a:r>
              <a:rPr lang="cs-CZ" sz="2800" dirty="0"/>
              <a:t>, 1982</a:t>
            </a:r>
            <a:endParaRPr lang="cs-CZ" sz="2800" dirty="0">
              <a:latin typeface="+mj-lt"/>
              <a:cs typeface="Arial" panose="020B0604020202020204" pitchFamily="34" charset="0"/>
            </a:endParaRPr>
          </a:p>
          <a:p>
            <a:pPr marL="342900"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dva typy syntaktických struktur</a:t>
            </a:r>
          </a:p>
          <a:p>
            <a:pPr marL="800100"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vnější, složková, c-struktura: </a:t>
            </a:r>
            <a:br>
              <a:rPr lang="cs-CZ" sz="2800" dirty="0">
                <a:latin typeface="+mj-lt"/>
                <a:cs typeface="Arial" panose="020B0604020202020204" pitchFamily="34" charset="0"/>
              </a:rPr>
            </a:br>
            <a:r>
              <a:rPr lang="cs-CZ" sz="2800" dirty="0">
                <a:latin typeface="+mj-lt"/>
                <a:cs typeface="Arial" panose="020B0604020202020204" pitchFamily="34" charset="0"/>
              </a:rPr>
              <a:t>				slovosled a syntaktické složky</a:t>
            </a:r>
          </a:p>
          <a:p>
            <a:pPr marL="800100"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vnitřní, funkční, f-struktura: </a:t>
            </a:r>
            <a:br>
              <a:rPr lang="cs-CZ" sz="2800" dirty="0">
                <a:latin typeface="+mj-lt"/>
                <a:cs typeface="Arial" panose="020B0604020202020204" pitchFamily="34" charset="0"/>
              </a:rPr>
            </a:br>
            <a:r>
              <a:rPr lang="cs-CZ" sz="2800" dirty="0">
                <a:latin typeface="+mj-lt"/>
                <a:cs typeface="Arial" panose="020B0604020202020204" pitchFamily="34" charset="0"/>
              </a:rPr>
              <a:t>		syntaktické funkce (podmět, předmět apod.)</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3182485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60786963-F717-4E4C-9662-00850EF1548B}"/>
              </a:ext>
            </a:extLst>
          </p:cNvPr>
          <p:cNvSpPr/>
          <p:nvPr/>
        </p:nvSpPr>
        <p:spPr>
          <a:xfrm>
            <a:off x="457200" y="1524000"/>
            <a:ext cx="8610600" cy="2985433"/>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jazyky se výrazněji odlišují v organizace fráze, v pořadí </a:t>
            </a:r>
            <a:br>
              <a:rPr lang="cs-CZ" sz="2800" dirty="0">
                <a:latin typeface="+mj-lt"/>
                <a:cs typeface="Arial" panose="020B0604020202020204" pitchFamily="34" charset="0"/>
              </a:rPr>
            </a:br>
            <a:r>
              <a:rPr lang="cs-CZ" sz="2800" dirty="0">
                <a:latin typeface="+mj-lt"/>
                <a:cs typeface="Arial" panose="020B0604020202020204" pitchFamily="34" charset="0"/>
              </a:rPr>
              <a:t>a způsobech realizace gram. funkcí</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abstraktnější, funkcionální organizace jazyků se odlišuje daleko méně (např. se běžně objevují funkce podmět, předmět atd.)</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214170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Závislostní formalismy</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5047536"/>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err="1"/>
              <a:t>FGP</a:t>
            </a:r>
            <a:r>
              <a:rPr lang="cs-CZ" sz="2800" dirty="0"/>
              <a:t>/</a:t>
            </a:r>
            <a:r>
              <a:rPr lang="cs-CZ" sz="2800" dirty="0" err="1"/>
              <a:t>FGD</a:t>
            </a:r>
            <a:r>
              <a:rPr lang="cs-CZ" sz="2800" dirty="0"/>
              <a:t> (</a:t>
            </a:r>
            <a:r>
              <a:rPr lang="cs-CZ" sz="2800" dirty="0" err="1"/>
              <a:t>Functional</a:t>
            </a:r>
            <a:r>
              <a:rPr lang="cs-CZ" sz="2800" dirty="0"/>
              <a:t> </a:t>
            </a:r>
            <a:r>
              <a:rPr lang="cs-CZ" sz="2800" dirty="0" err="1"/>
              <a:t>Generative</a:t>
            </a:r>
            <a:r>
              <a:rPr lang="cs-CZ" sz="2800" dirty="0"/>
              <a:t> </a:t>
            </a:r>
            <a:r>
              <a:rPr lang="cs-CZ" sz="2800" dirty="0" err="1"/>
              <a:t>Description</a:t>
            </a:r>
            <a:r>
              <a:rPr lang="cs-CZ" sz="2800" dirty="0"/>
              <a:t>)</a:t>
            </a:r>
          </a:p>
          <a:p>
            <a:pPr marL="342900" indent="-342900">
              <a:spcBef>
                <a:spcPts val="1200"/>
              </a:spcBef>
              <a:buClr>
                <a:srgbClr val="0070C0"/>
              </a:buClr>
              <a:buFont typeface="Arial" panose="020B0604020202020204" pitchFamily="34" charset="0"/>
              <a:buChar char="•"/>
            </a:pPr>
            <a:r>
              <a:rPr lang="cs-CZ" sz="2800" dirty="0" err="1"/>
              <a:t>UDG</a:t>
            </a:r>
            <a:r>
              <a:rPr lang="cs-CZ" sz="2800" dirty="0"/>
              <a:t>, </a:t>
            </a:r>
            <a:r>
              <a:rPr lang="cs-CZ" sz="2800" dirty="0" err="1"/>
              <a:t>Unification</a:t>
            </a:r>
            <a:r>
              <a:rPr lang="cs-CZ" sz="2800" dirty="0"/>
              <a:t> </a:t>
            </a:r>
            <a:r>
              <a:rPr lang="cs-CZ" sz="2800" dirty="0" err="1"/>
              <a:t>Dependency</a:t>
            </a:r>
            <a:r>
              <a:rPr lang="cs-CZ" sz="2800" dirty="0"/>
              <a:t> </a:t>
            </a:r>
            <a:r>
              <a:rPr lang="cs-CZ" sz="2800" dirty="0" err="1"/>
              <a:t>Grammar</a:t>
            </a:r>
            <a:r>
              <a:rPr lang="cs-CZ" sz="2800" dirty="0"/>
              <a:t> – Maxwell</a:t>
            </a:r>
          </a:p>
          <a:p>
            <a:pPr marL="342900" indent="-342900">
              <a:spcBef>
                <a:spcPts val="1200"/>
              </a:spcBef>
              <a:buClr>
                <a:srgbClr val="0070C0"/>
              </a:buClr>
              <a:buFont typeface="Arial" panose="020B0604020202020204" pitchFamily="34" charset="0"/>
              <a:buChar char="•"/>
            </a:pPr>
            <a:r>
              <a:rPr lang="cs-CZ" sz="2800" dirty="0" err="1"/>
              <a:t>MTT</a:t>
            </a:r>
            <a:r>
              <a:rPr lang="cs-CZ" sz="2800" dirty="0"/>
              <a:t>, </a:t>
            </a:r>
            <a:r>
              <a:rPr lang="cs-CZ" sz="2800" dirty="0" err="1"/>
              <a:t>Meaning</a:t>
            </a:r>
            <a:r>
              <a:rPr lang="cs-CZ" sz="2800" dirty="0"/>
              <a:t>- Text </a:t>
            </a:r>
            <a:r>
              <a:rPr lang="cs-CZ" sz="2800" dirty="0" err="1"/>
              <a:t>Theory</a:t>
            </a:r>
            <a:r>
              <a:rPr lang="cs-CZ" sz="2800" dirty="0"/>
              <a:t> – </a:t>
            </a:r>
            <a:r>
              <a:rPr lang="cs-CZ" sz="2800" dirty="0" err="1"/>
              <a:t>Mel’čuk</a:t>
            </a:r>
            <a:endParaRPr lang="cs-CZ" sz="2800" dirty="0"/>
          </a:p>
          <a:p>
            <a:pPr marL="342900" indent="-342900">
              <a:spcBef>
                <a:spcPts val="1200"/>
              </a:spcBef>
              <a:buClr>
                <a:srgbClr val="0070C0"/>
              </a:buClr>
              <a:buFont typeface="Arial" panose="020B0604020202020204" pitchFamily="34" charset="0"/>
              <a:buChar char="•"/>
            </a:pPr>
            <a:r>
              <a:rPr lang="cs-CZ" sz="2800" dirty="0" err="1"/>
              <a:t>WG</a:t>
            </a:r>
            <a:r>
              <a:rPr lang="cs-CZ" sz="2800" dirty="0"/>
              <a:t>, Word </a:t>
            </a:r>
            <a:r>
              <a:rPr lang="cs-CZ" sz="2800" dirty="0" err="1"/>
              <a:t>Grammar</a:t>
            </a:r>
            <a:r>
              <a:rPr lang="cs-CZ" sz="2800" dirty="0"/>
              <a:t> – Hudson</a:t>
            </a:r>
          </a:p>
          <a:p>
            <a:pPr marL="342900" indent="-342900">
              <a:spcBef>
                <a:spcPts val="1200"/>
              </a:spcBef>
              <a:buClr>
                <a:srgbClr val="0070C0"/>
              </a:buClr>
              <a:buFont typeface="Arial" panose="020B0604020202020204" pitchFamily="34" charset="0"/>
              <a:buChar char="•"/>
            </a:pPr>
            <a:r>
              <a:rPr lang="cs-CZ" sz="2800" dirty="0" err="1"/>
              <a:t>Lexicase</a:t>
            </a:r>
            <a:r>
              <a:rPr lang="cs-CZ" sz="2800" dirty="0"/>
              <a:t> – Starosta</a:t>
            </a:r>
          </a:p>
          <a:p>
            <a:pPr marL="342900" indent="-342900">
              <a:spcBef>
                <a:spcPts val="1200"/>
              </a:spcBef>
              <a:buClr>
                <a:srgbClr val="0070C0"/>
              </a:buClr>
              <a:buFont typeface="Arial" panose="020B0604020202020204" pitchFamily="34" charset="0"/>
              <a:buChar char="•"/>
            </a:pPr>
            <a:r>
              <a:rPr lang="cs-CZ" sz="2800" dirty="0" err="1"/>
              <a:t>FG</a:t>
            </a:r>
            <a:r>
              <a:rPr lang="cs-CZ" sz="2800" dirty="0"/>
              <a:t>, </a:t>
            </a:r>
            <a:r>
              <a:rPr lang="cs-CZ" sz="2800" dirty="0" err="1"/>
              <a:t>Functional</a:t>
            </a:r>
            <a:r>
              <a:rPr lang="cs-CZ" sz="2800" dirty="0"/>
              <a:t> </a:t>
            </a:r>
            <a:r>
              <a:rPr lang="cs-CZ" sz="2800" dirty="0" err="1"/>
              <a:t>Grammar</a:t>
            </a:r>
            <a:r>
              <a:rPr lang="cs-CZ" sz="2800" dirty="0"/>
              <a:t>, </a:t>
            </a:r>
            <a:r>
              <a:rPr lang="cs-CZ" sz="2800" dirty="0" err="1"/>
              <a:t>Dik</a:t>
            </a:r>
            <a:endParaRPr lang="cs-CZ" sz="2800" dirty="0"/>
          </a:p>
          <a:p>
            <a:pPr marL="342900" indent="-342900">
              <a:spcBef>
                <a:spcPts val="1200"/>
              </a:spcBef>
              <a:buClr>
                <a:srgbClr val="0070C0"/>
              </a:buClr>
              <a:buFont typeface="Arial" panose="020B0604020202020204" pitchFamily="34" charset="0"/>
              <a:buChar char="•"/>
            </a:pPr>
            <a:r>
              <a:rPr lang="cs-CZ" sz="2800" dirty="0"/>
              <a:t>LG, Link </a:t>
            </a:r>
            <a:r>
              <a:rPr lang="cs-CZ" sz="2800" dirty="0" err="1"/>
              <a:t>Grammar</a:t>
            </a:r>
            <a:r>
              <a:rPr lang="cs-CZ" sz="2800" dirty="0"/>
              <a:t> – </a:t>
            </a:r>
            <a:r>
              <a:rPr lang="cs-CZ" sz="2800" dirty="0" err="1"/>
              <a:t>Temperley</a:t>
            </a:r>
            <a:r>
              <a:rPr lang="cs-CZ" sz="2800" dirty="0"/>
              <a:t>, Carnegie </a:t>
            </a:r>
            <a:r>
              <a:rPr lang="cs-CZ" sz="2800" dirty="0" err="1"/>
              <a:t>Mellon</a:t>
            </a:r>
            <a:r>
              <a:rPr lang="cs-CZ" sz="2800" dirty="0"/>
              <a:t> University (</a:t>
            </a:r>
            <a:r>
              <a:rPr lang="cs-CZ" sz="2800" dirty="0">
                <a:hlinkClick r:id="rId2"/>
              </a:rPr>
              <a:t>http://www.link.cs.cmu.edu/link/</a:t>
            </a:r>
            <a:r>
              <a:rPr lang="cs-CZ" sz="2800" dirty="0"/>
              <a:t>)</a:t>
            </a:r>
          </a:p>
          <a:p>
            <a:pPr marL="342900" indent="-342900">
              <a:spcBef>
                <a:spcPts val="1200"/>
              </a:spcBef>
              <a:buClr>
                <a:srgbClr val="0070C0"/>
              </a:buClr>
              <a:buFont typeface="Arial" panose="020B0604020202020204" pitchFamily="34" charset="0"/>
              <a:buChar char="•"/>
            </a:pPr>
            <a:r>
              <a:rPr lang="cs-CZ" sz="2800" dirty="0" err="1"/>
              <a:t>DUG</a:t>
            </a:r>
            <a:r>
              <a:rPr lang="cs-CZ" sz="2800" dirty="0"/>
              <a:t>, </a:t>
            </a:r>
            <a:r>
              <a:rPr lang="cs-CZ" sz="2800" dirty="0" err="1"/>
              <a:t>Dependancy</a:t>
            </a:r>
            <a:r>
              <a:rPr lang="cs-CZ" sz="2800" dirty="0"/>
              <a:t> </a:t>
            </a:r>
            <a:r>
              <a:rPr lang="cs-CZ" sz="2800" dirty="0" err="1"/>
              <a:t>Unification</a:t>
            </a:r>
            <a:r>
              <a:rPr lang="cs-CZ" sz="2800" dirty="0"/>
              <a:t> </a:t>
            </a:r>
            <a:r>
              <a:rPr lang="cs-CZ" sz="2800" dirty="0" err="1"/>
              <a:t>Grammar</a:t>
            </a:r>
            <a:r>
              <a:rPr lang="cs-CZ" sz="2800" dirty="0"/>
              <a:t> – </a:t>
            </a:r>
            <a:r>
              <a:rPr lang="cs-CZ" sz="2800" dirty="0" err="1"/>
              <a:t>Halliday</a:t>
            </a:r>
            <a:endParaRPr lang="cs-CZ" sz="2800" dirty="0"/>
          </a:p>
        </p:txBody>
      </p:sp>
    </p:spTree>
    <p:extLst>
      <p:ext uri="{BB962C8B-B14F-4D97-AF65-F5344CB8AC3E}">
        <p14:creationId xmlns:p14="http://schemas.microsoft.com/office/powerpoint/2010/main" val="777090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1" name="Obdĺžnik 3">
            <a:extLst>
              <a:ext uri="{FF2B5EF4-FFF2-40B4-BE49-F238E27FC236}">
                <a16:creationId xmlns:a16="http://schemas.microsoft.com/office/drawing/2014/main" id="{60786963-F717-4E4C-9662-00850EF1548B}"/>
              </a:ext>
            </a:extLst>
          </p:cNvPr>
          <p:cNvSpPr/>
          <p:nvPr/>
        </p:nvSpPr>
        <p:spPr>
          <a:xfrm>
            <a:off x="457200" y="1524000"/>
            <a:ext cx="8610600" cy="6186309"/>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složková struktura – zachycuje frázovou dominanci a prioritu a je reprezentována jako </a:t>
            </a:r>
            <a:r>
              <a:rPr lang="cs-CZ" sz="2800" dirty="0">
                <a:solidFill>
                  <a:schemeClr val="tx2">
                    <a:lumMod val="60000"/>
                    <a:lumOff val="40000"/>
                  </a:schemeClr>
                </a:solidFill>
                <a:latin typeface="+mj-lt"/>
                <a:cs typeface="Arial" panose="020B0604020202020204" pitchFamily="34" charset="0"/>
              </a:rPr>
              <a:t>strom</a:t>
            </a:r>
            <a:r>
              <a:rPr lang="cs-CZ" sz="2800" dirty="0">
                <a:latin typeface="+mj-lt"/>
                <a:cs typeface="Arial" panose="020B0604020202020204" pitchFamily="34" charset="0"/>
              </a:rPr>
              <a:t> frázové struktury (</a:t>
            </a:r>
            <a:r>
              <a:rPr lang="cs-CZ" sz="2800" dirty="0" err="1">
                <a:latin typeface="+mj-lt"/>
                <a:cs typeface="Arial" panose="020B0604020202020204" pitchFamily="34" charset="0"/>
              </a:rPr>
              <a:t>CFG</a:t>
            </a:r>
            <a:r>
              <a:rPr lang="cs-CZ" sz="2800" dirty="0">
                <a:latin typeface="+mj-lt"/>
                <a:cs typeface="Arial" panose="020B0604020202020204" pitchFamily="34" charset="0"/>
              </a:rPr>
              <a:t> strom)</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funkční struktura – zachycuje syntaktickou strukturu typu predikát-argumenty a je reprezentován </a:t>
            </a:r>
            <a:r>
              <a:rPr lang="cs-CZ" sz="2800" b="1" i="1" dirty="0">
                <a:latin typeface="+mj-lt"/>
                <a:cs typeface="Arial" panose="020B0604020202020204" pitchFamily="34" charset="0"/>
              </a:rPr>
              <a:t>maticí</a:t>
            </a:r>
            <a:r>
              <a:rPr lang="cs-CZ" sz="2800" dirty="0">
                <a:latin typeface="+mj-lt"/>
                <a:cs typeface="Arial" panose="020B0604020202020204" pitchFamily="34" charset="0"/>
              </a:rPr>
              <a:t> dvojic </a:t>
            </a:r>
            <a:r>
              <a:rPr lang="cs-CZ" sz="2800" i="1" dirty="0">
                <a:latin typeface="+mj-lt"/>
                <a:cs typeface="Arial" panose="020B0604020202020204" pitchFamily="34" charset="0"/>
              </a:rPr>
              <a:t>atribut-hodnota</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f-struktura obsahuje:</a:t>
            </a: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příznaky: čas, rod, číslo…</a:t>
            </a: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funkce: </a:t>
            </a:r>
            <a:r>
              <a:rPr lang="cs-CZ" sz="2800" dirty="0" err="1">
                <a:latin typeface="+mj-lt"/>
                <a:cs typeface="Arial" panose="020B0604020202020204" pitchFamily="34" charset="0"/>
              </a:rPr>
              <a:t>PRED</a:t>
            </a:r>
            <a:r>
              <a:rPr lang="cs-CZ" sz="2800" dirty="0">
                <a:latin typeface="+mj-lt"/>
                <a:cs typeface="Arial" panose="020B0604020202020204" pitchFamily="34" charset="0"/>
              </a:rPr>
              <a:t>, </a:t>
            </a:r>
            <a:r>
              <a:rPr lang="cs-CZ" sz="2800" dirty="0" err="1">
                <a:latin typeface="+mj-lt"/>
                <a:cs typeface="Arial" panose="020B0604020202020204" pitchFamily="34" charset="0"/>
              </a:rPr>
              <a:t>SUBJ</a:t>
            </a:r>
            <a:r>
              <a:rPr lang="cs-CZ" sz="2800" dirty="0">
                <a:latin typeface="+mj-lt"/>
                <a:cs typeface="Arial" panose="020B0604020202020204" pitchFamily="34" charset="0"/>
              </a:rPr>
              <a:t>, </a:t>
            </a:r>
            <a:r>
              <a:rPr lang="cs-CZ" sz="2800" dirty="0" err="1">
                <a:latin typeface="+mj-lt"/>
                <a:cs typeface="Arial" panose="020B0604020202020204" pitchFamily="34" charset="0"/>
              </a:rPr>
              <a:t>OBJ</a:t>
            </a:r>
            <a:r>
              <a:rPr lang="cs-CZ" sz="2800" dirty="0">
                <a:latin typeface="+mj-lt"/>
                <a:cs typeface="Arial" panose="020B0604020202020204" pitchFamily="34" charset="0"/>
              </a:rPr>
              <a:t>, jejichž hodnoty mohou být jiné f-struktury</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3291382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4D08A52A-12B2-4866-BC0B-A531A52F6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869" y="2545216"/>
            <a:ext cx="5219700" cy="2809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06E66DF6-D93F-4F4E-85DE-078616A168E5}"/>
              </a:ext>
            </a:extLst>
          </p:cNvPr>
          <p:cNvSpPr txBox="1"/>
          <p:nvPr/>
        </p:nvSpPr>
        <p:spPr>
          <a:xfrm>
            <a:off x="457200" y="1569760"/>
            <a:ext cx="8070980" cy="461665"/>
          </a:xfrm>
          <a:prstGeom prst="rect">
            <a:avLst/>
          </a:prstGeom>
          <a:noFill/>
        </p:spPr>
        <p:txBody>
          <a:bodyPr wrap="square">
            <a:spAutoFit/>
          </a:bodyPr>
          <a:lstStyle/>
          <a:p>
            <a:r>
              <a:rPr lang="cs-CZ" sz="2400" b="0" i="0" dirty="0">
                <a:solidFill>
                  <a:srgbClr val="142482"/>
                </a:solidFill>
                <a:effectLst/>
                <a:latin typeface="Times New Roman" panose="02020603050405020304" pitchFamily="18" charset="0"/>
              </a:rPr>
              <a:t>Zjednodušená f-struktura věty </a:t>
            </a:r>
            <a:r>
              <a:rPr lang="cs-CZ" sz="2400" b="0" i="1" dirty="0">
                <a:solidFill>
                  <a:srgbClr val="142482"/>
                </a:solidFill>
                <a:effectLst/>
                <a:latin typeface="Times New Roman" panose="02020603050405020304" pitchFamily="18" charset="0"/>
              </a:rPr>
              <a:t>Lucka snědla všechny buchty</a:t>
            </a:r>
            <a:endParaRPr lang="cs-CZ" sz="2400" dirty="0"/>
          </a:p>
        </p:txBody>
      </p:sp>
    </p:spTree>
    <p:extLst>
      <p:ext uri="{BB962C8B-B14F-4D97-AF65-F5344CB8AC3E}">
        <p14:creationId xmlns:p14="http://schemas.microsoft.com/office/powerpoint/2010/main" val="473327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0" name="TextovéPole 9">
            <a:extLst>
              <a:ext uri="{FF2B5EF4-FFF2-40B4-BE49-F238E27FC236}">
                <a16:creationId xmlns:a16="http://schemas.microsoft.com/office/drawing/2014/main" id="{06E66DF6-D93F-4F4E-85DE-078616A168E5}"/>
              </a:ext>
            </a:extLst>
          </p:cNvPr>
          <p:cNvSpPr txBox="1"/>
          <p:nvPr/>
        </p:nvSpPr>
        <p:spPr>
          <a:xfrm>
            <a:off x="457200" y="1569760"/>
            <a:ext cx="8070980" cy="830997"/>
          </a:xfrm>
          <a:prstGeom prst="rect">
            <a:avLst/>
          </a:prstGeom>
          <a:noFill/>
        </p:spPr>
        <p:txBody>
          <a:bodyPr wrap="square">
            <a:spAutoFit/>
          </a:bodyPr>
          <a:lstStyle/>
          <a:p>
            <a:r>
              <a:rPr lang="cs-CZ" sz="2400" b="0" i="0" dirty="0">
                <a:solidFill>
                  <a:srgbClr val="142482"/>
                </a:solidFill>
                <a:effectLst/>
                <a:latin typeface="Times New Roman" panose="02020603050405020304" pitchFamily="18" charset="0"/>
              </a:rPr>
              <a:t>Zjednodušená f-struktura věty </a:t>
            </a:r>
            <a:r>
              <a:rPr lang="cs-CZ" sz="2400" b="0" i="1" dirty="0">
                <a:solidFill>
                  <a:srgbClr val="142482"/>
                </a:solidFill>
                <a:effectLst/>
                <a:latin typeface="Times New Roman" panose="02020603050405020304" pitchFamily="18" charset="0"/>
              </a:rPr>
              <a:t>Včera v parku Lucka snědla všechny buchty</a:t>
            </a:r>
            <a:endParaRPr lang="cs-CZ" sz="2400" dirty="0"/>
          </a:p>
        </p:txBody>
      </p:sp>
      <p:pic>
        <p:nvPicPr>
          <p:cNvPr id="2050" name="Picture 2">
            <a:extLst>
              <a:ext uri="{FF2B5EF4-FFF2-40B4-BE49-F238E27FC236}">
                <a16:creationId xmlns:a16="http://schemas.microsoft.com/office/drawing/2014/main" id="{4CB49DA1-4543-4B16-8427-1005AD2D7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560" y="2250872"/>
            <a:ext cx="508635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74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3074" name="Picture 2">
            <a:extLst>
              <a:ext uri="{FF2B5EF4-FFF2-40B4-BE49-F238E27FC236}">
                <a16:creationId xmlns:a16="http://schemas.microsoft.com/office/drawing/2014/main" id="{03C2DC0E-7C59-488D-8EB3-E9D447C25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63" y="1535794"/>
            <a:ext cx="8511073" cy="46884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30E2AE76-5A60-4212-B904-17EABE9A6238}"/>
              </a:ext>
            </a:extLst>
          </p:cNvPr>
          <p:cNvSpPr txBox="1"/>
          <p:nvPr/>
        </p:nvSpPr>
        <p:spPr>
          <a:xfrm>
            <a:off x="4914900" y="4704692"/>
            <a:ext cx="4688632" cy="369332"/>
          </a:xfrm>
          <a:prstGeom prst="rect">
            <a:avLst/>
          </a:prstGeom>
          <a:noFill/>
        </p:spPr>
        <p:txBody>
          <a:bodyPr wrap="square">
            <a:spAutoFit/>
          </a:bodyPr>
          <a:lstStyle/>
          <a:p>
            <a:r>
              <a:rPr lang="pl-PL" b="0" i="0" dirty="0">
                <a:solidFill>
                  <a:srgbClr val="142482"/>
                </a:solidFill>
                <a:effectLst/>
                <a:latin typeface="Times New Roman" panose="02020603050405020304" pitchFamily="18" charset="0"/>
              </a:rPr>
              <a:t>Vztah mezi c‑strukturou a f‑strukturou</a:t>
            </a:r>
            <a:endParaRPr lang="cs-CZ" dirty="0"/>
          </a:p>
        </p:txBody>
      </p:sp>
    </p:spTree>
    <p:extLst>
      <p:ext uri="{BB962C8B-B14F-4D97-AF65-F5344CB8AC3E}">
        <p14:creationId xmlns:p14="http://schemas.microsoft.com/office/powerpoint/2010/main" val="4102243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4098" name="Picture 2">
            <a:extLst>
              <a:ext uri="{FF2B5EF4-FFF2-40B4-BE49-F238E27FC236}">
                <a16:creationId xmlns:a16="http://schemas.microsoft.com/office/drawing/2014/main" id="{E3FF8BCF-7C40-4490-A69F-5C37A19EA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2000250"/>
            <a:ext cx="60769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a:extLst>
              <a:ext uri="{FF2B5EF4-FFF2-40B4-BE49-F238E27FC236}">
                <a16:creationId xmlns:a16="http://schemas.microsoft.com/office/drawing/2014/main" id="{0F6A7342-5E1E-4DA6-9E74-E4036F9EFD02}"/>
              </a:ext>
            </a:extLst>
          </p:cNvPr>
          <p:cNvSpPr txBox="1"/>
          <p:nvPr/>
        </p:nvSpPr>
        <p:spPr>
          <a:xfrm>
            <a:off x="457200" y="5271539"/>
            <a:ext cx="6076950" cy="461665"/>
          </a:xfrm>
          <a:prstGeom prst="rect">
            <a:avLst/>
          </a:prstGeom>
          <a:noFill/>
        </p:spPr>
        <p:txBody>
          <a:bodyPr wrap="square">
            <a:spAutoFit/>
          </a:bodyPr>
          <a:lstStyle/>
          <a:p>
            <a:r>
              <a:rPr lang="pl-PL" sz="2400" b="0" i="0" dirty="0">
                <a:solidFill>
                  <a:srgbClr val="142482"/>
                </a:solidFill>
                <a:effectLst/>
                <a:latin typeface="Times New Roman" panose="02020603050405020304" pitchFamily="18" charset="0"/>
              </a:rPr>
              <a:t>F‑struktura nemusí odpovídat uzlu c‑struktury</a:t>
            </a:r>
            <a:endParaRPr lang="cs-CZ" sz="2400" dirty="0"/>
          </a:p>
        </p:txBody>
      </p:sp>
    </p:spTree>
    <p:extLst>
      <p:ext uri="{BB962C8B-B14F-4D97-AF65-F5344CB8AC3E}">
        <p14:creationId xmlns:p14="http://schemas.microsoft.com/office/powerpoint/2010/main" val="3225605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5122" name="Picture 2">
            <a:extLst>
              <a:ext uri="{FF2B5EF4-FFF2-40B4-BE49-F238E27FC236}">
                <a16:creationId xmlns:a16="http://schemas.microsoft.com/office/drawing/2014/main" id="{C1005990-3851-43CA-88C2-2AE0E21A3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045064"/>
            <a:ext cx="8039100" cy="38671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B870E457-8375-4FF9-9321-9851F0AB3BC8}"/>
              </a:ext>
            </a:extLst>
          </p:cNvPr>
          <p:cNvSpPr txBox="1"/>
          <p:nvPr/>
        </p:nvSpPr>
        <p:spPr>
          <a:xfrm>
            <a:off x="4683968" y="4574751"/>
            <a:ext cx="4688632" cy="830997"/>
          </a:xfrm>
          <a:prstGeom prst="rect">
            <a:avLst/>
          </a:prstGeom>
          <a:noFill/>
        </p:spPr>
        <p:txBody>
          <a:bodyPr wrap="square">
            <a:spAutoFit/>
          </a:bodyPr>
          <a:lstStyle/>
          <a:p>
            <a:r>
              <a:rPr lang="cs-CZ" sz="2400" b="0" i="0" dirty="0">
                <a:solidFill>
                  <a:srgbClr val="142482"/>
                </a:solidFill>
                <a:effectLst/>
                <a:latin typeface="Times New Roman" panose="02020603050405020304" pitchFamily="18" charset="0"/>
              </a:rPr>
              <a:t>Více uzlů c‑struktury může odpovídat jedné f‑struktuře</a:t>
            </a:r>
            <a:endParaRPr lang="cs-CZ" sz="2400" dirty="0"/>
          </a:p>
        </p:txBody>
      </p:sp>
    </p:spTree>
    <p:extLst>
      <p:ext uri="{BB962C8B-B14F-4D97-AF65-F5344CB8AC3E}">
        <p14:creationId xmlns:p14="http://schemas.microsoft.com/office/powerpoint/2010/main" val="1671973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8BC2126-DF3E-4A87-B2AA-BDC74E016EE0}"/>
              </a:ext>
            </a:extLst>
          </p:cNvPr>
          <p:cNvPicPr>
            <a:picLocks noChangeAspect="1"/>
          </p:cNvPicPr>
          <p:nvPr/>
        </p:nvPicPr>
        <p:blipFill rotWithShape="1">
          <a:blip r:embed="rId2"/>
          <a:srcRect l="18674" t="23093" r="23367" b="18163"/>
          <a:stretch/>
        </p:blipFill>
        <p:spPr>
          <a:xfrm>
            <a:off x="286452" y="1333500"/>
            <a:ext cx="8628948" cy="4919443"/>
          </a:xfrm>
          <a:prstGeom prst="rect">
            <a:avLst/>
          </a:prstGeom>
        </p:spPr>
      </p:pic>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Lexikální funkční gramatiky (</a:t>
            </a:r>
            <a:r>
              <a:rPr lang="cs-CZ" sz="3600" b="1" cap="small" dirty="0" err="1">
                <a:solidFill>
                  <a:schemeClr val="tx1">
                    <a:lumMod val="75000"/>
                    <a:lumOff val="25000"/>
                  </a:schemeClr>
                </a:solidFill>
                <a:latin typeface="Century Gothic" pitchFamily="34" charset="0"/>
              </a:rPr>
              <a:t>LFG</a:t>
            </a:r>
            <a:r>
              <a:rPr lang="cs-CZ" sz="36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829841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D6F1B71E-5D74-48EC-9275-71EF0A46823B}"/>
              </a:ext>
            </a:extLst>
          </p:cNvPr>
          <p:cNvSpPr/>
          <p:nvPr/>
        </p:nvSpPr>
        <p:spPr>
          <a:xfrm>
            <a:off x="114300" y="1456731"/>
            <a:ext cx="9029700" cy="5755422"/>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err="1"/>
              <a:t>Pollard</a:t>
            </a:r>
            <a:r>
              <a:rPr lang="cs-CZ" sz="2800" dirty="0"/>
              <a:t> &amp; </a:t>
            </a:r>
            <a:r>
              <a:rPr lang="cs-CZ" sz="2800" dirty="0" err="1"/>
              <a:t>Sag</a:t>
            </a:r>
            <a:r>
              <a:rPr lang="cs-CZ" sz="2800" dirty="0"/>
              <a:t>, 1987, 1994</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navazuje na </a:t>
            </a:r>
            <a:r>
              <a:rPr lang="cs-CZ" sz="2800" dirty="0" err="1">
                <a:latin typeface="+mj-lt"/>
                <a:cs typeface="Arial" panose="020B0604020202020204" pitchFamily="34" charset="0"/>
              </a:rPr>
              <a:t>Generalized</a:t>
            </a:r>
            <a:r>
              <a:rPr lang="cs-CZ" sz="2800" dirty="0">
                <a:latin typeface="+mj-lt"/>
                <a:cs typeface="Arial" panose="020B0604020202020204" pitchFamily="34" charset="0"/>
              </a:rPr>
              <a:t> </a:t>
            </a:r>
            <a:r>
              <a:rPr lang="cs-CZ" sz="2800" dirty="0" err="1">
                <a:latin typeface="+mj-lt"/>
                <a:cs typeface="Arial" panose="020B0604020202020204" pitchFamily="34" charset="0"/>
              </a:rPr>
              <a:t>Phrase</a:t>
            </a:r>
            <a:r>
              <a:rPr lang="cs-CZ" sz="2800" dirty="0">
                <a:latin typeface="+mj-lt"/>
                <a:cs typeface="Arial" panose="020B0604020202020204" pitchFamily="34" charset="0"/>
              </a:rPr>
              <a:t> </a:t>
            </a:r>
            <a:r>
              <a:rPr lang="cs-CZ" sz="2800" dirty="0" err="1">
                <a:latin typeface="+mj-lt"/>
                <a:cs typeface="Arial" panose="020B0604020202020204" pitchFamily="34" charset="0"/>
              </a:rPr>
              <a:t>Structure</a:t>
            </a:r>
            <a:r>
              <a:rPr lang="cs-CZ" sz="2800" dirty="0">
                <a:latin typeface="+mj-lt"/>
                <a:cs typeface="Arial" panose="020B0604020202020204" pitchFamily="34" charset="0"/>
              </a:rPr>
              <a:t> </a:t>
            </a:r>
            <a:r>
              <a:rPr lang="cs-CZ" sz="2800" dirty="0" err="1">
                <a:latin typeface="+mj-lt"/>
                <a:cs typeface="Arial" panose="020B0604020202020204" pitchFamily="34" charset="0"/>
              </a:rPr>
              <a:t>Grammar</a:t>
            </a:r>
            <a:r>
              <a:rPr lang="cs-CZ" sz="2800" dirty="0">
                <a:latin typeface="+mj-lt"/>
                <a:cs typeface="Arial" panose="020B0604020202020204" pitchFamily="34" charset="0"/>
              </a:rPr>
              <a:t> (1985)</a:t>
            </a:r>
          </a:p>
          <a:p>
            <a:pPr marL="354013" lvl="1"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lexikalismus</a:t>
            </a:r>
            <a:endParaRPr lang="cs-CZ" sz="2800" dirty="0">
              <a:latin typeface="+mj-lt"/>
              <a:cs typeface="Arial" panose="020B0604020202020204" pitchFamily="34" charset="0"/>
            </a:endParaRP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gramatika jako celek obsahující pravidla i slovník</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analýza libovolného výrazu (věta, syntagma i slovo) na více rovinách popisu jazyka současně (včetně fonologie, morfologie, sémantiky i pragmatiky), a to jako jazykový znak</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gramatika je deklarativní, ne derivační: popisuje stav, ne operace vedoucí k výsledku</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4224857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79E3E93F-5BEE-4FD5-BE1B-28455D34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921" y="1405381"/>
            <a:ext cx="2994758" cy="5053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97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79E3E93F-5BEE-4FD5-BE1B-28455D34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968" y="1542365"/>
            <a:ext cx="7268064" cy="1226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10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381000" y="1371600"/>
            <a:ext cx="8610600" cy="5293757"/>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universaldependencies.org</a:t>
            </a:r>
          </a:p>
          <a:p>
            <a:pPr marL="342900" indent="-342900">
              <a:spcBef>
                <a:spcPts val="1200"/>
              </a:spcBef>
              <a:buClr>
                <a:srgbClr val="0070C0"/>
              </a:buClr>
              <a:buFont typeface="Arial" panose="020B0604020202020204" pitchFamily="34" charset="0"/>
              <a:buChar char="•"/>
            </a:pPr>
            <a:r>
              <a:rPr lang="cs-CZ" sz="2800" dirty="0"/>
              <a:t>„</a:t>
            </a:r>
            <a:r>
              <a:rPr lang="en-US" sz="2800" dirty="0"/>
              <a:t>Universal Dependencies (UD) is a framework for consistent annotation of grammar (parts of speech, morphological features, and syntactic dependencies) across different human languages. UD is an open community effort with over 600 contributors producing over 200 treebanks in over 150 languages.</a:t>
            </a:r>
            <a:r>
              <a:rPr lang="cs-CZ" sz="2800" dirty="0"/>
              <a:t>“</a:t>
            </a:r>
          </a:p>
          <a:p>
            <a:pPr marL="342900" indent="-342900">
              <a:spcBef>
                <a:spcPts val="1200"/>
              </a:spcBef>
              <a:buClr>
                <a:srgbClr val="0070C0"/>
              </a:buClr>
              <a:buFont typeface="Arial" panose="020B0604020202020204" pitchFamily="34" charset="0"/>
              <a:buChar char="•"/>
            </a:pPr>
            <a:r>
              <a:rPr lang="cs-CZ" sz="2800" dirty="0"/>
              <a:t>společná pravidla, jednotný manuál</a:t>
            </a:r>
          </a:p>
          <a:p>
            <a:pPr marL="342900" indent="-342900">
              <a:spcBef>
                <a:spcPts val="1200"/>
              </a:spcBef>
              <a:buClr>
                <a:srgbClr val="0070C0"/>
              </a:buClr>
              <a:buFont typeface="Arial" panose="020B0604020202020204" pitchFamily="34" charset="0"/>
              <a:buChar char="•"/>
            </a:pPr>
            <a:r>
              <a:rPr lang="cs-CZ" sz="2800" dirty="0"/>
              <a:t>snaha vytvořit jednotný systém pro anotaci jakéhokoli (lidského) jazyka tak, aby bylo možné jazyky vzájemně srovnávat.</a:t>
            </a:r>
          </a:p>
        </p:txBody>
      </p:sp>
    </p:spTree>
    <p:extLst>
      <p:ext uri="{BB962C8B-B14F-4D97-AF65-F5344CB8AC3E}">
        <p14:creationId xmlns:p14="http://schemas.microsoft.com/office/powerpoint/2010/main" val="4111357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79E3E93F-5BEE-4FD5-BE1B-28455D34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496" y="-1190814"/>
            <a:ext cx="6233007" cy="1051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23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pic>
        <p:nvPicPr>
          <p:cNvPr id="1026" name="Picture 2">
            <a:extLst>
              <a:ext uri="{FF2B5EF4-FFF2-40B4-BE49-F238E27FC236}">
                <a16:creationId xmlns:a16="http://schemas.microsoft.com/office/drawing/2014/main" id="{79E3E93F-5BEE-4FD5-BE1B-28455D344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496" y="-4117402"/>
            <a:ext cx="6233007" cy="1051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159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D6F1B71E-5D74-48EC-9275-71EF0A46823B}"/>
              </a:ext>
            </a:extLst>
          </p:cNvPr>
          <p:cNvSpPr/>
          <p:nvPr/>
        </p:nvSpPr>
        <p:spPr>
          <a:xfrm>
            <a:off x="114300" y="1456731"/>
            <a:ext cx="9029700" cy="4154984"/>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err="1"/>
              <a:t>neterminály</a:t>
            </a:r>
            <a:r>
              <a:rPr lang="cs-CZ" sz="2800" dirty="0"/>
              <a:t> jsou nahrazeny příznakovými strukturami</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založeno na omezeních (</a:t>
            </a:r>
            <a:r>
              <a:rPr lang="cs-CZ" sz="2800" dirty="0" err="1">
                <a:latin typeface="+mj-lt"/>
                <a:cs typeface="Arial" panose="020B0604020202020204" pitchFamily="34" charset="0"/>
              </a:rPr>
              <a:t>constrains</a:t>
            </a:r>
            <a:r>
              <a:rPr lang="cs-CZ" sz="2800" dirty="0">
                <a:latin typeface="+mj-lt"/>
                <a:cs typeface="Arial" panose="020B0604020202020204" pitchFamily="34" charset="0"/>
              </a:rPr>
              <a:t>)</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modeluje jazyk pomocí deklarativních omezení typovaných struktur</a:t>
            </a:r>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příznaky jsou propojeny pomocí strukturního sdílení, předávání proměnných mezi podstrukturami dané struktury </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191163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D6F1B71E-5D74-48EC-9275-71EF0A46823B}"/>
              </a:ext>
            </a:extLst>
          </p:cNvPr>
          <p:cNvSpPr/>
          <p:nvPr/>
        </p:nvSpPr>
        <p:spPr>
          <a:xfrm>
            <a:off x="114300" y="1456731"/>
            <a:ext cx="9029700" cy="4616648"/>
          </a:xfrm>
          <a:prstGeom prst="rect">
            <a:avLst/>
          </a:prstGeom>
        </p:spPr>
        <p:txBody>
          <a:bodyPr wrap="square">
            <a:spAutoFit/>
          </a:bodyPr>
          <a:lstStyle/>
          <a:p>
            <a:pPr marL="354013" lvl="1" indent="-342900">
              <a:spcBef>
                <a:spcPts val="1200"/>
              </a:spcBef>
              <a:buClr>
                <a:srgbClr val="0070C0"/>
              </a:buClr>
              <a:buFont typeface="Arial" panose="020B0604020202020204" pitchFamily="34" charset="0"/>
              <a:buChar char="•"/>
            </a:pPr>
            <a:r>
              <a:rPr lang="cs-CZ" sz="2800" dirty="0"/>
              <a:t>lexikální hlava – základní prvek frázové struktury </a:t>
            </a:r>
            <a:r>
              <a:rPr lang="cs-CZ" sz="2800" dirty="0" err="1"/>
              <a:t>HPSG</a:t>
            </a:r>
            <a:endParaRPr lang="cs-CZ" sz="2800" dirty="0"/>
          </a:p>
          <a:p>
            <a:pPr marL="354013" lvl="1"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hlava určuje základní gramatické vlastnosti fráze</a:t>
            </a: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N zastupuje </a:t>
            </a:r>
            <a:r>
              <a:rPr lang="cs-CZ" sz="2800" dirty="0" err="1">
                <a:latin typeface="+mj-lt"/>
                <a:cs typeface="Arial" panose="020B0604020202020204" pitchFamily="34" charset="0"/>
              </a:rPr>
              <a:t>NP</a:t>
            </a:r>
            <a:endParaRPr lang="cs-CZ" sz="2800" dirty="0">
              <a:latin typeface="+mj-lt"/>
              <a:cs typeface="Arial" panose="020B0604020202020204" pitchFamily="34" charset="0"/>
            </a:endParaRPr>
          </a:p>
          <a:p>
            <a:pPr marL="811213" lvl="2" indent="-342900">
              <a:spcBef>
                <a:spcPts val="1200"/>
              </a:spcBef>
              <a:buClr>
                <a:srgbClr val="0070C0"/>
              </a:buClr>
              <a:buFont typeface="Arial" panose="020B0604020202020204" pitchFamily="34" charset="0"/>
              <a:buChar char="•"/>
            </a:pPr>
            <a:r>
              <a:rPr lang="cs-CZ" sz="2800" dirty="0" err="1">
                <a:latin typeface="+mj-lt"/>
                <a:cs typeface="Arial" panose="020B0604020202020204" pitchFamily="34" charset="0"/>
              </a:rPr>
              <a:t>VP</a:t>
            </a:r>
            <a:r>
              <a:rPr lang="cs-CZ" sz="2800" dirty="0">
                <a:latin typeface="+mj-lt"/>
                <a:cs typeface="Arial" panose="020B0604020202020204" pitchFamily="34" charset="0"/>
              </a:rPr>
              <a:t> zastupuje S</a:t>
            </a: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V zastupuje </a:t>
            </a:r>
            <a:r>
              <a:rPr lang="cs-CZ" sz="2800" dirty="0" err="1">
                <a:latin typeface="+mj-lt"/>
                <a:cs typeface="Arial" panose="020B0604020202020204" pitchFamily="34" charset="0"/>
              </a:rPr>
              <a:t>VP</a:t>
            </a:r>
            <a:endParaRPr lang="cs-CZ" sz="2800" dirty="0">
              <a:latin typeface="+mj-lt"/>
              <a:cs typeface="Arial" panose="020B0604020202020204" pitchFamily="34" charset="0"/>
            </a:endParaRPr>
          </a:p>
          <a:p>
            <a:pPr marL="811213" lvl="2"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a:p>
            <a:pPr marL="811213" lvl="2" indent="-342900">
              <a:spcBef>
                <a:spcPts val="1200"/>
              </a:spcBef>
              <a:buClr>
                <a:srgbClr val="0070C0"/>
              </a:buClr>
              <a:buFont typeface="Arial" panose="020B0604020202020204" pitchFamily="34" charset="0"/>
              <a:buChar char="•"/>
            </a:pPr>
            <a:r>
              <a:rPr lang="cs-CZ" sz="2800" dirty="0">
                <a:latin typeface="+mj-lt"/>
                <a:cs typeface="Arial" panose="020B0604020202020204" pitchFamily="34" charset="0"/>
              </a:rPr>
              <a:t>relace závislostí (např. valenční rámec slovesa)</a:t>
            </a:r>
          </a:p>
          <a:p>
            <a:pPr marL="354013" lvl="1" indent="-342900">
              <a:spcBef>
                <a:spcPts val="1200"/>
              </a:spcBef>
              <a:buClr>
                <a:srgbClr val="0070C0"/>
              </a:buClr>
              <a:buFont typeface="Arial" panose="020B0604020202020204" pitchFamily="34" charset="0"/>
              <a:buChar char="•"/>
            </a:pPr>
            <a:endParaRPr lang="cs-CZ" sz="2800" dirty="0">
              <a:latin typeface="+mj-lt"/>
              <a:cs typeface="Arial" panose="020B0604020202020204" pitchFamily="34" charset="0"/>
            </a:endParaRPr>
          </a:p>
        </p:txBody>
      </p:sp>
    </p:spTree>
    <p:extLst>
      <p:ext uri="{BB962C8B-B14F-4D97-AF65-F5344CB8AC3E}">
        <p14:creationId xmlns:p14="http://schemas.microsoft.com/office/powerpoint/2010/main" val="1937061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2" name="Obrázek 11">
            <a:extLst>
              <a:ext uri="{FF2B5EF4-FFF2-40B4-BE49-F238E27FC236}">
                <a16:creationId xmlns:a16="http://schemas.microsoft.com/office/drawing/2014/main" id="{4D2BC999-7202-4374-A95C-F8D4281A734E}"/>
              </a:ext>
            </a:extLst>
          </p:cNvPr>
          <p:cNvPicPr>
            <a:picLocks noChangeAspect="1"/>
          </p:cNvPicPr>
          <p:nvPr/>
        </p:nvPicPr>
        <p:blipFill rotWithShape="1">
          <a:blip r:embed="rId2"/>
          <a:srcRect l="19183" t="24945" r="20510" b="14898"/>
          <a:stretch/>
        </p:blipFill>
        <p:spPr>
          <a:xfrm>
            <a:off x="394996" y="1524000"/>
            <a:ext cx="8354008" cy="4687512"/>
          </a:xfrm>
          <a:prstGeom prst="rect">
            <a:avLst/>
          </a:prstGeom>
        </p:spPr>
      </p:pic>
    </p:spTree>
    <p:extLst>
      <p:ext uri="{BB962C8B-B14F-4D97-AF65-F5344CB8AC3E}">
        <p14:creationId xmlns:p14="http://schemas.microsoft.com/office/powerpoint/2010/main" val="3958799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E03CC1B5-5B8E-439F-8918-A723DBD4F263}"/>
              </a:ext>
            </a:extLst>
          </p:cNvPr>
          <p:cNvPicPr/>
          <p:nvPr/>
        </p:nvPicPr>
        <p:blipFill rotWithShape="1">
          <a:blip r:embed="rId2"/>
          <a:srcRect l="19165" t="33338" r="19692" b="6959"/>
          <a:stretch/>
        </p:blipFill>
        <p:spPr bwMode="auto">
          <a:xfrm>
            <a:off x="375557" y="1974845"/>
            <a:ext cx="8392885" cy="4491681"/>
          </a:xfrm>
          <a:prstGeom prst="rect">
            <a:avLst/>
          </a:prstGeom>
          <a:ln>
            <a:noFill/>
          </a:ln>
          <a:extLst>
            <a:ext uri="{53640926-AAD7-44D8-BBD7-CCE9431645EC}">
              <a14:shadowObscured xmlns:a14="http://schemas.microsoft.com/office/drawing/2010/main"/>
            </a:ext>
          </a:extLst>
        </p:spPr>
      </p:pic>
      <p:sp>
        <p:nvSpPr>
          <p:cNvPr id="11" name="TextovéPole 10">
            <a:extLst>
              <a:ext uri="{FF2B5EF4-FFF2-40B4-BE49-F238E27FC236}">
                <a16:creationId xmlns:a16="http://schemas.microsoft.com/office/drawing/2014/main" id="{3DEF4EE2-D329-4721-8AAC-4B45574565F7}"/>
              </a:ext>
            </a:extLst>
          </p:cNvPr>
          <p:cNvSpPr txBox="1"/>
          <p:nvPr/>
        </p:nvSpPr>
        <p:spPr>
          <a:xfrm>
            <a:off x="-111968" y="1499279"/>
            <a:ext cx="8880410" cy="461665"/>
          </a:xfrm>
          <a:prstGeom prst="rect">
            <a:avLst/>
          </a:prstGeom>
          <a:noFill/>
        </p:spPr>
        <p:txBody>
          <a:bodyPr wrap="square">
            <a:spAutoFit/>
          </a:bodyPr>
          <a:lstStyle/>
          <a:p>
            <a:pPr marL="811213" lvl="2" indent="-342900">
              <a:spcBef>
                <a:spcPts val="1200"/>
              </a:spcBef>
              <a:buClr>
                <a:srgbClr val="0070C0"/>
              </a:buClr>
              <a:buFont typeface="Arial" panose="020B0604020202020204" pitchFamily="34" charset="0"/>
              <a:buChar char="•"/>
            </a:pPr>
            <a:r>
              <a:rPr lang="cs-CZ" sz="2400" dirty="0">
                <a:latin typeface="+mj-lt"/>
                <a:cs typeface="Arial" panose="020B0604020202020204" pitchFamily="34" charset="0"/>
              </a:rPr>
              <a:t>velké množství akcí je v lexikonu</a:t>
            </a:r>
          </a:p>
        </p:txBody>
      </p:sp>
    </p:spTree>
    <p:extLst>
      <p:ext uri="{BB962C8B-B14F-4D97-AF65-F5344CB8AC3E}">
        <p14:creationId xmlns:p14="http://schemas.microsoft.com/office/powerpoint/2010/main" val="2548191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304800" y="478304"/>
            <a:ext cx="8915400" cy="646331"/>
          </a:xfrm>
          <a:prstGeom prst="rect">
            <a:avLst/>
          </a:prstGeom>
        </p:spPr>
        <p:txBody>
          <a:bodyPr wrap="square">
            <a:spAutoFit/>
          </a:bodyPr>
          <a:lstStyle/>
          <a:p>
            <a:r>
              <a:rPr lang="cs-CZ" sz="3600" b="1" cap="small" dirty="0" err="1">
                <a:solidFill>
                  <a:schemeClr val="tx1">
                    <a:lumMod val="75000"/>
                    <a:lumOff val="25000"/>
                  </a:schemeClr>
                </a:solidFill>
                <a:latin typeface="Century Gothic" pitchFamily="34" charset="0"/>
              </a:rPr>
              <a:t>HPSG</a:t>
            </a:r>
            <a:r>
              <a:rPr lang="cs-CZ" sz="3600" b="1" cap="small" dirty="0">
                <a:solidFill>
                  <a:schemeClr val="tx1">
                    <a:lumMod val="75000"/>
                    <a:lumOff val="25000"/>
                  </a:schemeClr>
                </a:solidFill>
                <a:latin typeface="Century Gothic" pitchFamily="34" charset="0"/>
              </a:rPr>
              <a:t> </a:t>
            </a:r>
            <a:r>
              <a:rPr lang="cs-CZ" sz="2800" b="1" cap="small" dirty="0">
                <a:solidFill>
                  <a:schemeClr val="tx1">
                    <a:lumMod val="75000"/>
                    <a:lumOff val="25000"/>
                  </a:schemeClr>
                </a:solidFill>
                <a:latin typeface="Century Gothic" pitchFamily="34" charset="0"/>
              </a:rPr>
              <a:t>(</a:t>
            </a:r>
            <a:r>
              <a:rPr lang="cs-CZ" sz="2800" b="1" cap="small" dirty="0" err="1">
                <a:solidFill>
                  <a:schemeClr val="tx1">
                    <a:lumMod val="75000"/>
                    <a:lumOff val="25000"/>
                  </a:schemeClr>
                </a:solidFill>
                <a:latin typeface="Century Gothic" pitchFamily="34" charset="0"/>
              </a:rPr>
              <a:t>Head-Driven</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Phrase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Structure</a:t>
            </a:r>
            <a:r>
              <a:rPr lang="cs-CZ" sz="2800" b="1" cap="small" dirty="0">
                <a:solidFill>
                  <a:schemeClr val="tx1">
                    <a:lumMod val="75000"/>
                    <a:lumOff val="25000"/>
                  </a:schemeClr>
                </a:solidFill>
                <a:latin typeface="Century Gothic" pitchFamily="34" charset="0"/>
              </a:rPr>
              <a:t> </a:t>
            </a:r>
            <a:r>
              <a:rPr lang="cs-CZ" sz="2800" b="1" cap="small" dirty="0" err="1">
                <a:solidFill>
                  <a:schemeClr val="tx1">
                    <a:lumMod val="75000"/>
                    <a:lumOff val="25000"/>
                  </a:schemeClr>
                </a:solidFill>
                <a:latin typeface="Century Gothic" pitchFamily="34" charset="0"/>
              </a:rPr>
              <a:t>Grammar</a:t>
            </a:r>
            <a:r>
              <a:rPr lang="cs-CZ" sz="2800" b="1" cap="small" dirty="0">
                <a:solidFill>
                  <a:schemeClr val="tx1">
                    <a:lumMod val="75000"/>
                    <a:lumOff val="25000"/>
                  </a:schemeClr>
                </a:solidFill>
                <a:latin typeface="Century Gothic" pitchFamily="34" charset="0"/>
              </a:rPr>
              <a:t>)</a:t>
            </a:r>
            <a:endParaRPr lang="en-GB" sz="3600" b="1" cap="small" dirty="0">
              <a:solidFill>
                <a:schemeClr val="tx1">
                  <a:lumMod val="75000"/>
                  <a:lumOff val="25000"/>
                </a:schemeClr>
              </a:solidFill>
              <a:latin typeface="Century Gothic" pitchFamily="34" charset="0"/>
            </a:endParaRPr>
          </a:p>
        </p:txBody>
      </p:sp>
      <p:sp>
        <p:nvSpPr>
          <p:cNvPr id="11" name="TextovéPole 10">
            <a:extLst>
              <a:ext uri="{FF2B5EF4-FFF2-40B4-BE49-F238E27FC236}">
                <a16:creationId xmlns:a16="http://schemas.microsoft.com/office/drawing/2014/main" id="{3DEF4EE2-D329-4721-8AAC-4B45574565F7}"/>
              </a:ext>
            </a:extLst>
          </p:cNvPr>
          <p:cNvSpPr txBox="1"/>
          <p:nvPr/>
        </p:nvSpPr>
        <p:spPr>
          <a:xfrm>
            <a:off x="-111968" y="1499279"/>
            <a:ext cx="8880410" cy="461665"/>
          </a:xfrm>
          <a:prstGeom prst="rect">
            <a:avLst/>
          </a:prstGeom>
          <a:noFill/>
        </p:spPr>
        <p:txBody>
          <a:bodyPr wrap="square">
            <a:spAutoFit/>
          </a:bodyPr>
          <a:lstStyle/>
          <a:p>
            <a:pPr marL="811213" lvl="2" indent="-342900">
              <a:spcBef>
                <a:spcPts val="1200"/>
              </a:spcBef>
              <a:buClr>
                <a:srgbClr val="0070C0"/>
              </a:buClr>
              <a:buFont typeface="Arial" panose="020B0604020202020204" pitchFamily="34" charset="0"/>
              <a:buChar char="•"/>
            </a:pPr>
            <a:r>
              <a:rPr lang="cs-CZ" sz="2400" dirty="0">
                <a:latin typeface="+mj-lt"/>
                <a:cs typeface="Arial" panose="020B0604020202020204" pitchFamily="34" charset="0"/>
              </a:rPr>
              <a:t>reprezentace frází, příznak </a:t>
            </a:r>
            <a:r>
              <a:rPr lang="cs-CZ" sz="2400" dirty="0" err="1">
                <a:latin typeface="+mj-lt"/>
                <a:cs typeface="Arial" panose="020B0604020202020204" pitchFamily="34" charset="0"/>
              </a:rPr>
              <a:t>DAUGHTERS</a:t>
            </a:r>
            <a:r>
              <a:rPr lang="cs-CZ" sz="2400" dirty="0">
                <a:latin typeface="+mj-lt"/>
                <a:cs typeface="Arial" panose="020B0604020202020204" pitchFamily="34" charset="0"/>
              </a:rPr>
              <a:t> (struktura členů fráze)</a:t>
            </a:r>
          </a:p>
        </p:txBody>
      </p:sp>
      <p:pic>
        <p:nvPicPr>
          <p:cNvPr id="12" name="Obrázek 11">
            <a:extLst>
              <a:ext uri="{FF2B5EF4-FFF2-40B4-BE49-F238E27FC236}">
                <a16:creationId xmlns:a16="http://schemas.microsoft.com/office/drawing/2014/main" id="{6089D3B4-5EF1-4184-A85E-E9427B08CC6D}"/>
              </a:ext>
            </a:extLst>
          </p:cNvPr>
          <p:cNvPicPr/>
          <p:nvPr/>
        </p:nvPicPr>
        <p:blipFill rotWithShape="1">
          <a:blip r:embed="rId2"/>
          <a:srcRect l="18387" t="36215" r="19779" b="7348"/>
          <a:stretch/>
        </p:blipFill>
        <p:spPr bwMode="auto">
          <a:xfrm>
            <a:off x="375558" y="1996751"/>
            <a:ext cx="8609822" cy="45564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5904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467032"/>
            <a:ext cx="8915400" cy="1107996"/>
          </a:xfrm>
          <a:prstGeom prst="rect">
            <a:avLst/>
          </a:prstGeom>
        </p:spPr>
        <p:txBody>
          <a:bodyPr wrap="square">
            <a:spAutoFit/>
          </a:bodyPr>
          <a:lstStyle/>
          <a:p>
            <a:pPr>
              <a:spcBef>
                <a:spcPts val="600"/>
              </a:spcBef>
              <a:buClr>
                <a:srgbClr val="0070C0"/>
              </a:buClr>
            </a:pPr>
            <a:r>
              <a:rPr lang="cs-CZ" sz="3600" b="1" dirty="0">
                <a:solidFill>
                  <a:schemeClr val="tx1">
                    <a:lumMod val="75000"/>
                    <a:lumOff val="25000"/>
                  </a:schemeClr>
                </a:solidFill>
                <a:latin typeface="Century Gothic" pitchFamily="34" charset="0"/>
              </a:rPr>
              <a:t>Literatura</a:t>
            </a: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19100" y="1727428"/>
            <a:ext cx="8305800" cy="4739887"/>
          </a:xfrm>
          <a:prstGeom prst="rect">
            <a:avLst/>
          </a:prstGeom>
        </p:spPr>
        <p:txBody>
          <a:bodyPr wrap="square">
            <a:spAutoFit/>
          </a:bodyPr>
          <a:lstStyle/>
          <a:p>
            <a:pPr>
              <a:lnSpc>
                <a:spcPct val="150000"/>
              </a:lnSpc>
              <a:spcBef>
                <a:spcPts val="400"/>
              </a:spcBef>
              <a:buClr>
                <a:srgbClr val="0070C0"/>
              </a:buClr>
            </a:pPr>
            <a:r>
              <a:rPr lang="cs-CZ" sz="2800" dirty="0">
                <a:latin typeface="Century Gothic" panose="020B0502020202020204" pitchFamily="34" charset="0"/>
              </a:rPr>
              <a:t>Nový encyklopedický slovník češtiny online:</a:t>
            </a:r>
          </a:p>
          <a:p>
            <a:pPr>
              <a:lnSpc>
                <a:spcPct val="150000"/>
              </a:lnSpc>
              <a:spcBef>
                <a:spcPts val="400"/>
              </a:spcBef>
              <a:buClr>
                <a:srgbClr val="0070C0"/>
              </a:buClr>
            </a:pPr>
            <a:r>
              <a:rPr lang="cs-CZ" sz="2800" dirty="0">
                <a:latin typeface="Century Gothic" panose="020B0502020202020204" pitchFamily="34" charset="0"/>
                <a:hlinkClick r:id="rId2"/>
              </a:rPr>
              <a:t>https://www.czechency.org/</a:t>
            </a:r>
            <a:endParaRPr lang="cs-CZ" sz="2800" dirty="0">
              <a:latin typeface="Century Gothic" panose="020B0502020202020204" pitchFamily="34" charset="0"/>
            </a:endParaRPr>
          </a:p>
          <a:p>
            <a:pPr marL="1073150" indent="-1073150">
              <a:lnSpc>
                <a:spcPct val="150000"/>
              </a:lnSpc>
              <a:spcBef>
                <a:spcPts val="400"/>
              </a:spcBef>
              <a:buClr>
                <a:srgbClr val="0070C0"/>
              </a:buClr>
            </a:pPr>
            <a:r>
              <a:rPr lang="cs-CZ" sz="2800" dirty="0">
                <a:latin typeface="Century Gothic" panose="020B0502020202020204" pitchFamily="34" charset="0"/>
              </a:rPr>
              <a:t>hesla: Formální gramatika, </a:t>
            </a:r>
            <a:r>
              <a:rPr lang="cs-CZ" sz="2800" dirty="0" err="1">
                <a:latin typeface="Century Gothic" panose="020B0502020202020204" pitchFamily="34" charset="0"/>
              </a:rPr>
              <a:t>Lexikalistická</a:t>
            </a:r>
            <a:r>
              <a:rPr lang="cs-CZ" sz="2800" dirty="0">
                <a:latin typeface="Century Gothic" panose="020B0502020202020204" pitchFamily="34" charset="0"/>
              </a:rPr>
              <a:t> hypotéza, </a:t>
            </a:r>
            <a:r>
              <a:rPr lang="cs-CZ" sz="2800" dirty="0" err="1">
                <a:latin typeface="Century Gothic" panose="020B0502020202020204" pitchFamily="34" charset="0"/>
              </a:rPr>
              <a:t>Nelexikalistická</a:t>
            </a:r>
            <a:r>
              <a:rPr lang="cs-CZ" sz="2800" dirty="0">
                <a:latin typeface="Century Gothic" panose="020B0502020202020204" pitchFamily="34" charset="0"/>
              </a:rPr>
              <a:t> hypotéza, </a:t>
            </a:r>
            <a:r>
              <a:rPr lang="cs-CZ" sz="2800" dirty="0" err="1">
                <a:latin typeface="Century Gothic" panose="020B0502020202020204" pitchFamily="34" charset="0"/>
              </a:rPr>
              <a:t>LFG</a:t>
            </a:r>
            <a:r>
              <a:rPr lang="cs-CZ" sz="2800" dirty="0">
                <a:latin typeface="Century Gothic" panose="020B0502020202020204" pitchFamily="34" charset="0"/>
              </a:rPr>
              <a:t> </a:t>
            </a:r>
            <a:r>
              <a:rPr lang="cs-CZ" sz="2800" dirty="0" err="1">
                <a:latin typeface="Century Gothic" panose="020B0502020202020204" pitchFamily="34" charset="0"/>
              </a:rPr>
              <a:t>HPSG</a:t>
            </a:r>
            <a:endParaRPr lang="cs-CZ" sz="2800" dirty="0">
              <a:latin typeface="Century Gothic" panose="020B0502020202020204" pitchFamily="34" charset="0"/>
            </a:endParaRPr>
          </a:p>
          <a:p>
            <a:pPr marL="1073150" indent="-1073150">
              <a:lnSpc>
                <a:spcPct val="150000"/>
              </a:lnSpc>
              <a:spcBef>
                <a:spcPts val="400"/>
              </a:spcBef>
              <a:buClr>
                <a:srgbClr val="0070C0"/>
              </a:buClr>
            </a:pPr>
            <a:r>
              <a:rPr lang="cs-CZ" sz="2800" dirty="0">
                <a:latin typeface="Century Gothic" panose="020B0502020202020204" pitchFamily="34" charset="0"/>
                <a:hlinkClick r:id="rId3"/>
              </a:rPr>
              <a:t>https://universaldependencies.org/</a:t>
            </a:r>
            <a:endParaRPr lang="cs-CZ" sz="2800" dirty="0">
              <a:latin typeface="Century Gothic" panose="020B0502020202020204" pitchFamily="34" charset="0"/>
            </a:endParaRPr>
          </a:p>
          <a:p>
            <a:pPr marL="1073150" indent="-1073150">
              <a:lnSpc>
                <a:spcPct val="150000"/>
              </a:lnSpc>
              <a:spcBef>
                <a:spcPts val="400"/>
              </a:spcBef>
              <a:buClr>
                <a:srgbClr val="0070C0"/>
              </a:buClr>
            </a:pPr>
            <a:endParaRPr lang="cs-CZ" sz="2800" dirty="0">
              <a:latin typeface="Century Gothic" panose="020B0502020202020204" pitchFamily="34" charset="0"/>
            </a:endParaRPr>
          </a:p>
        </p:txBody>
      </p:sp>
    </p:spTree>
    <p:extLst>
      <p:ext uri="{BB962C8B-B14F-4D97-AF65-F5344CB8AC3E}">
        <p14:creationId xmlns:p14="http://schemas.microsoft.com/office/powerpoint/2010/main" val="314347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sp>
        <p:nvSpPr>
          <p:cNvPr id="10" name="Obdĺžnik 3">
            <a:extLst>
              <a:ext uri="{FF2B5EF4-FFF2-40B4-BE49-F238E27FC236}">
                <a16:creationId xmlns:a16="http://schemas.microsoft.com/office/drawing/2014/main" id="{C2F0EB44-6918-4BB5-AE26-10C3739D81C6}"/>
              </a:ext>
            </a:extLst>
          </p:cNvPr>
          <p:cNvSpPr/>
          <p:nvPr/>
        </p:nvSpPr>
        <p:spPr>
          <a:xfrm>
            <a:off x="457200" y="1524000"/>
            <a:ext cx="8610600" cy="2554545"/>
          </a:xfrm>
          <a:prstGeom prst="rect">
            <a:avLst/>
          </a:prstGeom>
        </p:spPr>
        <p:txBody>
          <a:bodyPr wrap="square">
            <a:spAutoFit/>
          </a:bodyPr>
          <a:lstStyle/>
          <a:p>
            <a:pPr marL="342900" indent="-342900">
              <a:spcBef>
                <a:spcPts val="1200"/>
              </a:spcBef>
              <a:buClr>
                <a:srgbClr val="0070C0"/>
              </a:buClr>
              <a:buFont typeface="Arial" panose="020B0604020202020204" pitchFamily="34" charset="0"/>
              <a:buChar char="•"/>
            </a:pPr>
            <a:r>
              <a:rPr lang="cs-CZ" sz="2800" dirty="0"/>
              <a:t>snaha vytvořit jednotný systém pro anotaci jakéhokoli (lidského) jazyka tak, aby bylo možné jazyky vzájemně srovnávat</a:t>
            </a:r>
          </a:p>
          <a:p>
            <a:pPr marL="342900" indent="-342900">
              <a:spcBef>
                <a:spcPts val="1200"/>
              </a:spcBef>
              <a:buClr>
                <a:srgbClr val="0070C0"/>
              </a:buClr>
              <a:buFont typeface="Arial" panose="020B0604020202020204" pitchFamily="34" charset="0"/>
              <a:buChar char="•"/>
            </a:pPr>
            <a:r>
              <a:rPr lang="cs-CZ" sz="2800" dirty="0"/>
              <a:t>společná pravidla, jednotný manuál</a:t>
            </a:r>
          </a:p>
          <a:p>
            <a:pPr marL="342900" indent="-342900">
              <a:spcBef>
                <a:spcPts val="1200"/>
              </a:spcBef>
              <a:buClr>
                <a:srgbClr val="0070C0"/>
              </a:buClr>
              <a:buFont typeface="Arial" panose="020B0604020202020204" pitchFamily="34" charset="0"/>
              <a:buChar char="•"/>
            </a:pPr>
            <a:r>
              <a:rPr lang="cs-CZ" sz="2800" dirty="0"/>
              <a:t>nutné zjednodušení, částečná ztráta informace</a:t>
            </a:r>
          </a:p>
        </p:txBody>
      </p:sp>
    </p:spTree>
    <p:extLst>
      <p:ext uri="{BB962C8B-B14F-4D97-AF65-F5344CB8AC3E}">
        <p14:creationId xmlns:p14="http://schemas.microsoft.com/office/powerpoint/2010/main" val="265274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3" name="Obrázek 2">
            <a:extLst>
              <a:ext uri="{FF2B5EF4-FFF2-40B4-BE49-F238E27FC236}">
                <a16:creationId xmlns:a16="http://schemas.microsoft.com/office/drawing/2014/main" id="{878926E4-4036-4491-943A-819730A010A0}"/>
              </a:ext>
            </a:extLst>
          </p:cNvPr>
          <p:cNvPicPr>
            <a:picLocks noChangeAspect="1"/>
          </p:cNvPicPr>
          <p:nvPr/>
        </p:nvPicPr>
        <p:blipFill rotWithShape="1">
          <a:blip r:embed="rId2"/>
          <a:srcRect l="6820" t="26984" r="53996" b="7510"/>
          <a:stretch/>
        </p:blipFill>
        <p:spPr>
          <a:xfrm>
            <a:off x="2034073" y="1654661"/>
            <a:ext cx="5075854" cy="4773143"/>
          </a:xfrm>
          <a:prstGeom prst="rect">
            <a:avLst/>
          </a:prstGeom>
        </p:spPr>
      </p:pic>
    </p:spTree>
    <p:extLst>
      <p:ext uri="{BB962C8B-B14F-4D97-AF65-F5344CB8AC3E}">
        <p14:creationId xmlns:p14="http://schemas.microsoft.com/office/powerpoint/2010/main" val="122349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5" name="Obrázek 4">
            <a:extLst>
              <a:ext uri="{FF2B5EF4-FFF2-40B4-BE49-F238E27FC236}">
                <a16:creationId xmlns:a16="http://schemas.microsoft.com/office/drawing/2014/main" id="{80D64AB7-FE96-4C9E-BA41-5E2669FF64AB}"/>
              </a:ext>
            </a:extLst>
          </p:cNvPr>
          <p:cNvPicPr>
            <a:picLocks noChangeAspect="1"/>
          </p:cNvPicPr>
          <p:nvPr/>
        </p:nvPicPr>
        <p:blipFill rotWithShape="1">
          <a:blip r:embed="rId2"/>
          <a:srcRect l="49081" t="26256" r="9286" b="6997"/>
          <a:stretch/>
        </p:blipFill>
        <p:spPr>
          <a:xfrm>
            <a:off x="1782146" y="1398937"/>
            <a:ext cx="5579707" cy="5031911"/>
          </a:xfrm>
          <a:prstGeom prst="rect">
            <a:avLst/>
          </a:prstGeom>
        </p:spPr>
      </p:pic>
    </p:spTree>
    <p:extLst>
      <p:ext uri="{BB962C8B-B14F-4D97-AF65-F5344CB8AC3E}">
        <p14:creationId xmlns:p14="http://schemas.microsoft.com/office/powerpoint/2010/main" val="231473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28600" y="1524000"/>
            <a:ext cx="8915400" cy="2544286"/>
          </a:xfrm>
          <a:prstGeom prst="rect">
            <a:avLst/>
          </a:prstGeom>
        </p:spPr>
        <p:txBody>
          <a:bodyPr wrap="square">
            <a:spAutoFit/>
          </a:bodyPr>
          <a:lstStyle/>
          <a:p>
            <a:pPr>
              <a:lnSpc>
                <a:spcPct val="150000"/>
              </a:lnSpc>
              <a:spcBef>
                <a:spcPts val="600"/>
              </a:spcBef>
              <a:buClr>
                <a:srgbClr val="0070C0"/>
              </a:buClr>
            </a:pPr>
            <a:r>
              <a:rPr lang="cs-CZ" sz="3600" dirty="0">
                <a:solidFill>
                  <a:schemeClr val="tx1">
                    <a:lumMod val="85000"/>
                    <a:lumOff val="15000"/>
                  </a:schemeClr>
                </a:solidFill>
                <a:latin typeface="Century Gothic" pitchFamily="34" charset="0"/>
              </a:rPr>
              <a:t> </a:t>
            </a:r>
          </a:p>
          <a:p>
            <a:pPr>
              <a:lnSpc>
                <a:spcPct val="200000"/>
              </a:lnSpc>
              <a:spcBef>
                <a:spcPts val="400"/>
              </a:spcBef>
              <a:buClr>
                <a:srgbClr val="0070C0"/>
              </a:buClr>
            </a:pPr>
            <a:r>
              <a:rPr lang="cs-CZ" sz="3600" dirty="0">
                <a:solidFill>
                  <a:schemeClr val="tx1">
                    <a:lumMod val="85000"/>
                    <a:lumOff val="15000"/>
                  </a:schemeClr>
                </a:solidFill>
                <a:latin typeface="Century Gothic" pitchFamily="34" charset="0"/>
              </a:rPr>
              <a:t> </a:t>
            </a:r>
          </a:p>
          <a:p>
            <a:endParaRPr lang="en-GB" sz="3000" dirty="0">
              <a:solidFill>
                <a:schemeClr val="tx1">
                  <a:lumMod val="85000"/>
                  <a:lumOff val="15000"/>
                </a:schemeClr>
              </a:solidFill>
              <a:latin typeface="Century Gothic" pitchFamily="34" charset="0"/>
            </a:endParaRPr>
          </a:p>
        </p:txBody>
      </p:sp>
      <p:sp>
        <p:nvSpPr>
          <p:cNvPr id="6" name="Nadpis 1"/>
          <p:cNvSpPr txBox="1">
            <a:spLocks/>
          </p:cNvSpPr>
          <p:nvPr/>
        </p:nvSpPr>
        <p:spPr>
          <a:xfrm>
            <a:off x="0" y="6553200"/>
            <a:ext cx="9144000" cy="304800"/>
          </a:xfrm>
          <a:prstGeom prst="rect">
            <a:avLst/>
          </a:prstGeom>
          <a:solidFill>
            <a:schemeClr val="accent1">
              <a:lumMod val="75000"/>
            </a:schemeClr>
          </a:solidFill>
          <a:ln>
            <a:noFill/>
          </a:ln>
          <a:effectLst/>
        </p:spPr>
        <p:txBody>
          <a:bodyPr vert="horz" lIns="91440" tIns="45720" rIns="91440" bIns="45720" rtlCol="0" anchor="ctr">
            <a:noAutofit/>
          </a:bodyPr>
          <a:lstStyle/>
          <a:p>
            <a:pPr algn="r">
              <a:spcBef>
                <a:spcPct val="0"/>
              </a:spcBef>
              <a:defRPr/>
            </a:pPr>
            <a:endParaRPr lang="cs-CZ" dirty="0">
              <a:solidFill>
                <a:schemeClr val="bg1"/>
              </a:solidFill>
              <a:latin typeface="Century Gothic" pitchFamily="34" charset="0"/>
              <a:ea typeface="Batang" pitchFamily="18" charset="-127"/>
              <a:cs typeface="Arial" pitchFamily="34" charset="0"/>
            </a:endParaRPr>
          </a:p>
        </p:txBody>
      </p:sp>
      <p:sp>
        <p:nvSpPr>
          <p:cNvPr id="8" name="Nadpis 1"/>
          <p:cNvSpPr txBox="1">
            <a:spLocks/>
          </p:cNvSpPr>
          <p:nvPr/>
        </p:nvSpPr>
        <p:spPr>
          <a:xfrm>
            <a:off x="304800" y="1295400"/>
            <a:ext cx="8763000" cy="76200"/>
          </a:xfrm>
          <a:prstGeom prst="rect">
            <a:avLst/>
          </a:prstGeom>
          <a:solidFill>
            <a:schemeClr val="accent1">
              <a:lumMod val="75000"/>
            </a:schemeClr>
          </a:solidFill>
          <a:ln>
            <a:noFill/>
          </a:ln>
          <a:effectLst/>
        </p:spPr>
        <p:txBody>
          <a:bodyPr vert="horz" lIns="91440" tIns="45720" rIns="91440" bIns="45720" rtlCol="0" anchor="ctr">
            <a:noAutofit/>
          </a:bodyPr>
          <a:lstStyle/>
          <a:p>
            <a:pPr lvl="0">
              <a:spcBef>
                <a:spcPct val="0"/>
              </a:spcBef>
              <a:defRPr/>
            </a:pPr>
            <a:endParaRPr lang="cs-CZ" dirty="0">
              <a:solidFill>
                <a:schemeClr val="bg1"/>
              </a:solidFill>
              <a:latin typeface="+mj-lt"/>
              <a:ea typeface="Batang" pitchFamily="18" charset="-127"/>
              <a:cs typeface="Arial" pitchFamily="34" charset="0"/>
            </a:endParaRPr>
          </a:p>
        </p:txBody>
      </p:sp>
      <p:sp>
        <p:nvSpPr>
          <p:cNvPr id="7" name="Obdĺžnik 3">
            <a:extLst>
              <a:ext uri="{FF2B5EF4-FFF2-40B4-BE49-F238E27FC236}">
                <a16:creationId xmlns:a16="http://schemas.microsoft.com/office/drawing/2014/main" id="{04FB9EF8-5A75-427B-9FA1-8FE5ACA57EFC}"/>
              </a:ext>
            </a:extLst>
          </p:cNvPr>
          <p:cNvSpPr/>
          <p:nvPr/>
        </p:nvSpPr>
        <p:spPr>
          <a:xfrm>
            <a:off x="228600" y="457202"/>
            <a:ext cx="8915400" cy="1661993"/>
          </a:xfrm>
          <a:prstGeom prst="rect">
            <a:avLst/>
          </a:prstGeom>
        </p:spPr>
        <p:txBody>
          <a:bodyPr wrap="square">
            <a:spAutoFit/>
          </a:bodyPr>
          <a:lstStyle/>
          <a:p>
            <a:pPr>
              <a:lnSpc>
                <a:spcPct val="200000"/>
              </a:lnSpc>
              <a:spcBef>
                <a:spcPts val="400"/>
              </a:spcBef>
              <a:buClr>
                <a:srgbClr val="0070C0"/>
              </a:buClr>
            </a:pPr>
            <a:endParaRPr lang="cs-CZ" sz="3600" dirty="0">
              <a:latin typeface="Century Gothic" pitchFamily="34" charset="0"/>
            </a:endParaRPr>
          </a:p>
          <a:p>
            <a:endParaRPr lang="en-GB" sz="3000" dirty="0">
              <a:solidFill>
                <a:schemeClr val="tx1">
                  <a:lumMod val="75000"/>
                  <a:lumOff val="25000"/>
                </a:schemeClr>
              </a:solidFill>
              <a:latin typeface="Century Gothic" pitchFamily="34" charset="0"/>
            </a:endParaRPr>
          </a:p>
        </p:txBody>
      </p:sp>
      <p:sp>
        <p:nvSpPr>
          <p:cNvPr id="9" name="Obdĺžnik 3">
            <a:extLst>
              <a:ext uri="{FF2B5EF4-FFF2-40B4-BE49-F238E27FC236}">
                <a16:creationId xmlns:a16="http://schemas.microsoft.com/office/drawing/2014/main" id="{17A98320-28E8-4446-96D4-CCA148D678AD}"/>
              </a:ext>
            </a:extLst>
          </p:cNvPr>
          <p:cNvSpPr/>
          <p:nvPr/>
        </p:nvSpPr>
        <p:spPr>
          <a:xfrm>
            <a:off x="457200" y="560535"/>
            <a:ext cx="8915400" cy="646331"/>
          </a:xfrm>
          <a:prstGeom prst="rect">
            <a:avLst/>
          </a:prstGeom>
        </p:spPr>
        <p:txBody>
          <a:bodyPr wrap="square">
            <a:spAutoFit/>
          </a:bodyPr>
          <a:lstStyle/>
          <a:p>
            <a:r>
              <a:rPr lang="cs-CZ" sz="3600" b="1" cap="small" dirty="0">
                <a:solidFill>
                  <a:schemeClr val="tx1">
                    <a:lumMod val="75000"/>
                    <a:lumOff val="25000"/>
                  </a:schemeClr>
                </a:solidFill>
                <a:latin typeface="Century Gothic" pitchFamily="34" charset="0"/>
              </a:rPr>
              <a:t>Universal </a:t>
            </a:r>
            <a:r>
              <a:rPr lang="cs-CZ" sz="3600" b="1" cap="small" dirty="0" err="1">
                <a:solidFill>
                  <a:schemeClr val="tx1">
                    <a:lumMod val="75000"/>
                    <a:lumOff val="25000"/>
                  </a:schemeClr>
                </a:solidFill>
                <a:latin typeface="Century Gothic" pitchFamily="34" charset="0"/>
              </a:rPr>
              <a:t>Dependencies</a:t>
            </a:r>
            <a:endParaRPr lang="en-GB" sz="3600" b="1" cap="small" dirty="0">
              <a:solidFill>
                <a:schemeClr val="tx1">
                  <a:lumMod val="75000"/>
                  <a:lumOff val="25000"/>
                </a:schemeClr>
              </a:solidFill>
              <a:latin typeface="Century Gothic" pitchFamily="34" charset="0"/>
            </a:endParaRPr>
          </a:p>
        </p:txBody>
      </p:sp>
      <p:pic>
        <p:nvPicPr>
          <p:cNvPr id="10" name="Obrázek 9">
            <a:extLst>
              <a:ext uri="{FF2B5EF4-FFF2-40B4-BE49-F238E27FC236}">
                <a16:creationId xmlns:a16="http://schemas.microsoft.com/office/drawing/2014/main" id="{DB18A413-2843-433A-81D0-7343ED373CDC}"/>
              </a:ext>
            </a:extLst>
          </p:cNvPr>
          <p:cNvPicPr/>
          <p:nvPr/>
        </p:nvPicPr>
        <p:blipFill rotWithShape="1">
          <a:blip r:embed="rId2" cstate="print">
            <a:extLst>
              <a:ext uri="{28A0092B-C50C-407E-A947-70E740481C1C}">
                <a14:useLocalDpi xmlns:a14="http://schemas.microsoft.com/office/drawing/2010/main" val="0"/>
              </a:ext>
            </a:extLst>
          </a:blip>
          <a:srcRect t="1625" b="6492"/>
          <a:stretch/>
        </p:blipFill>
        <p:spPr bwMode="auto">
          <a:xfrm>
            <a:off x="0" y="1460134"/>
            <a:ext cx="13981923" cy="5002977"/>
          </a:xfrm>
          <a:prstGeom prst="rect">
            <a:avLst/>
          </a:prstGeom>
          <a:noFill/>
          <a:ln>
            <a:noFill/>
          </a:ln>
        </p:spPr>
      </p:pic>
    </p:spTree>
    <p:extLst>
      <p:ext uri="{BB962C8B-B14F-4D97-AF65-F5344CB8AC3E}">
        <p14:creationId xmlns:p14="http://schemas.microsoft.com/office/powerpoint/2010/main" val="357142616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3182</TotalTime>
  <Words>1812</Words>
  <Application>Microsoft Office PowerPoint</Application>
  <PresentationFormat>Předvádění na obrazovce (4:3)</PresentationFormat>
  <Paragraphs>337</Paragraphs>
  <Slides>57</Slides>
  <Notes>1</Notes>
  <HiddenSlides>0</HiddenSlides>
  <MMClips>0</MMClips>
  <ScaleCrop>false</ScaleCrop>
  <HeadingPairs>
    <vt:vector size="8" baseType="variant">
      <vt:variant>
        <vt:lpstr>Použitá písma</vt:lpstr>
      </vt:variant>
      <vt:variant>
        <vt:i4>6</vt:i4>
      </vt:variant>
      <vt:variant>
        <vt:lpstr>Motiv</vt:lpstr>
      </vt:variant>
      <vt:variant>
        <vt:i4>2</vt:i4>
      </vt:variant>
      <vt:variant>
        <vt:lpstr>Vložené servery OLE</vt:lpstr>
      </vt:variant>
      <vt:variant>
        <vt:i4>1</vt:i4>
      </vt:variant>
      <vt:variant>
        <vt:lpstr>Nadpisy snímků</vt:lpstr>
      </vt:variant>
      <vt:variant>
        <vt:i4>57</vt:i4>
      </vt:variant>
    </vt:vector>
  </HeadingPairs>
  <TitlesOfParts>
    <vt:vector size="66" baseType="lpstr">
      <vt:lpstr>Arial</vt:lpstr>
      <vt:lpstr>Calibri</vt:lpstr>
      <vt:lpstr>Calibri Light</vt:lpstr>
      <vt:lpstr>Century Gothic</vt:lpstr>
      <vt:lpstr>Times New Roman</vt:lpstr>
      <vt:lpstr>TriviaSeznam</vt:lpstr>
      <vt:lpstr>Motiv Office</vt:lpstr>
      <vt:lpstr>Motív Office</vt:lpstr>
      <vt:lpstr>Document</vt:lpstr>
      <vt:lpstr>5.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Jakub Machura</dc:creator>
  <cp:lastModifiedBy>Jakub Machura</cp:lastModifiedBy>
  <cp:revision>129</cp:revision>
  <dcterms:created xsi:type="dcterms:W3CDTF">2020-10-06T08:02:48Z</dcterms:created>
  <dcterms:modified xsi:type="dcterms:W3CDTF">2024-12-12T08:35:19Z</dcterms:modified>
</cp:coreProperties>
</file>