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6" r:id="rId11"/>
    <p:sldId id="268" r:id="rId12"/>
    <p:sldId id="269" r:id="rId13"/>
    <p:sldId id="267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06" autoAdjust="0"/>
  </p:normalViewPr>
  <p:slideViewPr>
    <p:cSldViewPr snapToGrid="0">
      <p:cViewPr varScale="1">
        <p:scale>
          <a:sx n="75" d="100"/>
          <a:sy n="75" d="100"/>
        </p:scale>
        <p:origin x="1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0T20:05:18.6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0T20:06:59.3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0T20:07:02.3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1980 341 24575,'-50'-15'0,"-1"2"0,-1 3 0,-99-7 0,-161 14 0,211 4 0,46 3 0,0 2 0,0 2 0,-64 19 0,-46 8 0,161-35 0,-70 11 0,0 3 0,-135 44 0,139-35 0,47-16 0,1 0 0,0 1 0,0 2 0,-21 12 0,29-14 0,0-1 0,-1 0 0,0-1 0,0 0 0,-19 3 0,27-6 0,0 0 0,0 0 0,1 0 0,-1 1 0,1 0 0,0 0 0,0 1 0,0 0 0,1 0 0,-1 0 0,1 0 0,0 1 0,1 0 0,0 0 0,0 0 0,0 1 0,0-1 0,1 1 0,0 0 0,-2 8 0,-2 8 0,1-1 0,0 1 0,2 0 0,0 0 0,1 29 0,1-24 0,1-6 0,0 0 0,5 40 0,-3-56 0,0 1 0,1-1 0,-1 0 0,1 0 0,1 1 0,-1-1 0,1 0 0,0-1 0,1 1 0,-1-1 0,1 1 0,0-1 0,10 9 0,3 1 0,1-2 0,1 0 0,0-1 0,0 0 0,1-2 0,39 14 0,135 31 0,-110-35 0,339 79 0,-392-95 0,-1-1 0,43-1 0,32 3 0,-78 0 0,45 13 0,-45-10 0,0-1 0,31 3 0,336-3 0,-89-7 0,-189 14 0,-75-8 0,48 2 0,-46-8 0,-1-1 0,1-2 0,82-17 0,540-118 0,-626 132 0,-1-1 0,41-14 0,-66 16 0,0 0 0,-1 0 0,1-1 0,-1 0 0,-1-1 0,1-1 0,-1 0 0,0 0 0,14-15 0,-21 17 0,1 0 0,-1-1 0,-1 1 0,1-1 0,-1 0 0,0 0 0,-1 0 0,1 0 0,-1 0 0,-1 0 0,1-1 0,-1 1 0,-1 0 0,0-10 0,0-4 0,-1 1 0,-1 0 0,-1-1 0,-6-19 0,-4-7 0,-1 1 0,-3 0 0,-1 1 0,-3 2 0,-1 0 0,-2 1 0,-37-47 0,26 38 0,28 39 0,-1 0 0,0 1 0,0 0 0,-1 1 0,0 0 0,-1 0 0,0 1 0,-1 0 0,-15-10 0,-160-71 0,77 40 0,50 25 0,-103-30 0,101 37 0,-101-45 0,158 61 0,-14-8 0,0 1 0,-1 1 0,1 0 0,-1 1 0,-1 2 0,0 0 0,1 0 0,-25-1 0,-53 6-1365,71 1-5461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0T20:10:48.7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417 29 24575,'-4'4'0,"-1"-1"0,1 1 0,-1-1 0,0 0 0,0-1 0,-9 4 0,-19 11 0,1 5 0,2 2 0,1 2 0,-32 34 0,46-44 0,2 1 0,0 1 0,1 0 0,0 0 0,2 2 0,0-1 0,-8 26 0,12-25 0,-1-1 0,-1 1 0,-1-1 0,-19 31 0,24-44 0,0 0 0,1 1 0,0-1 0,0 1 0,0-1 0,1 1 0,0 0 0,1 0 0,-1 0 0,1 0 0,1 0 0,-1 0 0,1 0 0,0 0 0,1 0 0,0 0 0,0 0 0,0 0 0,1 0 0,0 0 0,1 0 0,-1-1 0,1 1 0,0-1 0,1 1 0,0-1 0,0-1 0,0 1 0,0 0 0,1-1 0,0 0 0,0 0 0,1 0 0,-1-1 0,1 0 0,0 0 0,0 0 0,1-1 0,-1 0 0,8 3 0,89 25 0,-33-10 0,-48-15 0,44 6 0,-48-10 0,-1 1 0,1 1 0,-1 0 0,18 8 0,-4 0 0,0-2 0,1-1 0,0-1 0,48 5 0,132-3 0,-184-10 0,-1 1 0,1 1 0,-1 2 0,0 1 0,0 1 0,-1 1 0,29 12 0,-26-9 0,1-2 0,0 0 0,1-2 0,58 4 0,130-10 0,-96-3 0,952 3 0,-1045-2 0,-1-1 0,1-1 0,51-16 0,-49 12 0,0 0 0,59-4 0,-82 12 0,0-1 0,0 0 0,0 0 0,0-1 0,0 0 0,0 0 0,0-1 0,-1 0 0,1 0 0,10-7 0,17-11 0,-22 13 0,0 0 0,0-1 0,18-16 0,-27 20 0,-1 1 0,0-1 0,0 0 0,0 0 0,-1 0 0,0-1 0,0 1 0,0-1 0,-1 0 0,1 1 0,-1-1 0,2-13 0,-2 9 0,0 0 0,0-1 0,-1 1 0,-1 0 0,0-1 0,0 1 0,-1-1 0,0 1 0,-1 0 0,0-1 0,-1 1 0,0 0 0,0 0 0,-1 1 0,0-1 0,-1 1 0,0 0 0,-11-14 0,-37-44 0,-51-56 0,83 104 0,-1 1 0,-42-26 0,-20-17 0,69 49 0,-1 1 0,-1 0 0,0 1 0,0 1 0,-1 0 0,0 2 0,0 0 0,-1 1 0,-29-6 0,20 5 0,-31-9 0,-2 2 0,0 3 0,-104-7 0,-606 19 0,307 0 0,447-2 0,-1 0 0,1-2 0,-21-5 0,18 3 0,-41-4 0,-78-5 86,-37-1-1537,145 14-5375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0T20:11:07.8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0T20:11:33.2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1754 109 24575,'-238'-15'0,"22"1"0,169 13 0,-320 3 0,187 17 0,124-12 0,-20 6 0,-134 41 0,154-38 0,47-13 0,1 0 0,1 1 0,-1 0 0,0 0 0,1 1 0,0-1 0,-12 12 0,-43 47 0,36-34 0,15-16 0,0 1 0,2 1 0,-1 0 0,2 0 0,0 0 0,-7 23 0,-22 40 0,31-67 0,1 0 0,0 0 0,1 1 0,0-1 0,1 1 0,0 0 0,-2 23 0,3 3 0,3 45 0,0-31 0,0-38 0,0 1 0,1-1 0,1 0 0,0 1 0,1-1 0,6 15 0,40 76 0,-25-55 0,-17-37 0,1 0 0,0 0 0,0 0 0,1-1 0,1-1 0,0 0 0,1 0 0,0-1 0,0 0 0,1-1 0,0-1 0,1 0 0,18 8 0,2-2 0,1-1 0,1-1 0,-1-2 0,55 8 0,39 1 0,248 3 0,-342-22 0,0-1 0,0-1 0,0-3 0,0 0 0,-1-2 0,37-13 0,-54 14 0,1 1 0,0 1 0,0 1 0,33-1 0,76 5 0,-52 2 0,15-3 0,151-17 0,-203 11 0,28-3 0,84-24 0,-100 23 0,-42 9 0,0 0 0,0 0 0,-1-1 0,1 0 0,0 0 0,-1-1 0,1 0 0,-1 0 0,0 0 0,0-1 0,12-9 0,7-12 0,1 2 0,31-21 0,-49 37 0,0-1 0,0 1 0,-1-2 0,0 1 0,-1-1 0,0 0 0,0 0 0,-1-1 0,0 0 0,-1 0 0,0 0 0,0-1 0,-1 0 0,-1 0 0,1 0 0,-2 0 0,2-18 0,-1 5 0,-2-1 0,-1 1 0,-1 0 0,0-1 0,-2 1 0,-1 0 0,-10-30 0,11 43 0,-1 0 0,-1 1 0,0 0 0,0 0 0,-1 0 0,0 0 0,-8-9 0,-57-57 0,41 46 0,-16-12 0,-1 2 0,-54-34 0,63 47 0,11 10 0,0 1 0,-2 1 0,-58-21 0,11 6 0,41 16 0,-61-14 0,59 19 0,-62-25 0,33 3-13,-70-28-1339,119 53-5474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D6410-73E7-4C68-8DA3-BEF1E50BF54A}" type="datetimeFigureOut">
              <a:rPr lang="pt-PT" smtClean="0"/>
              <a:t>20/10/2024</a:t>
            </a:fld>
            <a:endParaRPr lang="pt-PT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PT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81AF1-13FE-4180-A93F-A60BCAB86AC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9530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81AF1-13FE-4180-A93F-A60BCAB86AC8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846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67D4DE-55A8-235B-FAB9-92C5BE679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B9E590-78EB-CA5E-AB8A-0EE2DA4942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pt-PT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DBA529-EAAD-C328-EF5D-02454AA1E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A2F2-F385-45B7-89E5-6E35F59F5D01}" type="datetimeFigureOut">
              <a:rPr lang="pt-PT" smtClean="0"/>
              <a:t>20/10/2024</a:t>
            </a:fld>
            <a:endParaRPr lang="pt-PT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0F5A43-4F5E-9CA7-B158-BFAE59DA8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45D456-BE5E-FC67-FA6A-618B56E80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EA2-88A5-4AD3-93A9-4ED5DD52334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227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7BF5FD-C7E7-21FB-1C19-83E07EA42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7B233B9-0A6D-95BC-7B6B-87858AD0A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PT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3AF6F2-219B-F852-725A-42735F971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A2F2-F385-45B7-89E5-6E35F59F5D01}" type="datetimeFigureOut">
              <a:rPr lang="pt-PT" smtClean="0"/>
              <a:t>20/10/2024</a:t>
            </a:fld>
            <a:endParaRPr lang="pt-PT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E2002F-5B76-1CF7-1591-512360B5F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4BC14B-2D40-D09B-3072-68A826389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EA2-88A5-4AD3-93A9-4ED5DD52334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569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0D74D67-E840-5208-AC8D-05A85640A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48818A7-C5FE-0C85-A56A-54453048D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PT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BB3206-E6AB-E4DD-A1B9-A151E81C0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A2F2-F385-45B7-89E5-6E35F59F5D01}" type="datetimeFigureOut">
              <a:rPr lang="pt-PT" smtClean="0"/>
              <a:t>20/10/2024</a:t>
            </a:fld>
            <a:endParaRPr lang="pt-PT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48FC54-DE05-B70C-581A-E36830E1F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FDC45A-4F0E-FCCA-7BB9-3FABBC1E8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EA2-88A5-4AD3-93A9-4ED5DD52334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230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571412-7ACE-F77C-CB66-D835EDA3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CA1AEC-B05F-D72E-DE61-BF50E1A67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PT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189B7F-6E85-6B2C-1891-4A18EE2B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A2F2-F385-45B7-89E5-6E35F59F5D01}" type="datetimeFigureOut">
              <a:rPr lang="pt-PT" smtClean="0"/>
              <a:t>20/10/2024</a:t>
            </a:fld>
            <a:endParaRPr lang="pt-PT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8377B1-54D0-E869-1CFB-83DFDC68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A691EB-A844-CD06-4143-510607613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EA2-88A5-4AD3-93A9-4ED5DD52334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30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3A7814-B21C-C097-55C8-334229B04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8BA26A4-0564-EBD3-802B-BE88D5A26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D06149-46B2-4F88-F19A-FA97D905F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A2F2-F385-45B7-89E5-6E35F59F5D01}" type="datetimeFigureOut">
              <a:rPr lang="pt-PT" smtClean="0"/>
              <a:t>20/10/2024</a:t>
            </a:fld>
            <a:endParaRPr lang="pt-PT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6996B2-50F2-BFC3-73D3-68E96A9A0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42FC19-CCF2-D26E-331F-250896352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EA2-88A5-4AD3-93A9-4ED5DD52334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641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0045BE-499E-F114-2328-521A7C36B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338497-9A46-1B1B-4D97-5824B0BCA4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PT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DBE5CBF-76E7-AEB6-F7E6-D1E08A2DA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PT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998CCD2-6CB2-FFAF-BDDE-CCD4C0BD4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A2F2-F385-45B7-89E5-6E35F59F5D01}" type="datetimeFigureOut">
              <a:rPr lang="pt-PT" smtClean="0"/>
              <a:t>20/10/2024</a:t>
            </a:fld>
            <a:endParaRPr lang="pt-PT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3F49FB-611C-2433-BC3F-AEDBA7B26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29469E0-DC98-5473-C6AC-2DFF03FE4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EA2-88A5-4AD3-93A9-4ED5DD52334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790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13CA17-1BBD-261E-0706-342230F6F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BBE2BAB-F00F-F0AA-41D7-6FD3BF191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E532F47-6856-1D0B-0BDF-1840C008A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PT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0306F43-BFC5-92D2-BFD0-8DBDD0AAF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921BCE1-3574-9F68-A2B5-3EC681AA63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PT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3D2A017-CB9A-D9A4-45D6-63C20E339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A2F2-F385-45B7-89E5-6E35F59F5D01}" type="datetimeFigureOut">
              <a:rPr lang="pt-PT" smtClean="0"/>
              <a:t>20/10/2024</a:t>
            </a:fld>
            <a:endParaRPr lang="pt-PT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7A115D8-0A67-323B-39AE-73B652335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7EAD332-D5FF-C7D2-F2D9-BD2A1BB6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EA2-88A5-4AD3-93A9-4ED5DD52334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472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614E9C-A04F-E947-0A2F-A4C2418BF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288A0B1-5D5B-E790-F552-0E7FAE24E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A2F2-F385-45B7-89E5-6E35F59F5D01}" type="datetimeFigureOut">
              <a:rPr lang="pt-PT" smtClean="0"/>
              <a:t>20/10/2024</a:t>
            </a:fld>
            <a:endParaRPr lang="pt-PT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192DD84-EF90-3062-47A0-25B1E0126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B21948F-3C18-C0FF-561A-8104527E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EA2-88A5-4AD3-93A9-4ED5DD52334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88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313E5CC-A485-05D1-F0CC-A866901EC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A2F2-F385-45B7-89E5-6E35F59F5D01}" type="datetimeFigureOut">
              <a:rPr lang="pt-PT" smtClean="0"/>
              <a:t>20/10/2024</a:t>
            </a:fld>
            <a:endParaRPr lang="pt-PT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4348E78-CDB7-DEE8-4DE2-0437A5B57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D099865-DA9E-61B2-0D84-6692C5DFE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EA2-88A5-4AD3-93A9-4ED5DD52334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393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37B1C-F641-C402-314A-68D61526A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D84749-469A-EDF2-563C-0DC9F61A2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PT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A01F009-E69A-A36C-38EA-8D4D86B7F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C24DF5A-252F-3C76-BC59-F938590BA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A2F2-F385-45B7-89E5-6E35F59F5D01}" type="datetimeFigureOut">
              <a:rPr lang="pt-PT" smtClean="0"/>
              <a:t>20/10/2024</a:t>
            </a:fld>
            <a:endParaRPr lang="pt-PT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344027-9D8B-C8E9-F3FB-13DCD434A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C4FCD8-DE54-C0D5-BB98-638076994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EA2-88A5-4AD3-93A9-4ED5DD52334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284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50F5A5-FF44-9973-3D36-B05F46810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7804EC2-9D4B-EDAC-D0A3-9BA48E25F3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1B99857-8080-8F4E-6A16-845ADB858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B6B4956-4A0C-57E2-F92F-670BF449C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A2F2-F385-45B7-89E5-6E35F59F5D01}" type="datetimeFigureOut">
              <a:rPr lang="pt-PT" smtClean="0"/>
              <a:t>20/10/2024</a:t>
            </a:fld>
            <a:endParaRPr lang="pt-PT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A2B86C-E99B-3433-1C7A-AEE20E43F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CD4A138-495A-7EB9-6165-258C4CD02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EA2-88A5-4AD3-93A9-4ED5DD52334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653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11694C4-05F5-D0DA-2094-4CDAA5FA8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pt-PT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1504502-D65F-7C0A-BFD0-14BBBDDE6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PT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B712DF-A6BD-9E54-44F2-CE512B6F1B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E2A2F2-F385-45B7-89E5-6E35F59F5D01}" type="datetimeFigureOut">
              <a:rPr lang="pt-PT" smtClean="0"/>
              <a:t>20/10/2024</a:t>
            </a:fld>
            <a:endParaRPr lang="pt-PT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E24FA5-433A-3D04-273F-DE1097C6E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AB04E1-C6CB-627A-87DD-84F0BACC6A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D34EA2-88A5-4AD3-93A9-4ED5DD52334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566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customXml" Target="../ink/ink3.xml"/><Relationship Id="rId5" Type="http://schemas.openxmlformats.org/officeDocument/2006/relationships/customXml" Target="../ink/ink1.xml"/><Relationship Id="rId10" Type="http://schemas.openxmlformats.org/officeDocument/2006/relationships/customXml" Target="../ink/ink2.xml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customXml" Target="../ink/ink4.xml"/><Relationship Id="rId9" Type="http://schemas.openxmlformats.org/officeDocument/2006/relationships/customXml" Target="../ink/ink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d.letras.up.pt/clup/dicionario_fonetico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d.letras.up.pt/clup/dicionario_fonetico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94BC8A-7424-76A5-D339-6AB3A13371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Pretérito</a:t>
            </a:r>
            <a:r>
              <a:rPr lang="cs-CZ" dirty="0"/>
              <a:t> </a:t>
            </a:r>
            <a:r>
              <a:rPr lang="cs-CZ" dirty="0" err="1"/>
              <a:t>perfeito</a:t>
            </a:r>
            <a:r>
              <a:rPr lang="cs-CZ" dirty="0"/>
              <a:t> </a:t>
            </a:r>
            <a:r>
              <a:rPr lang="cs-CZ" dirty="0" err="1"/>
              <a:t>simples</a:t>
            </a:r>
            <a:endParaRPr lang="pt-PT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7F5C15-BD16-F8F9-F68A-5C7E879C99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err="1"/>
              <a:t>Aten</a:t>
            </a:r>
            <a:r>
              <a:rPr lang="pt-PT" dirty="0" err="1"/>
              <a:t>ção</a:t>
            </a:r>
            <a:r>
              <a:rPr lang="pt-PT" dirty="0"/>
              <a:t> à homofonia!</a:t>
            </a:r>
          </a:p>
        </p:txBody>
      </p:sp>
    </p:spTree>
    <p:extLst>
      <p:ext uri="{BB962C8B-B14F-4D97-AF65-F5344CB8AC3E}">
        <p14:creationId xmlns:p14="http://schemas.microsoft.com/office/powerpoint/2010/main" val="261597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E8A400D-EDA6-D441-F907-41895A560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05" y="325120"/>
            <a:ext cx="11195378" cy="435864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D0CFE8C-9352-E128-EE45-CBB37FA81935}"/>
              </a:ext>
            </a:extLst>
          </p:cNvPr>
          <p:cNvSpPr txBox="1"/>
          <p:nvPr/>
        </p:nvSpPr>
        <p:spPr>
          <a:xfrm>
            <a:off x="788556" y="4970979"/>
            <a:ext cx="110834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„A </a:t>
            </a:r>
            <a:r>
              <a:rPr lang="pt-PT" dirty="0" err="1"/>
              <a:t>řekl</a:t>
            </a:r>
            <a:r>
              <a:rPr lang="pt-PT" dirty="0"/>
              <a:t> </a:t>
            </a:r>
            <a:r>
              <a:rPr lang="pt-PT" dirty="0" err="1"/>
              <a:t>jim</a:t>
            </a:r>
            <a:r>
              <a:rPr lang="pt-PT" dirty="0"/>
              <a:t>: '</a:t>
            </a:r>
            <a:r>
              <a:rPr lang="pt-PT" dirty="0" err="1"/>
              <a:t>Jděte</a:t>
            </a:r>
            <a:r>
              <a:rPr lang="pt-PT" dirty="0"/>
              <a:t> do </a:t>
            </a:r>
            <a:r>
              <a:rPr lang="pt-PT" dirty="0" err="1"/>
              <a:t>celého</a:t>
            </a:r>
            <a:r>
              <a:rPr lang="pt-PT" dirty="0"/>
              <a:t> </a:t>
            </a:r>
            <a:r>
              <a:rPr lang="pt-PT" dirty="0" err="1"/>
              <a:t>světa</a:t>
            </a:r>
            <a:r>
              <a:rPr lang="pt-PT" dirty="0"/>
              <a:t> a </a:t>
            </a:r>
            <a:r>
              <a:rPr lang="pt-PT" dirty="0" err="1"/>
              <a:t>hlásejte</a:t>
            </a:r>
            <a:r>
              <a:rPr lang="pt-PT" dirty="0"/>
              <a:t> </a:t>
            </a:r>
            <a:r>
              <a:rPr lang="pt-PT" dirty="0" err="1"/>
              <a:t>evangelium</a:t>
            </a:r>
            <a:r>
              <a:rPr lang="pt-PT" dirty="0"/>
              <a:t> </a:t>
            </a:r>
            <a:r>
              <a:rPr lang="pt-PT" dirty="0" err="1"/>
              <a:t>všemu</a:t>
            </a:r>
            <a:r>
              <a:rPr lang="pt-PT" dirty="0"/>
              <a:t> </a:t>
            </a:r>
            <a:r>
              <a:rPr lang="pt-PT" dirty="0" err="1"/>
              <a:t>stvoření</a:t>
            </a:r>
            <a:r>
              <a:rPr lang="pt-PT" dirty="0"/>
              <a:t>'“ (</a:t>
            </a:r>
            <a:r>
              <a:rPr lang="pt-PT" dirty="0" err="1"/>
              <a:t>Mk</a:t>
            </a:r>
            <a:r>
              <a:rPr lang="pt-PT" dirty="0"/>
              <a:t> 16,15). / ‚</a:t>
            </a:r>
            <a:r>
              <a:rPr lang="pt-PT" dirty="0" err="1"/>
              <a:t>Chvalte</a:t>
            </a:r>
            <a:r>
              <a:rPr lang="pt-PT" dirty="0"/>
              <a:t> </a:t>
            </a:r>
            <a:r>
              <a:rPr lang="pt-PT" dirty="0" err="1"/>
              <a:t>Hospodina</a:t>
            </a:r>
            <a:r>
              <a:rPr lang="pt-PT" dirty="0"/>
              <a:t> a </a:t>
            </a:r>
            <a:r>
              <a:rPr lang="pt-PT" dirty="0" err="1"/>
              <a:t>vzývejte</a:t>
            </a:r>
            <a:r>
              <a:rPr lang="pt-PT" dirty="0"/>
              <a:t> </a:t>
            </a:r>
            <a:r>
              <a:rPr lang="pt-PT" dirty="0" err="1"/>
              <a:t>jeho</a:t>
            </a:r>
            <a:r>
              <a:rPr lang="pt-PT" dirty="0"/>
              <a:t> </a:t>
            </a:r>
            <a:r>
              <a:rPr lang="pt-PT" dirty="0" err="1"/>
              <a:t>jméno</a:t>
            </a:r>
            <a:r>
              <a:rPr lang="pt-PT" dirty="0"/>
              <a:t>, </a:t>
            </a:r>
            <a:r>
              <a:rPr lang="pt-PT" dirty="0" err="1"/>
              <a:t>jeho</a:t>
            </a:r>
            <a:r>
              <a:rPr lang="pt-PT" dirty="0"/>
              <a:t> </a:t>
            </a:r>
            <a:r>
              <a:rPr lang="pt-PT" dirty="0" err="1"/>
              <a:t>skutky</a:t>
            </a:r>
            <a:r>
              <a:rPr lang="pt-PT" dirty="0"/>
              <a:t> </a:t>
            </a:r>
            <a:r>
              <a:rPr lang="pt-PT" dirty="0" err="1"/>
              <a:t>oznamte</a:t>
            </a:r>
            <a:r>
              <a:rPr lang="pt-PT" dirty="0"/>
              <a:t> </a:t>
            </a:r>
            <a:r>
              <a:rPr lang="pt-PT" dirty="0" err="1"/>
              <a:t>národům</a:t>
            </a:r>
            <a:r>
              <a:rPr lang="pt-PT" dirty="0"/>
              <a:t>‘ (Ž 105,1). /„</a:t>
            </a:r>
            <a:r>
              <a:rPr lang="pt-PT" dirty="0" err="1"/>
              <a:t>Podřiďte</a:t>
            </a:r>
            <a:r>
              <a:rPr lang="pt-PT" dirty="0"/>
              <a:t> se </a:t>
            </a:r>
            <a:r>
              <a:rPr lang="pt-PT" dirty="0" err="1"/>
              <a:t>tedy</a:t>
            </a:r>
            <a:r>
              <a:rPr lang="pt-PT" dirty="0"/>
              <a:t> </a:t>
            </a:r>
            <a:r>
              <a:rPr lang="pt-PT" dirty="0" err="1"/>
              <a:t>Bohu</a:t>
            </a:r>
            <a:r>
              <a:rPr lang="pt-PT" dirty="0"/>
              <a:t>, </a:t>
            </a:r>
            <a:r>
              <a:rPr lang="pt-PT" dirty="0" err="1"/>
              <a:t>vzepřete</a:t>
            </a:r>
            <a:r>
              <a:rPr lang="pt-PT" dirty="0"/>
              <a:t> se </a:t>
            </a:r>
            <a:r>
              <a:rPr lang="pt-PT" dirty="0" err="1"/>
              <a:t>ďáblu</a:t>
            </a:r>
            <a:r>
              <a:rPr lang="pt-PT" dirty="0"/>
              <a:t>, a </a:t>
            </a:r>
            <a:r>
              <a:rPr lang="pt-PT" dirty="0" err="1"/>
              <a:t>uteče</a:t>
            </a:r>
            <a:r>
              <a:rPr lang="pt-PT" dirty="0"/>
              <a:t> </a:t>
            </a:r>
            <a:r>
              <a:rPr lang="pt-PT" dirty="0" err="1"/>
              <a:t>od</a:t>
            </a:r>
            <a:r>
              <a:rPr lang="pt-PT" dirty="0"/>
              <a:t> vás; </a:t>
            </a:r>
            <a:r>
              <a:rPr lang="pt-PT" dirty="0" err="1"/>
              <a:t>přibližte</a:t>
            </a:r>
            <a:r>
              <a:rPr lang="pt-PT" dirty="0"/>
              <a:t> se k </a:t>
            </a:r>
            <a:r>
              <a:rPr lang="pt-PT" dirty="0" err="1"/>
              <a:t>Bohu</a:t>
            </a:r>
            <a:r>
              <a:rPr lang="pt-PT" dirty="0"/>
              <a:t>, a </a:t>
            </a:r>
            <a:r>
              <a:rPr lang="pt-PT" dirty="0" err="1"/>
              <a:t>on</a:t>
            </a:r>
            <a:r>
              <a:rPr lang="pt-PT" dirty="0"/>
              <a:t> se </a:t>
            </a:r>
            <a:r>
              <a:rPr lang="pt-PT" dirty="0" err="1"/>
              <a:t>přiblíží</a:t>
            </a:r>
            <a:r>
              <a:rPr lang="pt-PT" dirty="0"/>
              <a:t> k </a:t>
            </a:r>
            <a:r>
              <a:rPr lang="pt-PT" dirty="0" err="1"/>
              <a:t>vám</a:t>
            </a:r>
            <a:r>
              <a:rPr lang="pt-PT" dirty="0"/>
              <a:t>; </a:t>
            </a:r>
            <a:r>
              <a:rPr lang="pt-PT" dirty="0" err="1"/>
              <a:t>očistěte</a:t>
            </a:r>
            <a:r>
              <a:rPr lang="pt-PT" dirty="0"/>
              <a:t> </a:t>
            </a:r>
            <a:r>
              <a:rPr lang="pt-PT" dirty="0" err="1"/>
              <a:t>své</a:t>
            </a:r>
            <a:r>
              <a:rPr lang="pt-PT" dirty="0"/>
              <a:t> ruce, </a:t>
            </a:r>
            <a:r>
              <a:rPr lang="pt-PT" dirty="0" err="1"/>
              <a:t>hříšníci</a:t>
            </a:r>
            <a:r>
              <a:rPr lang="pt-PT" dirty="0"/>
              <a:t>, a </a:t>
            </a:r>
            <a:r>
              <a:rPr lang="pt-PT" dirty="0" err="1"/>
              <a:t>očistěte</a:t>
            </a:r>
            <a:r>
              <a:rPr lang="pt-PT" dirty="0"/>
              <a:t> </a:t>
            </a:r>
            <a:r>
              <a:rPr lang="pt-PT" dirty="0" err="1"/>
              <a:t>svá</a:t>
            </a:r>
            <a:r>
              <a:rPr lang="pt-PT" dirty="0"/>
              <a:t> </a:t>
            </a:r>
            <a:r>
              <a:rPr lang="pt-PT" dirty="0" err="1"/>
              <a:t>srdce</a:t>
            </a:r>
            <a:r>
              <a:rPr lang="pt-PT" dirty="0"/>
              <a:t>, </a:t>
            </a:r>
            <a:r>
              <a:rPr lang="pt-PT" dirty="0" err="1"/>
              <a:t>dvojsmyslní</a:t>
            </a:r>
            <a:r>
              <a:rPr lang="pt-PT" dirty="0"/>
              <a:t>; </a:t>
            </a:r>
            <a:r>
              <a:rPr lang="pt-PT" dirty="0" err="1"/>
              <a:t>pociťujte</a:t>
            </a:r>
            <a:r>
              <a:rPr lang="pt-PT" dirty="0"/>
              <a:t> </a:t>
            </a:r>
            <a:r>
              <a:rPr lang="pt-PT" dirty="0" err="1"/>
              <a:t>svou</a:t>
            </a:r>
            <a:r>
              <a:rPr lang="pt-PT" dirty="0"/>
              <a:t> </a:t>
            </a:r>
            <a:r>
              <a:rPr lang="pt-PT" dirty="0" err="1"/>
              <a:t>bídu</a:t>
            </a:r>
            <a:r>
              <a:rPr lang="pt-PT" dirty="0"/>
              <a:t>, </a:t>
            </a:r>
            <a:r>
              <a:rPr lang="pt-PT" dirty="0" err="1"/>
              <a:t>truchlete</a:t>
            </a:r>
            <a:r>
              <a:rPr lang="pt-PT" dirty="0"/>
              <a:t> a </a:t>
            </a:r>
            <a:r>
              <a:rPr lang="pt-PT" dirty="0" err="1"/>
              <a:t>plačte</a:t>
            </a:r>
            <a:r>
              <a:rPr lang="pt-PT" dirty="0"/>
              <a:t>; </a:t>
            </a:r>
            <a:r>
              <a:rPr lang="pt-PT" dirty="0" err="1"/>
              <a:t>ať</a:t>
            </a:r>
            <a:r>
              <a:rPr lang="pt-PT" dirty="0"/>
              <a:t> se </a:t>
            </a:r>
            <a:r>
              <a:rPr lang="pt-PT" dirty="0" err="1"/>
              <a:t>váš</a:t>
            </a:r>
            <a:r>
              <a:rPr lang="pt-PT" dirty="0"/>
              <a:t> </a:t>
            </a:r>
            <a:r>
              <a:rPr lang="pt-PT" dirty="0" err="1"/>
              <a:t>smích</a:t>
            </a:r>
            <a:r>
              <a:rPr lang="pt-PT" dirty="0"/>
              <a:t> </a:t>
            </a:r>
            <a:r>
              <a:rPr lang="pt-PT" dirty="0" err="1"/>
              <a:t>promění</a:t>
            </a:r>
            <a:r>
              <a:rPr lang="pt-PT" dirty="0"/>
              <a:t> v </a:t>
            </a:r>
            <a:r>
              <a:rPr lang="pt-PT" dirty="0" err="1"/>
              <a:t>pláč</a:t>
            </a:r>
            <a:r>
              <a:rPr lang="pt-PT" dirty="0"/>
              <a:t> a </a:t>
            </a:r>
            <a:r>
              <a:rPr lang="pt-PT" dirty="0" err="1"/>
              <a:t>vaše</a:t>
            </a:r>
            <a:r>
              <a:rPr lang="pt-PT" dirty="0"/>
              <a:t> </a:t>
            </a:r>
            <a:r>
              <a:rPr lang="pt-PT" dirty="0" err="1"/>
              <a:t>radost</a:t>
            </a:r>
            <a:r>
              <a:rPr lang="pt-PT" dirty="0"/>
              <a:t> v </a:t>
            </a:r>
            <a:r>
              <a:rPr lang="pt-PT" dirty="0" err="1"/>
              <a:t>kvílení</a:t>
            </a:r>
            <a:r>
              <a:rPr lang="pt-PT" dirty="0"/>
              <a:t>; </a:t>
            </a:r>
            <a:r>
              <a:rPr lang="pt-PT" dirty="0" err="1"/>
              <a:t>pokořte</a:t>
            </a:r>
            <a:r>
              <a:rPr lang="pt-PT" dirty="0"/>
              <a:t> se </a:t>
            </a:r>
            <a:r>
              <a:rPr lang="pt-PT" dirty="0" err="1"/>
              <a:t>před</a:t>
            </a:r>
            <a:r>
              <a:rPr lang="pt-PT" dirty="0"/>
              <a:t> </a:t>
            </a:r>
            <a:r>
              <a:rPr lang="pt-PT" dirty="0" err="1"/>
              <a:t>Pánem</a:t>
            </a:r>
            <a:r>
              <a:rPr lang="pt-PT" dirty="0"/>
              <a:t>, a </a:t>
            </a:r>
            <a:r>
              <a:rPr lang="pt-PT" dirty="0" err="1"/>
              <a:t>on</a:t>
            </a:r>
            <a:r>
              <a:rPr lang="pt-PT" dirty="0"/>
              <a:t> vás </a:t>
            </a:r>
            <a:r>
              <a:rPr lang="pt-PT" dirty="0" err="1"/>
              <a:t>pozvedne</a:t>
            </a:r>
            <a:r>
              <a:rPr lang="pt-PT" dirty="0"/>
              <a:t>“ (J 4,7-10);</a:t>
            </a:r>
          </a:p>
        </p:txBody>
      </p:sp>
    </p:spTree>
    <p:extLst>
      <p:ext uri="{BB962C8B-B14F-4D97-AF65-F5344CB8AC3E}">
        <p14:creationId xmlns:p14="http://schemas.microsoft.com/office/powerpoint/2010/main" val="2644070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6404E0C-1E57-2A96-5B9E-348A9FF7F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443"/>
            <a:ext cx="4237087" cy="660711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BEFD90B-7645-DEFF-6056-4587367AC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915" y="327574"/>
            <a:ext cx="4302125" cy="276106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D91687B-76CF-502D-35F8-AD91C73D2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680" y="523093"/>
            <a:ext cx="3825572" cy="23700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0" name="Rukopis 29">
                <a:extLst>
                  <a:ext uri="{FF2B5EF4-FFF2-40B4-BE49-F238E27FC236}">
                    <a16:creationId xmlns:a16="http://schemas.microsoft.com/office/drawing/2014/main" id="{3388D642-2D7B-C224-5135-808E5C728E5F}"/>
                  </a:ext>
                </a:extLst>
              </p14:cNvPr>
              <p14:cNvContentPartPr/>
              <p14:nvPr/>
            </p14:nvContentPartPr>
            <p14:xfrm>
              <a:off x="5018680" y="5465720"/>
              <a:ext cx="360" cy="360"/>
            </p14:xfrm>
          </p:contentPart>
        </mc:Choice>
        <mc:Fallback>
          <p:pic>
            <p:nvPicPr>
              <p:cNvPr id="30" name="Rukopis 29">
                <a:extLst>
                  <a:ext uri="{FF2B5EF4-FFF2-40B4-BE49-F238E27FC236}">
                    <a16:creationId xmlns:a16="http://schemas.microsoft.com/office/drawing/2014/main" id="{3388D642-2D7B-C224-5135-808E5C728E5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00680" y="5447720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Obrázek 31">
            <a:extLst>
              <a:ext uri="{FF2B5EF4-FFF2-40B4-BE49-F238E27FC236}">
                <a16:creationId xmlns:a16="http://schemas.microsoft.com/office/drawing/2014/main" id="{5AAFCD66-758A-7D57-6E3E-612FC5F7D5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0229" y="3503049"/>
            <a:ext cx="1838582" cy="676369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5ABFB705-76E2-0C47-2297-453EE1B1BA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8680" y="4303569"/>
            <a:ext cx="2880610" cy="2324301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31A2AE71-1EC6-2291-D08D-BAA200D4FB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22827" y="4566914"/>
            <a:ext cx="2766300" cy="176799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7" name="Rukopis 36">
                <a:extLst>
                  <a:ext uri="{FF2B5EF4-FFF2-40B4-BE49-F238E27FC236}">
                    <a16:creationId xmlns:a16="http://schemas.microsoft.com/office/drawing/2014/main" id="{B7B55F31-D851-4DB9-2949-73B708875F84}"/>
                  </a:ext>
                </a:extLst>
              </p14:cNvPr>
              <p14:cNvContentPartPr/>
              <p14:nvPr/>
            </p14:nvContentPartPr>
            <p14:xfrm>
              <a:off x="9407600" y="1706240"/>
              <a:ext cx="360" cy="360"/>
            </p14:xfrm>
          </p:contentPart>
        </mc:Choice>
        <mc:Fallback>
          <p:pic>
            <p:nvPicPr>
              <p:cNvPr id="37" name="Rukopis 36">
                <a:extLst>
                  <a:ext uri="{FF2B5EF4-FFF2-40B4-BE49-F238E27FC236}">
                    <a16:creationId xmlns:a16="http://schemas.microsoft.com/office/drawing/2014/main" id="{B7B55F31-D851-4DB9-2949-73B708875F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89960" y="1688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8" name="Rukopis 37">
                <a:extLst>
                  <a:ext uri="{FF2B5EF4-FFF2-40B4-BE49-F238E27FC236}">
                    <a16:creationId xmlns:a16="http://schemas.microsoft.com/office/drawing/2014/main" id="{16AC5F59-0269-D933-BE33-DBF95C4F51BF}"/>
                  </a:ext>
                </a:extLst>
              </p14:cNvPr>
              <p14:cNvContentPartPr/>
              <p14:nvPr/>
            </p14:nvContentPartPr>
            <p14:xfrm>
              <a:off x="10086920" y="842240"/>
              <a:ext cx="1282680" cy="519840"/>
            </p14:xfrm>
          </p:contentPart>
        </mc:Choice>
        <mc:Fallback>
          <p:pic>
            <p:nvPicPr>
              <p:cNvPr id="38" name="Rukopis 37">
                <a:extLst>
                  <a:ext uri="{FF2B5EF4-FFF2-40B4-BE49-F238E27FC236}">
                    <a16:creationId xmlns:a16="http://schemas.microsoft.com/office/drawing/2014/main" id="{16AC5F59-0269-D933-BE33-DBF95C4F51B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068920" y="824240"/>
                <a:ext cx="1318320" cy="555480"/>
              </a:xfrm>
              <a:prstGeom prst="rect">
                <a:avLst/>
              </a:prstGeom>
            </p:spPr>
          </p:pic>
        </mc:Fallback>
      </mc:AlternateContent>
      <p:pic>
        <p:nvPicPr>
          <p:cNvPr id="42" name="Obrázek 41">
            <a:extLst>
              <a:ext uri="{FF2B5EF4-FFF2-40B4-BE49-F238E27FC236}">
                <a16:creationId xmlns:a16="http://schemas.microsoft.com/office/drawing/2014/main" id="{028BB4AD-3303-08A8-E94C-A64455BB65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79251" y="161972"/>
            <a:ext cx="1158340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54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4AA2375-4080-D9D9-77E1-1D120DE67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41" y="883699"/>
            <a:ext cx="7361558" cy="5090601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162D7B6F-298C-1053-D876-65161319B907}"/>
              </a:ext>
            </a:extLst>
          </p:cNvPr>
          <p:cNvSpPr/>
          <p:nvPr/>
        </p:nvSpPr>
        <p:spPr>
          <a:xfrm>
            <a:off x="7981907" y="883699"/>
            <a:ext cx="140208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cultivar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6B200AB-65C9-4297-BE8E-79342C64F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140" y="2200259"/>
            <a:ext cx="3177815" cy="18899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8795BFA8-7773-C714-FBEB-CADF90292A55}"/>
                  </a:ext>
                </a:extLst>
              </p14:cNvPr>
              <p14:cNvContentPartPr/>
              <p14:nvPr/>
            </p14:nvContentPartPr>
            <p14:xfrm>
              <a:off x="8779960" y="3443600"/>
              <a:ext cx="1209600" cy="357480"/>
            </p14:xfrm>
          </p:contentPart>
        </mc:Choice>
        <mc:Fallback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8795BFA8-7773-C714-FBEB-CADF90292A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61960" y="3425600"/>
                <a:ext cx="124524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7048DBB2-BA21-C63A-3DF0-A5A8E6438A62}"/>
                  </a:ext>
                </a:extLst>
              </p14:cNvPr>
              <p14:cNvContentPartPr/>
              <p14:nvPr/>
            </p14:nvContentPartPr>
            <p14:xfrm>
              <a:off x="9854920" y="5170880"/>
              <a:ext cx="360" cy="360"/>
            </p14:xfrm>
          </p:contentPart>
        </mc:Choice>
        <mc:Fallback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7048DBB2-BA21-C63A-3DF0-A5A8E6438A6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37280" y="5153240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Obrázek 11">
            <a:extLst>
              <a:ext uri="{FF2B5EF4-FFF2-40B4-BE49-F238E27FC236}">
                <a16:creationId xmlns:a16="http://schemas.microsoft.com/office/drawing/2014/main" id="{B2C39CEB-5E52-675B-373C-E38279AD5B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2140" y="4392372"/>
            <a:ext cx="3223539" cy="188230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F0E1737B-608D-6FE2-499F-5A27E3FA01E8}"/>
                  </a:ext>
                </a:extLst>
              </p14:cNvPr>
              <p14:cNvContentPartPr/>
              <p14:nvPr/>
            </p14:nvContentPartPr>
            <p14:xfrm>
              <a:off x="9894160" y="4583360"/>
              <a:ext cx="928080" cy="487080"/>
            </p14:xfrm>
          </p:contentPart>
        </mc:Choice>
        <mc:Fallback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F0E1737B-608D-6FE2-499F-5A27E3FA01E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76520" y="4565360"/>
                <a:ext cx="963720" cy="52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0811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76B596F-0911-E529-2B0B-6C1FFEDB4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713" y="2131820"/>
            <a:ext cx="3284505" cy="165368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7BA6B2E-BCEA-1604-874D-4746D5874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465" y="2008403"/>
            <a:ext cx="3284505" cy="2282149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E2720ED7-60E5-D247-0FD8-504F7C3E5B16}"/>
              </a:ext>
            </a:extLst>
          </p:cNvPr>
          <p:cNvSpPr/>
          <p:nvPr/>
        </p:nvSpPr>
        <p:spPr>
          <a:xfrm>
            <a:off x="4912886" y="471186"/>
            <a:ext cx="140208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defender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7EE3328-691C-BFAB-41A9-6ED0214BF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1225" y="0"/>
            <a:ext cx="4905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60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0A33FE-F7BC-5A5A-DDEB-2901ED75C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Conjuga o verbo </a:t>
            </a:r>
            <a:r>
              <a:rPr lang="pt-PT" dirty="0">
                <a:solidFill>
                  <a:srgbClr val="FF0000"/>
                </a:solidFill>
              </a:rPr>
              <a:t>FALAR</a:t>
            </a:r>
            <a:br>
              <a:rPr lang="pt-PT" dirty="0"/>
            </a:br>
            <a:r>
              <a:rPr lang="pt-PT" dirty="0"/>
              <a:t>no PRESENTE do indicativo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57F2B2A9-F3DF-0196-182A-BF30A5431A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474339"/>
              </p:ext>
            </p:extLst>
          </p:nvPr>
        </p:nvGraphicFramePr>
        <p:xfrm>
          <a:off x="1009022" y="2981185"/>
          <a:ext cx="10515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793">
                  <a:extLst>
                    <a:ext uri="{9D8B030D-6E8A-4147-A177-3AD203B41FA5}">
                      <a16:colId xmlns:a16="http://schemas.microsoft.com/office/drawing/2014/main" val="305146810"/>
                    </a:ext>
                  </a:extLst>
                </a:gridCol>
                <a:gridCol w="4227007">
                  <a:extLst>
                    <a:ext uri="{9D8B030D-6E8A-4147-A177-3AD203B41FA5}">
                      <a16:colId xmlns:a16="http://schemas.microsoft.com/office/drawing/2014/main" val="661100858"/>
                    </a:ext>
                  </a:extLst>
                </a:gridCol>
                <a:gridCol w="746927">
                  <a:extLst>
                    <a:ext uri="{9D8B030D-6E8A-4147-A177-3AD203B41FA5}">
                      <a16:colId xmlns:a16="http://schemas.microsoft.com/office/drawing/2014/main" val="3851262483"/>
                    </a:ext>
                  </a:extLst>
                </a:gridCol>
                <a:gridCol w="4510873">
                  <a:extLst>
                    <a:ext uri="{9D8B030D-6E8A-4147-A177-3AD203B41FA5}">
                      <a16:colId xmlns:a16="http://schemas.microsoft.com/office/drawing/2014/main" val="41096525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FALO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 NÓS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FALAMOS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380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FALAS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VÓS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FALAIS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836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ELE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FALA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ELES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FALAM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664756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D65A7238-9B01-DAAB-D5C1-43D7FC281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331229"/>
              </p:ext>
            </p:extLst>
          </p:nvPr>
        </p:nvGraphicFramePr>
        <p:xfrm>
          <a:off x="379953" y="4464545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90">
                  <a:extLst>
                    <a:ext uri="{9D8B030D-6E8A-4147-A177-3AD203B41FA5}">
                      <a16:colId xmlns:a16="http://schemas.microsoft.com/office/drawing/2014/main" val="1758618241"/>
                    </a:ext>
                  </a:extLst>
                </a:gridCol>
                <a:gridCol w="3292510">
                  <a:extLst>
                    <a:ext uri="{9D8B030D-6E8A-4147-A177-3AD203B41FA5}">
                      <a16:colId xmlns:a16="http://schemas.microsoft.com/office/drawing/2014/main" val="3628788810"/>
                    </a:ext>
                  </a:extLst>
                </a:gridCol>
                <a:gridCol w="636396">
                  <a:extLst>
                    <a:ext uri="{9D8B030D-6E8A-4147-A177-3AD203B41FA5}">
                      <a16:colId xmlns:a16="http://schemas.microsoft.com/office/drawing/2014/main" val="3003030372"/>
                    </a:ext>
                  </a:extLst>
                </a:gridCol>
                <a:gridCol w="3427604">
                  <a:extLst>
                    <a:ext uri="{9D8B030D-6E8A-4147-A177-3AD203B41FA5}">
                      <a16:colId xmlns:a16="http://schemas.microsoft.com/office/drawing/2014/main" val="257892709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pt-PT" dirty="0"/>
                        <a:t>IMPERATIVO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2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FALA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vós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FALAI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089612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931436D2-4A9F-397A-D0A9-7155CE90C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843932"/>
              </p:ext>
            </p:extLst>
          </p:nvPr>
        </p:nvGraphicFramePr>
        <p:xfrm>
          <a:off x="1009022" y="2610345"/>
          <a:ext cx="10515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793">
                  <a:extLst>
                    <a:ext uri="{9D8B030D-6E8A-4147-A177-3AD203B41FA5}">
                      <a16:colId xmlns:a16="http://schemas.microsoft.com/office/drawing/2014/main" val="1016978458"/>
                    </a:ext>
                  </a:extLst>
                </a:gridCol>
                <a:gridCol w="4227007">
                  <a:extLst>
                    <a:ext uri="{9D8B030D-6E8A-4147-A177-3AD203B41FA5}">
                      <a16:colId xmlns:a16="http://schemas.microsoft.com/office/drawing/2014/main" val="2312355945"/>
                    </a:ext>
                  </a:extLst>
                </a:gridCol>
                <a:gridCol w="746927">
                  <a:extLst>
                    <a:ext uri="{9D8B030D-6E8A-4147-A177-3AD203B41FA5}">
                      <a16:colId xmlns:a16="http://schemas.microsoft.com/office/drawing/2014/main" val="4022740688"/>
                    </a:ext>
                  </a:extLst>
                </a:gridCol>
                <a:gridCol w="4510873">
                  <a:extLst>
                    <a:ext uri="{9D8B030D-6E8A-4147-A177-3AD203B41FA5}">
                      <a16:colId xmlns:a16="http://schemas.microsoft.com/office/drawing/2014/main" val="18583712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PRESENTE DO INDICATIVO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458727"/>
                  </a:ext>
                </a:extLst>
              </a:tr>
            </a:tbl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2819277D-56E8-1E96-854E-BE3B53422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530" y="4464545"/>
            <a:ext cx="2911092" cy="2110923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2F1DB869-AED4-3771-1395-2E7F7187D688}"/>
              </a:ext>
            </a:extLst>
          </p:cNvPr>
          <p:cNvSpPr/>
          <p:nvPr/>
        </p:nvSpPr>
        <p:spPr>
          <a:xfrm>
            <a:off x="9498483" y="5206225"/>
            <a:ext cx="1586523" cy="426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1F5A29C-FA82-68BC-7800-7F99B46C93A0}"/>
              </a:ext>
            </a:extLst>
          </p:cNvPr>
          <p:cNvSpPr/>
          <p:nvPr/>
        </p:nvSpPr>
        <p:spPr>
          <a:xfrm>
            <a:off x="9498483" y="5917773"/>
            <a:ext cx="1745622" cy="426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054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0A33FE-F7BC-5A5A-DDEB-2901ED75C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Conjuga o verbo </a:t>
            </a:r>
            <a:r>
              <a:rPr lang="pt-PT" dirty="0">
                <a:solidFill>
                  <a:srgbClr val="FF0000"/>
                </a:solidFill>
              </a:rPr>
              <a:t>FALAR</a:t>
            </a:r>
            <a:br>
              <a:rPr lang="pt-PT" dirty="0"/>
            </a:br>
            <a:r>
              <a:rPr lang="pt-PT" dirty="0"/>
              <a:t>no PRETÉRITO PERFEITO SIMPLES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57F2B2A9-F3DF-0196-182A-BF30A5431A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482651"/>
              </p:ext>
            </p:extLst>
          </p:nvPr>
        </p:nvGraphicFramePr>
        <p:xfrm>
          <a:off x="1009022" y="2981185"/>
          <a:ext cx="10515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793">
                  <a:extLst>
                    <a:ext uri="{9D8B030D-6E8A-4147-A177-3AD203B41FA5}">
                      <a16:colId xmlns:a16="http://schemas.microsoft.com/office/drawing/2014/main" val="305146810"/>
                    </a:ext>
                  </a:extLst>
                </a:gridCol>
                <a:gridCol w="4227007">
                  <a:extLst>
                    <a:ext uri="{9D8B030D-6E8A-4147-A177-3AD203B41FA5}">
                      <a16:colId xmlns:a16="http://schemas.microsoft.com/office/drawing/2014/main" val="661100858"/>
                    </a:ext>
                  </a:extLst>
                </a:gridCol>
                <a:gridCol w="746927">
                  <a:extLst>
                    <a:ext uri="{9D8B030D-6E8A-4147-A177-3AD203B41FA5}">
                      <a16:colId xmlns:a16="http://schemas.microsoft.com/office/drawing/2014/main" val="3851262483"/>
                    </a:ext>
                  </a:extLst>
                </a:gridCol>
                <a:gridCol w="4510873">
                  <a:extLst>
                    <a:ext uri="{9D8B030D-6E8A-4147-A177-3AD203B41FA5}">
                      <a16:colId xmlns:a16="http://schemas.microsoft.com/office/drawing/2014/main" val="41096525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>
                          <a:highlight>
                            <a:srgbClr val="FFFF00"/>
                          </a:highlight>
                        </a:rPr>
                        <a:t>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highlight>
                            <a:srgbClr val="FF00FF"/>
                          </a:highlight>
                        </a:rPr>
                        <a:t>FALEI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 NÓS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FALAMOS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380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FALASTE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VÓS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FALASTES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836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ELE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FALOU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ELES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FALARAM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664756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D65A7238-9B01-DAAB-D5C1-43D7FC281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373432"/>
              </p:ext>
            </p:extLst>
          </p:nvPr>
        </p:nvGraphicFramePr>
        <p:xfrm>
          <a:off x="2032000" y="4879684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90">
                  <a:extLst>
                    <a:ext uri="{9D8B030D-6E8A-4147-A177-3AD203B41FA5}">
                      <a16:colId xmlns:a16="http://schemas.microsoft.com/office/drawing/2014/main" val="1758618241"/>
                    </a:ext>
                  </a:extLst>
                </a:gridCol>
                <a:gridCol w="3292510">
                  <a:extLst>
                    <a:ext uri="{9D8B030D-6E8A-4147-A177-3AD203B41FA5}">
                      <a16:colId xmlns:a16="http://schemas.microsoft.com/office/drawing/2014/main" val="3628788810"/>
                    </a:ext>
                  </a:extLst>
                </a:gridCol>
                <a:gridCol w="636396">
                  <a:extLst>
                    <a:ext uri="{9D8B030D-6E8A-4147-A177-3AD203B41FA5}">
                      <a16:colId xmlns:a16="http://schemas.microsoft.com/office/drawing/2014/main" val="3003030372"/>
                    </a:ext>
                  </a:extLst>
                </a:gridCol>
                <a:gridCol w="3427604">
                  <a:extLst>
                    <a:ext uri="{9D8B030D-6E8A-4147-A177-3AD203B41FA5}">
                      <a16:colId xmlns:a16="http://schemas.microsoft.com/office/drawing/2014/main" val="257892709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pt-PT" dirty="0"/>
                        <a:t>IMPERATIVO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2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FALA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vós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>
                          <a:highlight>
                            <a:srgbClr val="FF00FF"/>
                          </a:highlight>
                        </a:rPr>
                        <a:t>FALAI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089612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931436D2-4A9F-397A-D0A9-7155CE90C6D2}"/>
              </a:ext>
            </a:extLst>
          </p:cNvPr>
          <p:cNvGraphicFramePr>
            <a:graphicFrameLocks noGrp="1"/>
          </p:cNvGraphicFramePr>
          <p:nvPr/>
        </p:nvGraphicFramePr>
        <p:xfrm>
          <a:off x="1009022" y="2610345"/>
          <a:ext cx="10515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793">
                  <a:extLst>
                    <a:ext uri="{9D8B030D-6E8A-4147-A177-3AD203B41FA5}">
                      <a16:colId xmlns:a16="http://schemas.microsoft.com/office/drawing/2014/main" val="1016978458"/>
                    </a:ext>
                  </a:extLst>
                </a:gridCol>
                <a:gridCol w="4227007">
                  <a:extLst>
                    <a:ext uri="{9D8B030D-6E8A-4147-A177-3AD203B41FA5}">
                      <a16:colId xmlns:a16="http://schemas.microsoft.com/office/drawing/2014/main" val="2312355945"/>
                    </a:ext>
                  </a:extLst>
                </a:gridCol>
                <a:gridCol w="746927">
                  <a:extLst>
                    <a:ext uri="{9D8B030D-6E8A-4147-A177-3AD203B41FA5}">
                      <a16:colId xmlns:a16="http://schemas.microsoft.com/office/drawing/2014/main" val="4022740688"/>
                    </a:ext>
                  </a:extLst>
                </a:gridCol>
                <a:gridCol w="4510873">
                  <a:extLst>
                    <a:ext uri="{9D8B030D-6E8A-4147-A177-3AD203B41FA5}">
                      <a16:colId xmlns:a16="http://schemas.microsoft.com/office/drawing/2014/main" val="18583712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PRESENTE DO INDICATIVO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458727"/>
                  </a:ext>
                </a:extLst>
              </a:tr>
            </a:tbl>
          </a:graphicData>
        </a:graphic>
      </p:graphicFrame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4CCFF556-0AFF-D6FC-C4A8-50B1A3E7CD07}"/>
              </a:ext>
            </a:extLst>
          </p:cNvPr>
          <p:cNvCxnSpPr>
            <a:cxnSpLocks/>
          </p:cNvCxnSpPr>
          <p:nvPr/>
        </p:nvCxnSpPr>
        <p:spPr>
          <a:xfrm>
            <a:off x="2793442" y="3125037"/>
            <a:ext cx="4029389" cy="2100106"/>
          </a:xfrm>
          <a:prstGeom prst="straightConnector1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E0B580A9-174B-18C7-5A56-2084608A1689}"/>
              </a:ext>
            </a:extLst>
          </p:cNvPr>
          <p:cNvSpPr txBox="1"/>
          <p:nvPr/>
        </p:nvSpPr>
        <p:spPr>
          <a:xfrm>
            <a:off x="1931796" y="6222677"/>
            <a:ext cx="6094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>
                <a:hlinkClick r:id="rId2"/>
              </a:rPr>
              <a:t>Dicionário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Fonético</a:t>
            </a:r>
            <a:r>
              <a:rPr lang="cs-CZ" dirty="0">
                <a:hlinkClick r:id="rId2"/>
              </a:rPr>
              <a:t> (up.pt)</a:t>
            </a:r>
            <a:endParaRPr lang="pt-PT" dirty="0"/>
          </a:p>
          <a:p>
            <a:r>
              <a:rPr lang="pt-PT" dirty="0">
                <a:hlinkClick r:id="rId2"/>
              </a:rPr>
              <a:t>https://id.letras.up.pt/clup/dicionario_fonetico/#</a:t>
            </a:r>
            <a:r>
              <a:rPr lang="pt-P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029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0A33FE-F7BC-5A5A-DDEB-2901ED75C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Conjuga o verbo </a:t>
            </a:r>
            <a:r>
              <a:rPr lang="pt-PT" dirty="0">
                <a:solidFill>
                  <a:srgbClr val="FF0000"/>
                </a:solidFill>
              </a:rPr>
              <a:t>EXPLICAR</a:t>
            </a:r>
            <a:br>
              <a:rPr lang="pt-PT" dirty="0"/>
            </a:br>
            <a:r>
              <a:rPr lang="pt-PT" dirty="0"/>
              <a:t>no PRESENTE do indicativo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57F2B2A9-F3DF-0196-182A-BF30A5431A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609949"/>
              </p:ext>
            </p:extLst>
          </p:nvPr>
        </p:nvGraphicFramePr>
        <p:xfrm>
          <a:off x="1009022" y="2981185"/>
          <a:ext cx="10515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793">
                  <a:extLst>
                    <a:ext uri="{9D8B030D-6E8A-4147-A177-3AD203B41FA5}">
                      <a16:colId xmlns:a16="http://schemas.microsoft.com/office/drawing/2014/main" val="305146810"/>
                    </a:ext>
                  </a:extLst>
                </a:gridCol>
                <a:gridCol w="4227007">
                  <a:extLst>
                    <a:ext uri="{9D8B030D-6E8A-4147-A177-3AD203B41FA5}">
                      <a16:colId xmlns:a16="http://schemas.microsoft.com/office/drawing/2014/main" val="661100858"/>
                    </a:ext>
                  </a:extLst>
                </a:gridCol>
                <a:gridCol w="746927">
                  <a:extLst>
                    <a:ext uri="{9D8B030D-6E8A-4147-A177-3AD203B41FA5}">
                      <a16:colId xmlns:a16="http://schemas.microsoft.com/office/drawing/2014/main" val="3851262483"/>
                    </a:ext>
                  </a:extLst>
                </a:gridCol>
                <a:gridCol w="4510873">
                  <a:extLst>
                    <a:ext uri="{9D8B030D-6E8A-4147-A177-3AD203B41FA5}">
                      <a16:colId xmlns:a16="http://schemas.microsoft.com/office/drawing/2014/main" val="41096525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EXPLICO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 NÓS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EXPLICAMOS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380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EXPLICAS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VÓS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EXPLICAIS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836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ELE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EXPLICA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ELES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EXPLICAM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664756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D65A7238-9B01-DAAB-D5C1-43D7FC281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685669"/>
              </p:ext>
            </p:extLst>
          </p:nvPr>
        </p:nvGraphicFramePr>
        <p:xfrm>
          <a:off x="2032000" y="4879684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90">
                  <a:extLst>
                    <a:ext uri="{9D8B030D-6E8A-4147-A177-3AD203B41FA5}">
                      <a16:colId xmlns:a16="http://schemas.microsoft.com/office/drawing/2014/main" val="1758618241"/>
                    </a:ext>
                  </a:extLst>
                </a:gridCol>
                <a:gridCol w="3292510">
                  <a:extLst>
                    <a:ext uri="{9D8B030D-6E8A-4147-A177-3AD203B41FA5}">
                      <a16:colId xmlns:a16="http://schemas.microsoft.com/office/drawing/2014/main" val="3628788810"/>
                    </a:ext>
                  </a:extLst>
                </a:gridCol>
                <a:gridCol w="636396">
                  <a:extLst>
                    <a:ext uri="{9D8B030D-6E8A-4147-A177-3AD203B41FA5}">
                      <a16:colId xmlns:a16="http://schemas.microsoft.com/office/drawing/2014/main" val="3003030372"/>
                    </a:ext>
                  </a:extLst>
                </a:gridCol>
                <a:gridCol w="3427604">
                  <a:extLst>
                    <a:ext uri="{9D8B030D-6E8A-4147-A177-3AD203B41FA5}">
                      <a16:colId xmlns:a16="http://schemas.microsoft.com/office/drawing/2014/main" val="257892709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pt-PT" dirty="0"/>
                        <a:t>IMPERATIVO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2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EXPLICA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vós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EXPLICAI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089612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931436D2-4A9F-397A-D0A9-7155CE90C6D2}"/>
              </a:ext>
            </a:extLst>
          </p:cNvPr>
          <p:cNvGraphicFramePr>
            <a:graphicFrameLocks noGrp="1"/>
          </p:cNvGraphicFramePr>
          <p:nvPr/>
        </p:nvGraphicFramePr>
        <p:xfrm>
          <a:off x="1009022" y="2610345"/>
          <a:ext cx="10515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793">
                  <a:extLst>
                    <a:ext uri="{9D8B030D-6E8A-4147-A177-3AD203B41FA5}">
                      <a16:colId xmlns:a16="http://schemas.microsoft.com/office/drawing/2014/main" val="1016978458"/>
                    </a:ext>
                  </a:extLst>
                </a:gridCol>
                <a:gridCol w="4227007">
                  <a:extLst>
                    <a:ext uri="{9D8B030D-6E8A-4147-A177-3AD203B41FA5}">
                      <a16:colId xmlns:a16="http://schemas.microsoft.com/office/drawing/2014/main" val="2312355945"/>
                    </a:ext>
                  </a:extLst>
                </a:gridCol>
                <a:gridCol w="746927">
                  <a:extLst>
                    <a:ext uri="{9D8B030D-6E8A-4147-A177-3AD203B41FA5}">
                      <a16:colId xmlns:a16="http://schemas.microsoft.com/office/drawing/2014/main" val="4022740688"/>
                    </a:ext>
                  </a:extLst>
                </a:gridCol>
                <a:gridCol w="4510873">
                  <a:extLst>
                    <a:ext uri="{9D8B030D-6E8A-4147-A177-3AD203B41FA5}">
                      <a16:colId xmlns:a16="http://schemas.microsoft.com/office/drawing/2014/main" val="18583712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PRESENTE DO INDICATIVO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458727"/>
                  </a:ext>
                </a:extLst>
              </a:tr>
            </a:tbl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FB2B82C9-211F-84DF-B73D-0B532F071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139" y="4312903"/>
            <a:ext cx="3215919" cy="2331922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603C5B43-C523-DCC2-38B7-DC8B7953BB2E}"/>
              </a:ext>
            </a:extLst>
          </p:cNvPr>
          <p:cNvSpPr/>
          <p:nvPr/>
        </p:nvSpPr>
        <p:spPr>
          <a:xfrm>
            <a:off x="9245599" y="5280956"/>
            <a:ext cx="1586523" cy="426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40B7896-FBCB-1B81-B8CD-970D545CDD5E}"/>
              </a:ext>
            </a:extLst>
          </p:cNvPr>
          <p:cNvSpPr/>
          <p:nvPr/>
        </p:nvSpPr>
        <p:spPr>
          <a:xfrm>
            <a:off x="9271836" y="6016126"/>
            <a:ext cx="1781351" cy="426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102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0A33FE-F7BC-5A5A-DDEB-2901ED75C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Conjuga o verbo </a:t>
            </a:r>
            <a:r>
              <a:rPr lang="pt-PT" dirty="0">
                <a:solidFill>
                  <a:srgbClr val="FF0000"/>
                </a:solidFill>
              </a:rPr>
              <a:t>EXPLICAR</a:t>
            </a:r>
            <a:br>
              <a:rPr lang="pt-PT" dirty="0"/>
            </a:br>
            <a:r>
              <a:rPr lang="pt-PT" dirty="0"/>
              <a:t>no PRETÉRITO PERFEITO SIMPLES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57F2B2A9-F3DF-0196-182A-BF30A5431A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355854"/>
              </p:ext>
            </p:extLst>
          </p:nvPr>
        </p:nvGraphicFramePr>
        <p:xfrm>
          <a:off x="1009022" y="2981185"/>
          <a:ext cx="10515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793">
                  <a:extLst>
                    <a:ext uri="{9D8B030D-6E8A-4147-A177-3AD203B41FA5}">
                      <a16:colId xmlns:a16="http://schemas.microsoft.com/office/drawing/2014/main" val="305146810"/>
                    </a:ext>
                  </a:extLst>
                </a:gridCol>
                <a:gridCol w="4227007">
                  <a:extLst>
                    <a:ext uri="{9D8B030D-6E8A-4147-A177-3AD203B41FA5}">
                      <a16:colId xmlns:a16="http://schemas.microsoft.com/office/drawing/2014/main" val="661100858"/>
                    </a:ext>
                  </a:extLst>
                </a:gridCol>
                <a:gridCol w="746927">
                  <a:extLst>
                    <a:ext uri="{9D8B030D-6E8A-4147-A177-3AD203B41FA5}">
                      <a16:colId xmlns:a16="http://schemas.microsoft.com/office/drawing/2014/main" val="3851262483"/>
                    </a:ext>
                  </a:extLst>
                </a:gridCol>
                <a:gridCol w="4510873">
                  <a:extLst>
                    <a:ext uri="{9D8B030D-6E8A-4147-A177-3AD203B41FA5}">
                      <a16:colId xmlns:a16="http://schemas.microsoft.com/office/drawing/2014/main" val="41096525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>
                          <a:highlight>
                            <a:srgbClr val="FFFF00"/>
                          </a:highlight>
                        </a:rPr>
                        <a:t>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highlight>
                            <a:srgbClr val="FF00FF"/>
                          </a:highlight>
                        </a:rPr>
                        <a:t>EXPLIQUEI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 NÓS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EXPLICAMOS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380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EXPLICASTE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VÓS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EXPLICASTES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836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ELE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EXPLICOU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ELES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EXPLICARAM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664756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D65A7238-9B01-DAAB-D5C1-43D7FC281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148884"/>
              </p:ext>
            </p:extLst>
          </p:nvPr>
        </p:nvGraphicFramePr>
        <p:xfrm>
          <a:off x="2032000" y="4879684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90">
                  <a:extLst>
                    <a:ext uri="{9D8B030D-6E8A-4147-A177-3AD203B41FA5}">
                      <a16:colId xmlns:a16="http://schemas.microsoft.com/office/drawing/2014/main" val="1758618241"/>
                    </a:ext>
                  </a:extLst>
                </a:gridCol>
                <a:gridCol w="3292510">
                  <a:extLst>
                    <a:ext uri="{9D8B030D-6E8A-4147-A177-3AD203B41FA5}">
                      <a16:colId xmlns:a16="http://schemas.microsoft.com/office/drawing/2014/main" val="3628788810"/>
                    </a:ext>
                  </a:extLst>
                </a:gridCol>
                <a:gridCol w="636396">
                  <a:extLst>
                    <a:ext uri="{9D8B030D-6E8A-4147-A177-3AD203B41FA5}">
                      <a16:colId xmlns:a16="http://schemas.microsoft.com/office/drawing/2014/main" val="3003030372"/>
                    </a:ext>
                  </a:extLst>
                </a:gridCol>
                <a:gridCol w="3427604">
                  <a:extLst>
                    <a:ext uri="{9D8B030D-6E8A-4147-A177-3AD203B41FA5}">
                      <a16:colId xmlns:a16="http://schemas.microsoft.com/office/drawing/2014/main" val="257892709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pt-PT" dirty="0"/>
                        <a:t>IMPERATIVO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2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EXPLICA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vós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>
                          <a:highlight>
                            <a:srgbClr val="FF00FF"/>
                          </a:highlight>
                        </a:rPr>
                        <a:t>EXPLICAI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089612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931436D2-4A9F-397A-D0A9-7155CE90C6D2}"/>
              </a:ext>
            </a:extLst>
          </p:cNvPr>
          <p:cNvGraphicFramePr>
            <a:graphicFrameLocks noGrp="1"/>
          </p:cNvGraphicFramePr>
          <p:nvPr/>
        </p:nvGraphicFramePr>
        <p:xfrm>
          <a:off x="1009022" y="2610345"/>
          <a:ext cx="10515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793">
                  <a:extLst>
                    <a:ext uri="{9D8B030D-6E8A-4147-A177-3AD203B41FA5}">
                      <a16:colId xmlns:a16="http://schemas.microsoft.com/office/drawing/2014/main" val="1016978458"/>
                    </a:ext>
                  </a:extLst>
                </a:gridCol>
                <a:gridCol w="4227007">
                  <a:extLst>
                    <a:ext uri="{9D8B030D-6E8A-4147-A177-3AD203B41FA5}">
                      <a16:colId xmlns:a16="http://schemas.microsoft.com/office/drawing/2014/main" val="2312355945"/>
                    </a:ext>
                  </a:extLst>
                </a:gridCol>
                <a:gridCol w="746927">
                  <a:extLst>
                    <a:ext uri="{9D8B030D-6E8A-4147-A177-3AD203B41FA5}">
                      <a16:colId xmlns:a16="http://schemas.microsoft.com/office/drawing/2014/main" val="4022740688"/>
                    </a:ext>
                  </a:extLst>
                </a:gridCol>
                <a:gridCol w="4510873">
                  <a:extLst>
                    <a:ext uri="{9D8B030D-6E8A-4147-A177-3AD203B41FA5}">
                      <a16:colId xmlns:a16="http://schemas.microsoft.com/office/drawing/2014/main" val="18583712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PRESENTE DO INDICATIVO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458727"/>
                  </a:ext>
                </a:extLst>
              </a:tr>
            </a:tbl>
          </a:graphicData>
        </a:graphic>
      </p:graphicFrame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03D19465-811B-51B9-529A-36F806B926DF}"/>
              </a:ext>
            </a:extLst>
          </p:cNvPr>
          <p:cNvCxnSpPr>
            <a:cxnSpLocks/>
          </p:cNvCxnSpPr>
          <p:nvPr/>
        </p:nvCxnSpPr>
        <p:spPr>
          <a:xfrm>
            <a:off x="3285811" y="3150418"/>
            <a:ext cx="4029389" cy="2100106"/>
          </a:xfrm>
          <a:prstGeom prst="straightConnector1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AA03476B-D58A-6CB7-176F-5E6DE7375BBE}"/>
              </a:ext>
            </a:extLst>
          </p:cNvPr>
          <p:cNvSpPr txBox="1"/>
          <p:nvPr/>
        </p:nvSpPr>
        <p:spPr>
          <a:xfrm>
            <a:off x="2032000" y="6038011"/>
            <a:ext cx="6094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>
                <a:hlinkClick r:id="rId2"/>
              </a:rPr>
              <a:t>Dicionário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Fonético</a:t>
            </a:r>
            <a:r>
              <a:rPr lang="cs-CZ" dirty="0">
                <a:hlinkClick r:id="rId2"/>
              </a:rPr>
              <a:t> (up.pt)</a:t>
            </a:r>
            <a:endParaRPr lang="pt-PT" dirty="0"/>
          </a:p>
          <a:p>
            <a:r>
              <a:rPr lang="pt-PT" dirty="0">
                <a:hlinkClick r:id="rId2"/>
              </a:rPr>
              <a:t>https://id.letras.up.pt/clup/dicionario_fonetico/#</a:t>
            </a:r>
            <a:r>
              <a:rPr lang="pt-P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571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0A33FE-F7BC-5A5A-DDEB-2901ED75C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Conjuga o verbo </a:t>
            </a:r>
            <a:r>
              <a:rPr lang="pt-PT" dirty="0">
                <a:solidFill>
                  <a:srgbClr val="FF0000"/>
                </a:solidFill>
              </a:rPr>
              <a:t>VIVER</a:t>
            </a:r>
            <a:br>
              <a:rPr lang="pt-PT" dirty="0"/>
            </a:br>
            <a:r>
              <a:rPr lang="pt-PT" dirty="0"/>
              <a:t>no PRESENTE do indicativo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57F2B2A9-F3DF-0196-182A-BF30A5431A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18765"/>
              </p:ext>
            </p:extLst>
          </p:nvPr>
        </p:nvGraphicFramePr>
        <p:xfrm>
          <a:off x="1009022" y="2981185"/>
          <a:ext cx="10515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793">
                  <a:extLst>
                    <a:ext uri="{9D8B030D-6E8A-4147-A177-3AD203B41FA5}">
                      <a16:colId xmlns:a16="http://schemas.microsoft.com/office/drawing/2014/main" val="305146810"/>
                    </a:ext>
                  </a:extLst>
                </a:gridCol>
                <a:gridCol w="4227007">
                  <a:extLst>
                    <a:ext uri="{9D8B030D-6E8A-4147-A177-3AD203B41FA5}">
                      <a16:colId xmlns:a16="http://schemas.microsoft.com/office/drawing/2014/main" val="661100858"/>
                    </a:ext>
                  </a:extLst>
                </a:gridCol>
                <a:gridCol w="746927">
                  <a:extLst>
                    <a:ext uri="{9D8B030D-6E8A-4147-A177-3AD203B41FA5}">
                      <a16:colId xmlns:a16="http://schemas.microsoft.com/office/drawing/2014/main" val="3851262483"/>
                    </a:ext>
                  </a:extLst>
                </a:gridCol>
                <a:gridCol w="4510873">
                  <a:extLst>
                    <a:ext uri="{9D8B030D-6E8A-4147-A177-3AD203B41FA5}">
                      <a16:colId xmlns:a16="http://schemas.microsoft.com/office/drawing/2014/main" val="41096525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VIVO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 NÓS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VIVEMOS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380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VIVES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VÓS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VIVEIS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836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ELE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VIVE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ELES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VIVEM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664756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D65A7238-9B01-DAAB-D5C1-43D7FC281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015890"/>
              </p:ext>
            </p:extLst>
          </p:nvPr>
        </p:nvGraphicFramePr>
        <p:xfrm>
          <a:off x="2032000" y="4879684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90">
                  <a:extLst>
                    <a:ext uri="{9D8B030D-6E8A-4147-A177-3AD203B41FA5}">
                      <a16:colId xmlns:a16="http://schemas.microsoft.com/office/drawing/2014/main" val="1758618241"/>
                    </a:ext>
                  </a:extLst>
                </a:gridCol>
                <a:gridCol w="3292510">
                  <a:extLst>
                    <a:ext uri="{9D8B030D-6E8A-4147-A177-3AD203B41FA5}">
                      <a16:colId xmlns:a16="http://schemas.microsoft.com/office/drawing/2014/main" val="3628788810"/>
                    </a:ext>
                  </a:extLst>
                </a:gridCol>
                <a:gridCol w="636396">
                  <a:extLst>
                    <a:ext uri="{9D8B030D-6E8A-4147-A177-3AD203B41FA5}">
                      <a16:colId xmlns:a16="http://schemas.microsoft.com/office/drawing/2014/main" val="3003030372"/>
                    </a:ext>
                  </a:extLst>
                </a:gridCol>
                <a:gridCol w="3427604">
                  <a:extLst>
                    <a:ext uri="{9D8B030D-6E8A-4147-A177-3AD203B41FA5}">
                      <a16:colId xmlns:a16="http://schemas.microsoft.com/office/drawing/2014/main" val="257892709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pt-PT" dirty="0"/>
                        <a:t>IMPERATIVO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2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VIVE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vós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VIVEI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089612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931436D2-4A9F-397A-D0A9-7155CE90C6D2}"/>
              </a:ext>
            </a:extLst>
          </p:cNvPr>
          <p:cNvGraphicFramePr>
            <a:graphicFrameLocks noGrp="1"/>
          </p:cNvGraphicFramePr>
          <p:nvPr/>
        </p:nvGraphicFramePr>
        <p:xfrm>
          <a:off x="1009022" y="2610345"/>
          <a:ext cx="10515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793">
                  <a:extLst>
                    <a:ext uri="{9D8B030D-6E8A-4147-A177-3AD203B41FA5}">
                      <a16:colId xmlns:a16="http://schemas.microsoft.com/office/drawing/2014/main" val="1016978458"/>
                    </a:ext>
                  </a:extLst>
                </a:gridCol>
                <a:gridCol w="4227007">
                  <a:extLst>
                    <a:ext uri="{9D8B030D-6E8A-4147-A177-3AD203B41FA5}">
                      <a16:colId xmlns:a16="http://schemas.microsoft.com/office/drawing/2014/main" val="2312355945"/>
                    </a:ext>
                  </a:extLst>
                </a:gridCol>
                <a:gridCol w="746927">
                  <a:extLst>
                    <a:ext uri="{9D8B030D-6E8A-4147-A177-3AD203B41FA5}">
                      <a16:colId xmlns:a16="http://schemas.microsoft.com/office/drawing/2014/main" val="4022740688"/>
                    </a:ext>
                  </a:extLst>
                </a:gridCol>
                <a:gridCol w="4510873">
                  <a:extLst>
                    <a:ext uri="{9D8B030D-6E8A-4147-A177-3AD203B41FA5}">
                      <a16:colId xmlns:a16="http://schemas.microsoft.com/office/drawing/2014/main" val="18583712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PRESENTE DO INDICATIVO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458727"/>
                  </a:ext>
                </a:extLst>
              </a:tr>
            </a:tbl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C18F2388-AAD1-B316-DC2E-E4DFC9814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991" y="4298125"/>
            <a:ext cx="3093988" cy="219475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0A8E341E-F420-415B-C58F-4EF958ADDBD4}"/>
              </a:ext>
            </a:extLst>
          </p:cNvPr>
          <p:cNvSpPr/>
          <p:nvPr/>
        </p:nvSpPr>
        <p:spPr>
          <a:xfrm>
            <a:off x="9858548" y="5259482"/>
            <a:ext cx="1586523" cy="426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8E12316-3FE3-20C6-5E71-FC68AE85E1A3}"/>
              </a:ext>
            </a:extLst>
          </p:cNvPr>
          <p:cNvSpPr/>
          <p:nvPr/>
        </p:nvSpPr>
        <p:spPr>
          <a:xfrm>
            <a:off x="9899858" y="6001162"/>
            <a:ext cx="1736133" cy="426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440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0A33FE-F7BC-5A5A-DDEB-2901ED75C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Conjuga o verbo </a:t>
            </a:r>
            <a:r>
              <a:rPr lang="pt-PT" dirty="0">
                <a:solidFill>
                  <a:srgbClr val="FF0000"/>
                </a:solidFill>
              </a:rPr>
              <a:t>VIVER</a:t>
            </a:r>
            <a:br>
              <a:rPr lang="pt-PT" dirty="0"/>
            </a:br>
            <a:r>
              <a:rPr lang="pt-PT" dirty="0"/>
              <a:t>no PRETÉRITO PERFEITO SIMPLES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57F2B2A9-F3DF-0196-182A-BF30A5431A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5523375"/>
              </p:ext>
            </p:extLst>
          </p:nvPr>
        </p:nvGraphicFramePr>
        <p:xfrm>
          <a:off x="1009022" y="2981185"/>
          <a:ext cx="10515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793">
                  <a:extLst>
                    <a:ext uri="{9D8B030D-6E8A-4147-A177-3AD203B41FA5}">
                      <a16:colId xmlns:a16="http://schemas.microsoft.com/office/drawing/2014/main" val="305146810"/>
                    </a:ext>
                  </a:extLst>
                </a:gridCol>
                <a:gridCol w="4227007">
                  <a:extLst>
                    <a:ext uri="{9D8B030D-6E8A-4147-A177-3AD203B41FA5}">
                      <a16:colId xmlns:a16="http://schemas.microsoft.com/office/drawing/2014/main" val="661100858"/>
                    </a:ext>
                  </a:extLst>
                </a:gridCol>
                <a:gridCol w="746927">
                  <a:extLst>
                    <a:ext uri="{9D8B030D-6E8A-4147-A177-3AD203B41FA5}">
                      <a16:colId xmlns:a16="http://schemas.microsoft.com/office/drawing/2014/main" val="3851262483"/>
                    </a:ext>
                  </a:extLst>
                </a:gridCol>
                <a:gridCol w="4510873">
                  <a:extLst>
                    <a:ext uri="{9D8B030D-6E8A-4147-A177-3AD203B41FA5}">
                      <a16:colId xmlns:a16="http://schemas.microsoft.com/office/drawing/2014/main" val="41096525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>
                          <a:highlight>
                            <a:srgbClr val="FFFF00"/>
                          </a:highlight>
                        </a:rPr>
                        <a:t>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highlight>
                            <a:srgbClr val="FF00FF"/>
                          </a:highlight>
                        </a:rPr>
                        <a:t>VIVI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 NÓS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VIVEMOS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380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VIVESTE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VÓS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VIVESTES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836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ELE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VIVEU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ELES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VIVERAM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664756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D65A7238-9B01-DAAB-D5C1-43D7FC281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474864"/>
              </p:ext>
            </p:extLst>
          </p:nvPr>
        </p:nvGraphicFramePr>
        <p:xfrm>
          <a:off x="2032000" y="4879684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90">
                  <a:extLst>
                    <a:ext uri="{9D8B030D-6E8A-4147-A177-3AD203B41FA5}">
                      <a16:colId xmlns:a16="http://schemas.microsoft.com/office/drawing/2014/main" val="1758618241"/>
                    </a:ext>
                  </a:extLst>
                </a:gridCol>
                <a:gridCol w="3292510">
                  <a:extLst>
                    <a:ext uri="{9D8B030D-6E8A-4147-A177-3AD203B41FA5}">
                      <a16:colId xmlns:a16="http://schemas.microsoft.com/office/drawing/2014/main" val="3628788810"/>
                    </a:ext>
                  </a:extLst>
                </a:gridCol>
                <a:gridCol w="636396">
                  <a:extLst>
                    <a:ext uri="{9D8B030D-6E8A-4147-A177-3AD203B41FA5}">
                      <a16:colId xmlns:a16="http://schemas.microsoft.com/office/drawing/2014/main" val="3003030372"/>
                    </a:ext>
                  </a:extLst>
                </a:gridCol>
                <a:gridCol w="3427604">
                  <a:extLst>
                    <a:ext uri="{9D8B030D-6E8A-4147-A177-3AD203B41FA5}">
                      <a16:colId xmlns:a16="http://schemas.microsoft.com/office/drawing/2014/main" val="257892709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pt-PT" dirty="0"/>
                        <a:t>IMPERATIVO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2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VIVE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vós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>
                          <a:highlight>
                            <a:srgbClr val="FF00FF"/>
                          </a:highlight>
                        </a:rPr>
                        <a:t>VIVEI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089612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931436D2-4A9F-397A-D0A9-7155CE90C6D2}"/>
              </a:ext>
            </a:extLst>
          </p:cNvPr>
          <p:cNvGraphicFramePr>
            <a:graphicFrameLocks noGrp="1"/>
          </p:cNvGraphicFramePr>
          <p:nvPr/>
        </p:nvGraphicFramePr>
        <p:xfrm>
          <a:off x="1009022" y="2610345"/>
          <a:ext cx="10515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793">
                  <a:extLst>
                    <a:ext uri="{9D8B030D-6E8A-4147-A177-3AD203B41FA5}">
                      <a16:colId xmlns:a16="http://schemas.microsoft.com/office/drawing/2014/main" val="1016978458"/>
                    </a:ext>
                  </a:extLst>
                </a:gridCol>
                <a:gridCol w="4227007">
                  <a:extLst>
                    <a:ext uri="{9D8B030D-6E8A-4147-A177-3AD203B41FA5}">
                      <a16:colId xmlns:a16="http://schemas.microsoft.com/office/drawing/2014/main" val="2312355945"/>
                    </a:ext>
                  </a:extLst>
                </a:gridCol>
                <a:gridCol w="746927">
                  <a:extLst>
                    <a:ext uri="{9D8B030D-6E8A-4147-A177-3AD203B41FA5}">
                      <a16:colId xmlns:a16="http://schemas.microsoft.com/office/drawing/2014/main" val="4022740688"/>
                    </a:ext>
                  </a:extLst>
                </a:gridCol>
                <a:gridCol w="4510873">
                  <a:extLst>
                    <a:ext uri="{9D8B030D-6E8A-4147-A177-3AD203B41FA5}">
                      <a16:colId xmlns:a16="http://schemas.microsoft.com/office/drawing/2014/main" val="18583712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PRESENTE DO INDICATIVO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458727"/>
                  </a:ext>
                </a:extLst>
              </a:tr>
            </a:tbl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B328CD0D-8D52-6A11-5AAD-3EE99B8FD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991" y="4298125"/>
            <a:ext cx="3093988" cy="2194750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7309AD58-784F-E1CB-5EE6-9F21EAC898F6}"/>
              </a:ext>
            </a:extLst>
          </p:cNvPr>
          <p:cNvCxnSpPr>
            <a:cxnSpLocks/>
          </p:cNvCxnSpPr>
          <p:nvPr/>
        </p:nvCxnSpPr>
        <p:spPr>
          <a:xfrm>
            <a:off x="2552282" y="3110079"/>
            <a:ext cx="4441371" cy="2140445"/>
          </a:xfrm>
          <a:prstGeom prst="straightConnector1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Nerovná se 7">
            <a:extLst>
              <a:ext uri="{FF2B5EF4-FFF2-40B4-BE49-F238E27FC236}">
                <a16:creationId xmlns:a16="http://schemas.microsoft.com/office/drawing/2014/main" id="{A158EE29-552B-8841-77AF-4DF2B5C0817A}"/>
              </a:ext>
            </a:extLst>
          </p:cNvPr>
          <p:cNvSpPr/>
          <p:nvPr/>
        </p:nvSpPr>
        <p:spPr>
          <a:xfrm>
            <a:off x="4458119" y="4093705"/>
            <a:ext cx="1637881" cy="496184"/>
          </a:xfrm>
          <a:prstGeom prst="mathNot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5E95A13-4BF3-AE29-4142-73739DDDCA49}"/>
              </a:ext>
            </a:extLst>
          </p:cNvPr>
          <p:cNvSpPr/>
          <p:nvPr/>
        </p:nvSpPr>
        <p:spPr>
          <a:xfrm>
            <a:off x="9858548" y="5259482"/>
            <a:ext cx="1586523" cy="426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6A5E019D-F837-FD87-28FA-C29F5A3F867F}"/>
              </a:ext>
            </a:extLst>
          </p:cNvPr>
          <p:cNvSpPr/>
          <p:nvPr/>
        </p:nvSpPr>
        <p:spPr>
          <a:xfrm>
            <a:off x="9858548" y="5989669"/>
            <a:ext cx="1586523" cy="426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242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0A33FE-F7BC-5A5A-DDEB-2901ED75C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Conjuga o verbo </a:t>
            </a:r>
            <a:r>
              <a:rPr lang="pt-PT" dirty="0">
                <a:solidFill>
                  <a:srgbClr val="FF0000"/>
                </a:solidFill>
              </a:rPr>
              <a:t>PARTIR</a:t>
            </a:r>
            <a:br>
              <a:rPr lang="pt-PT" dirty="0"/>
            </a:br>
            <a:r>
              <a:rPr lang="pt-PT" dirty="0"/>
              <a:t>no PRESENTE do indicativo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57F2B2A9-F3DF-0196-182A-BF30A5431A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143895"/>
              </p:ext>
            </p:extLst>
          </p:nvPr>
        </p:nvGraphicFramePr>
        <p:xfrm>
          <a:off x="1009022" y="2981185"/>
          <a:ext cx="10515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793">
                  <a:extLst>
                    <a:ext uri="{9D8B030D-6E8A-4147-A177-3AD203B41FA5}">
                      <a16:colId xmlns:a16="http://schemas.microsoft.com/office/drawing/2014/main" val="305146810"/>
                    </a:ext>
                  </a:extLst>
                </a:gridCol>
                <a:gridCol w="4227007">
                  <a:extLst>
                    <a:ext uri="{9D8B030D-6E8A-4147-A177-3AD203B41FA5}">
                      <a16:colId xmlns:a16="http://schemas.microsoft.com/office/drawing/2014/main" val="661100858"/>
                    </a:ext>
                  </a:extLst>
                </a:gridCol>
                <a:gridCol w="746927">
                  <a:extLst>
                    <a:ext uri="{9D8B030D-6E8A-4147-A177-3AD203B41FA5}">
                      <a16:colId xmlns:a16="http://schemas.microsoft.com/office/drawing/2014/main" val="3851262483"/>
                    </a:ext>
                  </a:extLst>
                </a:gridCol>
                <a:gridCol w="4510873">
                  <a:extLst>
                    <a:ext uri="{9D8B030D-6E8A-4147-A177-3AD203B41FA5}">
                      <a16:colId xmlns:a16="http://schemas.microsoft.com/office/drawing/2014/main" val="41096525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PARTO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 NÓS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PARTIMOS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380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PARTES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VÓS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PARTIS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836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ELE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PARTE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ELES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PARTEM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664756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D65A7238-9B01-DAAB-D5C1-43D7FC281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26889"/>
              </p:ext>
            </p:extLst>
          </p:nvPr>
        </p:nvGraphicFramePr>
        <p:xfrm>
          <a:off x="2032000" y="4879684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90">
                  <a:extLst>
                    <a:ext uri="{9D8B030D-6E8A-4147-A177-3AD203B41FA5}">
                      <a16:colId xmlns:a16="http://schemas.microsoft.com/office/drawing/2014/main" val="1758618241"/>
                    </a:ext>
                  </a:extLst>
                </a:gridCol>
                <a:gridCol w="3292510">
                  <a:extLst>
                    <a:ext uri="{9D8B030D-6E8A-4147-A177-3AD203B41FA5}">
                      <a16:colId xmlns:a16="http://schemas.microsoft.com/office/drawing/2014/main" val="3628788810"/>
                    </a:ext>
                  </a:extLst>
                </a:gridCol>
                <a:gridCol w="636396">
                  <a:extLst>
                    <a:ext uri="{9D8B030D-6E8A-4147-A177-3AD203B41FA5}">
                      <a16:colId xmlns:a16="http://schemas.microsoft.com/office/drawing/2014/main" val="3003030372"/>
                    </a:ext>
                  </a:extLst>
                </a:gridCol>
                <a:gridCol w="3427604">
                  <a:extLst>
                    <a:ext uri="{9D8B030D-6E8A-4147-A177-3AD203B41FA5}">
                      <a16:colId xmlns:a16="http://schemas.microsoft.com/office/drawing/2014/main" val="257892709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pt-PT" dirty="0"/>
                        <a:t>IMPERATIVO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2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PARTE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vós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PARTI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089612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931436D2-4A9F-397A-D0A9-7155CE90C6D2}"/>
              </a:ext>
            </a:extLst>
          </p:cNvPr>
          <p:cNvGraphicFramePr>
            <a:graphicFrameLocks noGrp="1"/>
          </p:cNvGraphicFramePr>
          <p:nvPr/>
        </p:nvGraphicFramePr>
        <p:xfrm>
          <a:off x="1009022" y="2610345"/>
          <a:ext cx="10515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793">
                  <a:extLst>
                    <a:ext uri="{9D8B030D-6E8A-4147-A177-3AD203B41FA5}">
                      <a16:colId xmlns:a16="http://schemas.microsoft.com/office/drawing/2014/main" val="1016978458"/>
                    </a:ext>
                  </a:extLst>
                </a:gridCol>
                <a:gridCol w="4227007">
                  <a:extLst>
                    <a:ext uri="{9D8B030D-6E8A-4147-A177-3AD203B41FA5}">
                      <a16:colId xmlns:a16="http://schemas.microsoft.com/office/drawing/2014/main" val="2312355945"/>
                    </a:ext>
                  </a:extLst>
                </a:gridCol>
                <a:gridCol w="746927">
                  <a:extLst>
                    <a:ext uri="{9D8B030D-6E8A-4147-A177-3AD203B41FA5}">
                      <a16:colId xmlns:a16="http://schemas.microsoft.com/office/drawing/2014/main" val="4022740688"/>
                    </a:ext>
                  </a:extLst>
                </a:gridCol>
                <a:gridCol w="4510873">
                  <a:extLst>
                    <a:ext uri="{9D8B030D-6E8A-4147-A177-3AD203B41FA5}">
                      <a16:colId xmlns:a16="http://schemas.microsoft.com/office/drawing/2014/main" val="18583712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PRESENTE DO INDICATIVO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458727"/>
                  </a:ext>
                </a:extLst>
              </a:tr>
            </a:tbl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5F8353A6-2B05-D60B-C574-DF82FF9C1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4246" y="4320828"/>
            <a:ext cx="3101609" cy="2034716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C9B18836-2647-5604-2E2C-0AD0952E56FD}"/>
              </a:ext>
            </a:extLst>
          </p:cNvPr>
          <p:cNvSpPr/>
          <p:nvPr/>
        </p:nvSpPr>
        <p:spPr>
          <a:xfrm>
            <a:off x="9366737" y="5162553"/>
            <a:ext cx="1586523" cy="426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A89CC5F-88DD-E75F-7F54-A76ED71C49FD}"/>
              </a:ext>
            </a:extLst>
          </p:cNvPr>
          <p:cNvSpPr/>
          <p:nvPr/>
        </p:nvSpPr>
        <p:spPr>
          <a:xfrm>
            <a:off x="9366738" y="5816184"/>
            <a:ext cx="1586523" cy="426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86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0A33FE-F7BC-5A5A-DDEB-2901ED75C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Conjuga o verbo </a:t>
            </a:r>
            <a:r>
              <a:rPr lang="pt-PT" dirty="0">
                <a:solidFill>
                  <a:srgbClr val="FF0000"/>
                </a:solidFill>
              </a:rPr>
              <a:t>PARTIR</a:t>
            </a:r>
            <a:br>
              <a:rPr lang="pt-PT" dirty="0"/>
            </a:br>
            <a:r>
              <a:rPr lang="pt-PT" dirty="0"/>
              <a:t>no PRETÉRITO do indicativo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57F2B2A9-F3DF-0196-182A-BF30A5431A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655145"/>
              </p:ext>
            </p:extLst>
          </p:nvPr>
        </p:nvGraphicFramePr>
        <p:xfrm>
          <a:off x="1009022" y="2981185"/>
          <a:ext cx="10515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793">
                  <a:extLst>
                    <a:ext uri="{9D8B030D-6E8A-4147-A177-3AD203B41FA5}">
                      <a16:colId xmlns:a16="http://schemas.microsoft.com/office/drawing/2014/main" val="305146810"/>
                    </a:ext>
                  </a:extLst>
                </a:gridCol>
                <a:gridCol w="4227007">
                  <a:extLst>
                    <a:ext uri="{9D8B030D-6E8A-4147-A177-3AD203B41FA5}">
                      <a16:colId xmlns:a16="http://schemas.microsoft.com/office/drawing/2014/main" val="661100858"/>
                    </a:ext>
                  </a:extLst>
                </a:gridCol>
                <a:gridCol w="746927">
                  <a:extLst>
                    <a:ext uri="{9D8B030D-6E8A-4147-A177-3AD203B41FA5}">
                      <a16:colId xmlns:a16="http://schemas.microsoft.com/office/drawing/2014/main" val="3851262483"/>
                    </a:ext>
                  </a:extLst>
                </a:gridCol>
                <a:gridCol w="4510873">
                  <a:extLst>
                    <a:ext uri="{9D8B030D-6E8A-4147-A177-3AD203B41FA5}">
                      <a16:colId xmlns:a16="http://schemas.microsoft.com/office/drawing/2014/main" val="41096525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highlight>
                            <a:srgbClr val="FF00FF"/>
                          </a:highlight>
                        </a:rPr>
                        <a:t>PARTI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 NÓS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PARTIMOS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380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PARTISTE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VÓS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PARTISTES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836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ELE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PARTI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ELES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PARTIRAM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664756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D65A7238-9B01-DAAB-D5C1-43D7FC281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05799"/>
              </p:ext>
            </p:extLst>
          </p:nvPr>
        </p:nvGraphicFramePr>
        <p:xfrm>
          <a:off x="2032000" y="4879684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90">
                  <a:extLst>
                    <a:ext uri="{9D8B030D-6E8A-4147-A177-3AD203B41FA5}">
                      <a16:colId xmlns:a16="http://schemas.microsoft.com/office/drawing/2014/main" val="1758618241"/>
                    </a:ext>
                  </a:extLst>
                </a:gridCol>
                <a:gridCol w="3292510">
                  <a:extLst>
                    <a:ext uri="{9D8B030D-6E8A-4147-A177-3AD203B41FA5}">
                      <a16:colId xmlns:a16="http://schemas.microsoft.com/office/drawing/2014/main" val="3628788810"/>
                    </a:ext>
                  </a:extLst>
                </a:gridCol>
                <a:gridCol w="636396">
                  <a:extLst>
                    <a:ext uri="{9D8B030D-6E8A-4147-A177-3AD203B41FA5}">
                      <a16:colId xmlns:a16="http://schemas.microsoft.com/office/drawing/2014/main" val="3003030372"/>
                    </a:ext>
                  </a:extLst>
                </a:gridCol>
                <a:gridCol w="3427604">
                  <a:extLst>
                    <a:ext uri="{9D8B030D-6E8A-4147-A177-3AD203B41FA5}">
                      <a16:colId xmlns:a16="http://schemas.microsoft.com/office/drawing/2014/main" val="257892709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pt-PT" dirty="0"/>
                        <a:t>IMPERATIVO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2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PARTE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vós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highlight>
                            <a:srgbClr val="FF00FF"/>
                          </a:highlight>
                        </a:rPr>
                        <a:t>PARTI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089612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931436D2-4A9F-397A-D0A9-7155CE90C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434479"/>
              </p:ext>
            </p:extLst>
          </p:nvPr>
        </p:nvGraphicFramePr>
        <p:xfrm>
          <a:off x="1009022" y="2610345"/>
          <a:ext cx="10515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793">
                  <a:extLst>
                    <a:ext uri="{9D8B030D-6E8A-4147-A177-3AD203B41FA5}">
                      <a16:colId xmlns:a16="http://schemas.microsoft.com/office/drawing/2014/main" val="1016978458"/>
                    </a:ext>
                  </a:extLst>
                </a:gridCol>
                <a:gridCol w="4227007">
                  <a:extLst>
                    <a:ext uri="{9D8B030D-6E8A-4147-A177-3AD203B41FA5}">
                      <a16:colId xmlns:a16="http://schemas.microsoft.com/office/drawing/2014/main" val="2312355945"/>
                    </a:ext>
                  </a:extLst>
                </a:gridCol>
                <a:gridCol w="746927">
                  <a:extLst>
                    <a:ext uri="{9D8B030D-6E8A-4147-A177-3AD203B41FA5}">
                      <a16:colId xmlns:a16="http://schemas.microsoft.com/office/drawing/2014/main" val="4022740688"/>
                    </a:ext>
                  </a:extLst>
                </a:gridCol>
                <a:gridCol w="4510873">
                  <a:extLst>
                    <a:ext uri="{9D8B030D-6E8A-4147-A177-3AD203B41FA5}">
                      <a16:colId xmlns:a16="http://schemas.microsoft.com/office/drawing/2014/main" val="18583712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PRETÉRITO PERFEITO SIMPLES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458727"/>
                  </a:ext>
                </a:extLst>
              </a:tr>
            </a:tbl>
          </a:graphicData>
        </a:graphic>
      </p:graphicFrame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5A3D1A44-60BF-8262-7451-85D791C3FFEC}"/>
              </a:ext>
            </a:extLst>
          </p:cNvPr>
          <p:cNvCxnSpPr>
            <a:cxnSpLocks/>
          </p:cNvCxnSpPr>
          <p:nvPr/>
        </p:nvCxnSpPr>
        <p:spPr>
          <a:xfrm>
            <a:off x="3305908" y="3110079"/>
            <a:ext cx="4441371" cy="2140445"/>
          </a:xfrm>
          <a:prstGeom prst="straightConnector1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61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433</Words>
  <Application>Microsoft Office PowerPoint</Application>
  <PresentationFormat>Širokoúhlá obrazovka</PresentationFormat>
  <Paragraphs>187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Motiv Office</vt:lpstr>
      <vt:lpstr>Pretérito perfeito simples</vt:lpstr>
      <vt:lpstr>Conjuga o verbo FALAR no PRESENTE do indicativo</vt:lpstr>
      <vt:lpstr>Conjuga o verbo FALAR no PRETÉRITO PERFEITO SIMPLES</vt:lpstr>
      <vt:lpstr>Conjuga o verbo EXPLICAR no PRESENTE do indicativo</vt:lpstr>
      <vt:lpstr>Conjuga o verbo EXPLICAR no PRETÉRITO PERFEITO SIMPLES</vt:lpstr>
      <vt:lpstr>Conjuga o verbo VIVER no PRESENTE do indicativo</vt:lpstr>
      <vt:lpstr>Conjuga o verbo VIVER no PRETÉRITO PERFEITO SIMPLES</vt:lpstr>
      <vt:lpstr>Conjuga o verbo PARTIR no PRESENTE do indicativo</vt:lpstr>
      <vt:lpstr>Conjuga o verbo PARTIR no PRETÉRITO do indicativo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Iva Svobodová</dc:creator>
  <cp:lastModifiedBy>Iva Svobodová</cp:lastModifiedBy>
  <cp:revision>4</cp:revision>
  <dcterms:created xsi:type="dcterms:W3CDTF">2024-10-12T10:03:58Z</dcterms:created>
  <dcterms:modified xsi:type="dcterms:W3CDTF">2024-10-20T20:12:41Z</dcterms:modified>
</cp:coreProperties>
</file>