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3" r:id="rId4"/>
    <p:sldId id="257" r:id="rId5"/>
    <p:sldId id="264" r:id="rId6"/>
    <p:sldId id="258" r:id="rId7"/>
    <p:sldId id="266" r:id="rId8"/>
    <p:sldId id="265" r:id="rId9"/>
    <p:sldId id="260" r:id="rId10"/>
    <p:sldId id="261" r:id="rId11"/>
    <p:sldId id="272" r:id="rId12"/>
    <p:sldId id="267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2" autoAdjust="0"/>
    <p:restoredTop sz="94660"/>
  </p:normalViewPr>
  <p:slideViewPr>
    <p:cSldViewPr snapToGrid="0">
      <p:cViewPr>
        <p:scale>
          <a:sx n="90" d="100"/>
          <a:sy n="90" d="100"/>
        </p:scale>
        <p:origin x="552" y="-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C6970-30F0-4FC7-B3A6-81E92387D1D1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BBD73-C47A-4AD6-BC62-17F54C8A135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799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BBD73-C47A-4AD6-BC62-17F54C8A135E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2839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DBBD73-C47A-4AD6-BC62-17F54C8A135E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93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BD568-CC34-24B5-D2E4-8456BA410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PRETÉRITO MAIS QUE PERFEITO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4C0BCE-D199-B387-8925-7D2D4C3F8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EXERCÍCIOS, ATIVIDADES, TRADUÇÃO</a:t>
            </a:r>
          </a:p>
        </p:txBody>
      </p:sp>
    </p:spTree>
    <p:extLst>
      <p:ext uri="{BB962C8B-B14F-4D97-AF65-F5344CB8AC3E}">
        <p14:creationId xmlns:p14="http://schemas.microsoft.com/office/powerpoint/2010/main" val="277432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E89B5-E202-1E5F-0293-8A288367D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SUBSTITUI</a:t>
            </a:r>
            <a:r>
              <a:rPr lang="pt-PT" dirty="0"/>
              <a:t>ÇÃO</a:t>
            </a:r>
            <a:r>
              <a:rPr lang="cs-CZ" dirty="0"/>
              <a:t> </a:t>
            </a:r>
            <a:r>
              <a:rPr lang="cs-CZ" b="1" i="1" dirty="0">
                <a:solidFill>
                  <a:srgbClr val="FFFF00"/>
                </a:solidFill>
              </a:rPr>
              <a:t>JÁ mění se důraz – obsah zůstává zachován </a:t>
            </a:r>
            <a:r>
              <a:rPr lang="pt-PT" b="1" i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21BD6A-D5F6-41C9-EF87-FCB607314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MAIS QUE PERFEITO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2B7E5F-ED2D-BA40-0709-479616882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19" y="3429000"/>
            <a:ext cx="4966948" cy="2870201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15000"/>
              </a:lnSpc>
              <a:buAutoNum type="arabicPeriod"/>
            </a:pPr>
            <a:r>
              <a:rPr lang="pt-PT" sz="1800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 TINHA MENTIDO várias vezes. </a:t>
            </a:r>
          </a:p>
          <a:p>
            <a:pPr marL="342900" lvl="0" indent="-342900">
              <a:lnSpc>
                <a:spcPct val="115000"/>
              </a:lnSpc>
              <a:buAutoNum type="arabicPeriod"/>
            </a:pP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</a:t>
            </a:r>
            <a:r>
              <a:rPr lang="pt-PT" sz="1800" dirty="0"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TINHA DITO!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AutoNum type="arabicPeriod"/>
            </a:pPr>
            <a:r>
              <a:rPr lang="pt-PT" sz="1800" dirty="0"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FALADO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 catástrofe para os desportos de alta competição. ANTES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</a:t>
            </a:r>
            <a:r>
              <a:rPr lang="pt-PT" sz="18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FALADO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tua ideia de organizarmos o Festival Lusófono.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SABIDO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notícia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antes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D887582-39D0-FFBB-6FE5-C55D3E370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35799" y="2624667"/>
            <a:ext cx="3136941" cy="405341"/>
          </a:xfrm>
        </p:spPr>
        <p:txBody>
          <a:bodyPr>
            <a:normAutofit lnSpcReduction="10000"/>
          </a:bodyPr>
          <a:lstStyle/>
          <a:p>
            <a:r>
              <a:rPr lang="pt-PT" dirty="0"/>
              <a:t>PRETÉRITO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C3B93E5-2681-0649-99A4-E0A1929B1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35131" y="3429000"/>
            <a:ext cx="5576548" cy="2347452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15000"/>
              </a:lnSpc>
              <a:buAutoNum type="arabicPeriod"/>
            </a:pPr>
            <a:r>
              <a:rPr lang="pt-PT" sz="2400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 MENTI várias vezes. </a:t>
            </a:r>
          </a:p>
          <a:p>
            <a:pPr marL="342900" lvl="0" indent="-342900">
              <a:lnSpc>
                <a:spcPct val="115000"/>
              </a:lnSpc>
              <a:buAutoNum type="arabicPeriod"/>
            </a:pP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</a:t>
            </a:r>
            <a:r>
              <a:rPr lang="pt-PT" sz="2400" dirty="0"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DISSE!</a:t>
            </a:r>
            <a:endParaRPr lang="pt-P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AutoNum type="arabicPeriod"/>
            </a:pPr>
            <a:r>
              <a:rPr lang="pt-PT" sz="2400" dirty="0"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pt-P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FALOU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numa catástrofe para os desportos de alta competição. ANTES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 </a:t>
            </a:r>
            <a:r>
              <a:rPr lang="pt-PT" sz="24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FALEI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tua ideia de organizarmos o Festival Lusófono.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400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SOUBE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notícia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antes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6995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21A398-AF1E-E9E7-2021-0183430C5E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64A19-E271-5347-06E9-BB426160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SUBSTITUIÇÃO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NUNCA</a:t>
            </a:r>
            <a:r>
              <a:rPr lang="pt-PT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mění se význam, pozor!</a:t>
            </a:r>
            <a:endParaRPr lang="pt-PT" dirty="0">
              <a:solidFill>
                <a:srgbClr val="FFFF00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7B35D4-266A-C708-3F66-E24E9A548A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pt-PT" dirty="0"/>
              <a:t>RETÉRITO P.C. </a:t>
            </a:r>
            <a:endParaRPr lang="cs-CZ" dirty="0"/>
          </a:p>
          <a:p>
            <a:r>
              <a:rPr lang="pt-PT" dirty="0">
                <a:solidFill>
                  <a:srgbClr val="FFFF00"/>
                </a:solidFill>
              </a:rPr>
              <a:t>JE TO POPRVÉ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05224A-E7EE-FB4F-BC6E-100F5CF41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067" y="3429000"/>
            <a:ext cx="4472327" cy="3064933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 </a:t>
            </a:r>
            <a:r>
              <a:rPr lang="pt-PT" sz="18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ESTADO 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Évora.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 a primeira vez para o vietnamita: saiu do Vietname, com os pais, aos 12 anos, em 1975, e </a:t>
            </a:r>
            <a:r>
              <a:rPr lang="pt-PT" sz="18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ESTADO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Praga 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Grã-Bretanha </a:t>
            </a:r>
            <a:r>
              <a:rPr lang="pt-PT" sz="18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VISTO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vista coisa igual 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Confesso que </a:t>
            </a:r>
            <a:r>
              <a:rPr lang="pt-PT" sz="18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LIDO 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„Máxima“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«Moscovo </a:t>
            </a:r>
            <a:r>
              <a:rPr lang="pt-PT" sz="18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 PROPOSTO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troca destas de forma tão explícita 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E3CBD1-3078-9843-DABC-48ADB3680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5330446" cy="692076"/>
          </a:xfrm>
        </p:spPr>
        <p:txBody>
          <a:bodyPr>
            <a:normAutofit fontScale="85000" lnSpcReduction="20000"/>
          </a:bodyPr>
          <a:lstStyle/>
          <a:p>
            <a:r>
              <a:rPr lang="pt-PT" dirty="0"/>
              <a:t>PERFEITO SIMPLES  </a:t>
            </a:r>
            <a:r>
              <a:rPr lang="cs-CZ" dirty="0"/>
              <a:t>- </a:t>
            </a:r>
          </a:p>
          <a:p>
            <a:r>
              <a:rPr lang="cs-CZ" dirty="0">
                <a:solidFill>
                  <a:schemeClr val="bg1"/>
                </a:solidFill>
                <a:highlight>
                  <a:srgbClr val="FFFF00"/>
                </a:highlight>
              </a:rPr>
              <a:t>VŮBEC NIKDY</a:t>
            </a:r>
            <a:endParaRPr lang="pt-PT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89A525-AEAC-4430-2335-7F9985711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74734" y="3429000"/>
            <a:ext cx="6680200" cy="2582333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 </a:t>
            </a:r>
            <a:r>
              <a:rPr lang="pt-PT" sz="24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ESTEVE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Évora.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2400" strike="sngStrike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 a primeira vez para o vietnamita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saiu do Vietname, com os pais, aos 12 anos, em 1975,  </a:t>
            </a:r>
            <a:r>
              <a:rPr lang="pt-PT" sz="24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ESTEVE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em Praga 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Grã-Bretanha </a:t>
            </a:r>
            <a:r>
              <a:rPr lang="pt-PT" sz="24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VIRAM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coisa igual.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Confesso que </a:t>
            </a:r>
            <a:r>
              <a:rPr lang="pt-PT" sz="24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„Máxima“ 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«Moscovo </a:t>
            </a:r>
            <a:r>
              <a:rPr lang="pt-PT" sz="2400" b="1" dirty="0">
                <a:effectLst/>
                <a:highlight>
                  <a:srgbClr val="00008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PROPÔS </a:t>
            </a: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troca destas de forma tão explícita 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56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8E3B2-6C92-CFB9-7A61-00623F6D7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210A9-F612-B5E7-86FD-A476A39D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TRADUÇÃO (nunca, já) </a:t>
            </a:r>
            <a:r>
              <a:rPr lang="cs-CZ" dirty="0"/>
              <a:t>– význam temporální</a:t>
            </a:r>
            <a:endParaRPr lang="pt-PT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4A8FE7-9E79-5618-5C3E-112486F61E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čj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4442C7-C86F-2EB9-7F03-AA5260B9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620" y="3030008"/>
            <a:ext cx="4700058" cy="3277659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Nikdy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jsem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necítil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špatně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Někdo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informoval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policii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Jsem</a:t>
            </a:r>
            <a:r>
              <a:rPr lang="pt-P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pt-PT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ě poprvé.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to poprvé, co vidím takovou věc.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Vždyť už jsem ti to říkala několikrát!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Kdosi je informoval.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Kdysi jsem navštívil toto muzeum…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1BB1F44-C066-06FE-6A60-9520710F4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pt</a:t>
            </a:r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8EB673-665D-DDF5-30AE-0B132D5E29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 me tinha sentido tão mal.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Alguém já tinha informado a polícia.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tinha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Brno.</a:t>
            </a:r>
          </a:p>
          <a:p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tinha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visto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coisa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igual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Já to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tinha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dito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disse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várias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vezes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Alguém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tinha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informado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Já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tinha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visitado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o museu….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659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9899A2-18F2-2CF4-29F8-16EEF25D1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E6728-1A1E-0902-AB78-DE66AEF0B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dirty="0"/>
              <a:t>TRADUÇÃO</a:t>
            </a:r>
            <a:r>
              <a:rPr lang="cs-CZ" sz="2400" dirty="0"/>
              <a:t> – SOUVĚTÍ (hledej větu před jiným dějem minulým)</a:t>
            </a:r>
            <a:endParaRPr lang="pt-PT" sz="2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C170B7-A28A-3731-8B6F-D341DA5BD0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ČJ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54AD66-A8DF-633D-1DFB-80238A171C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(F1)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dokončil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univerzitu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roce 1943, </a:t>
            </a:r>
            <a:r>
              <a:rPr lang="pt-PT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měl</a:t>
            </a:r>
            <a:r>
              <a:rPr lang="pt-P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napsaných</a:t>
            </a:r>
            <a:r>
              <a:rPr lang="pt-P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již</a:t>
            </a:r>
            <a:r>
              <a:rPr lang="pt-P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pět</a:t>
            </a:r>
            <a:r>
              <a:rPr lang="pt-PT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románů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(F2)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velký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přišel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hodiny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už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byly</a:t>
            </a: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zahájeny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jsem přišel domů, (odešla).</a:t>
            </a:r>
            <a:r>
              <a:rPr lang="cs-CZ" sz="1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matka už byla pryč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BB4E82-2DBB-CB09-45F7-32DC64039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PT</a:t>
            </a:r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236500-D2A4-5A15-BC61-6C76AC023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5505677" cy="290617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pt-P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terminou a universidade em 1943, já tinha escrito cinco romances.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Havia/houve um grande trânsito e quando cheguei à escola, as aulas já tinham começado.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voltei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m</a:t>
            </a:r>
            <a:r>
              <a:rPr lang="pt-PT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ãe</a:t>
            </a:r>
            <a:r>
              <a:rPr lang="pt-PT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já tinha saído.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677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EE0301-F923-6B53-AE52-D294B7994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309E4-91A2-4850-2102-3B345B7E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TRADUÇÃO</a:t>
            </a:r>
            <a:r>
              <a:rPr lang="cs-CZ" dirty="0"/>
              <a:t> – význam modální</a:t>
            </a:r>
            <a:endParaRPr lang="pt-PT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53C9C-2B2D-5CA0-CA08-0B8209ECBB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čj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8EDC15-1AD2-8181-6DC1-9455980FC9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Býval bych koupil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dům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neměl jsem dostatečný obnos.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Bývali bychom to vyřešili jinak, ale nedá se nic dělat.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Bývali by nás pozvali, ale měli, málo míst.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Býval bys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přijat, ale již bylo pozdě.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EAE8FD-4FF9-E3C4-4A94-D6264F71B7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pt</a:t>
            </a:r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3F72D97-F508-9CCB-9BA2-BD7AF4E1953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err="1"/>
              <a:t>Tinha</a:t>
            </a:r>
            <a:r>
              <a:rPr lang="cs-CZ" dirty="0"/>
              <a:t> </a:t>
            </a:r>
            <a:r>
              <a:rPr lang="cs-CZ" dirty="0" err="1"/>
              <a:t>comprado</a:t>
            </a:r>
            <a:r>
              <a:rPr lang="cs-CZ" dirty="0"/>
              <a:t> a </a:t>
            </a:r>
            <a:r>
              <a:rPr lang="cs-CZ" dirty="0" err="1"/>
              <a:t>casa</a:t>
            </a:r>
            <a:r>
              <a:rPr lang="cs-CZ" dirty="0"/>
              <a:t>, mas n</a:t>
            </a:r>
            <a:r>
              <a:rPr lang="pt-PT" dirty="0" err="1"/>
              <a:t>ão</a:t>
            </a:r>
            <a:r>
              <a:rPr lang="pt-PT" dirty="0"/>
              <a:t> tinha o dinheiro suficiente.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Tínhamo-lo resolvido de outra maneira, mas não há nada para fazer! (Que remédio!)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Tinham-nos convidado, mas havia poucas vagas.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Tinhas sido recebido, mas já era tarde. </a:t>
            </a:r>
          </a:p>
        </p:txBody>
      </p:sp>
    </p:spTree>
    <p:extLst>
      <p:ext uri="{BB962C8B-B14F-4D97-AF65-F5344CB8AC3E}">
        <p14:creationId xmlns:p14="http://schemas.microsoft.com/office/powerpoint/2010/main" val="374931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3F8B24-3203-2327-2861-8E5EF880C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CE1BC-1329-8195-AD87-284155A1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SUBSTITUIÇÃO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F0758D-FC97-A31D-D0B3-2ADA7832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19" y="2079168"/>
            <a:ext cx="4472327" cy="693135"/>
          </a:xfrm>
        </p:spPr>
        <p:txBody>
          <a:bodyPr/>
          <a:lstStyle/>
          <a:p>
            <a:r>
              <a:rPr lang="pt-PT" dirty="0"/>
              <a:t>FORMA SIMPLES E COMPOSTA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915D50-9BB5-B88E-0563-2CF93F103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3507" y="3162300"/>
            <a:ext cx="4825170" cy="3424798"/>
          </a:xfrm>
        </p:spPr>
        <p:txBody>
          <a:bodyPr>
            <a:normAutofit fontScale="92500"/>
          </a:bodyPr>
          <a:lstStyle/>
          <a:p>
            <a:r>
              <a:rPr lang="pt-PT" dirty="0"/>
              <a:t>TINHA ESCRITO – </a:t>
            </a:r>
            <a:r>
              <a:rPr lang="pt-PT" b="1" u="sng" dirty="0">
                <a:solidFill>
                  <a:srgbClr val="FFFF00"/>
                </a:solidFill>
              </a:rPr>
              <a:t>ESCREVER</a:t>
            </a:r>
            <a:r>
              <a:rPr lang="pt-PT" dirty="0">
                <a:solidFill>
                  <a:srgbClr val="FFFF00"/>
                </a:solidFill>
              </a:rPr>
              <a:t>A</a:t>
            </a:r>
          </a:p>
          <a:p>
            <a:r>
              <a:rPr lang="pt-PT" dirty="0"/>
              <a:t>TINHAM TIDO – </a:t>
            </a:r>
            <a:r>
              <a:rPr lang="pt-PT" b="1" u="sng" dirty="0">
                <a:solidFill>
                  <a:srgbClr val="92D050"/>
                </a:solidFill>
              </a:rPr>
              <a:t>TIVER</a:t>
            </a:r>
            <a:r>
              <a:rPr lang="pt-PT" dirty="0">
                <a:solidFill>
                  <a:srgbClr val="92D050"/>
                </a:solidFill>
              </a:rPr>
              <a:t>AM</a:t>
            </a:r>
          </a:p>
          <a:p>
            <a:r>
              <a:rPr lang="pt-PT" dirty="0"/>
              <a:t>TINHAS ABERTO – </a:t>
            </a:r>
            <a:r>
              <a:rPr lang="pt-PT" u="sng" dirty="0">
                <a:solidFill>
                  <a:srgbClr val="FFFF00"/>
                </a:solidFill>
              </a:rPr>
              <a:t>ABRIR</a:t>
            </a:r>
            <a:r>
              <a:rPr lang="pt-PT" dirty="0">
                <a:solidFill>
                  <a:srgbClr val="FFFF00"/>
                </a:solidFill>
              </a:rPr>
              <a:t>AS</a:t>
            </a:r>
          </a:p>
          <a:p>
            <a:r>
              <a:rPr lang="pt-PT" dirty="0"/>
              <a:t>TÍNHAMOS COMIDO – </a:t>
            </a:r>
            <a:r>
              <a:rPr lang="pt-PT" u="sng" dirty="0">
                <a:solidFill>
                  <a:srgbClr val="FFFF00"/>
                </a:solidFill>
              </a:rPr>
              <a:t>COMÊR</a:t>
            </a:r>
            <a:r>
              <a:rPr lang="pt-PT" dirty="0">
                <a:solidFill>
                  <a:srgbClr val="FFFF00"/>
                </a:solidFill>
              </a:rPr>
              <a:t>AMOS</a:t>
            </a:r>
          </a:p>
          <a:p>
            <a:r>
              <a:rPr lang="pt-PT" dirty="0"/>
              <a:t>TÍNHAMOS CABIDO – </a:t>
            </a:r>
            <a:r>
              <a:rPr lang="pt-PT" u="sng" dirty="0">
                <a:solidFill>
                  <a:srgbClr val="92D050"/>
                </a:solidFill>
              </a:rPr>
              <a:t>COUBÉR</a:t>
            </a:r>
            <a:r>
              <a:rPr lang="pt-PT" dirty="0">
                <a:solidFill>
                  <a:srgbClr val="92D050"/>
                </a:solidFill>
              </a:rPr>
              <a:t>AMOS</a:t>
            </a:r>
          </a:p>
          <a:p>
            <a:r>
              <a:rPr lang="pt-PT" dirty="0"/>
              <a:t>TÍNHAM DITO – </a:t>
            </a:r>
            <a:r>
              <a:rPr lang="pt-PT" u="sng" dirty="0">
                <a:solidFill>
                  <a:srgbClr val="92D050"/>
                </a:solidFill>
              </a:rPr>
              <a:t>DISSER</a:t>
            </a:r>
            <a:r>
              <a:rPr lang="pt-PT" dirty="0">
                <a:solidFill>
                  <a:srgbClr val="92D050"/>
                </a:solidFill>
              </a:rPr>
              <a:t>AM</a:t>
            </a:r>
          </a:p>
          <a:p>
            <a:r>
              <a:rPr lang="pt-PT" dirty="0"/>
              <a:t>TÍNHAMOS QUERIDO - </a:t>
            </a:r>
            <a:r>
              <a:rPr lang="pt-PT" u="sng" dirty="0">
                <a:solidFill>
                  <a:srgbClr val="92D050"/>
                </a:solidFill>
              </a:rPr>
              <a:t>QUISÉR</a:t>
            </a:r>
            <a:r>
              <a:rPr lang="pt-PT" dirty="0">
                <a:solidFill>
                  <a:srgbClr val="92D050"/>
                </a:solidFill>
              </a:rPr>
              <a:t>AMOS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14BFBC9-3B58-6083-7156-FDEE049EA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6700" y="2336873"/>
            <a:ext cx="3677482" cy="435430"/>
          </a:xfrm>
        </p:spPr>
        <p:txBody>
          <a:bodyPr/>
          <a:lstStyle/>
          <a:p>
            <a:r>
              <a:rPr lang="pt-PT" dirty="0"/>
              <a:t>INFINITIVO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1431F7-E077-F3E2-7C3C-C777B2A3C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5400" y="3035300"/>
            <a:ext cx="3918782" cy="3551798"/>
          </a:xfrm>
        </p:spPr>
        <p:txBody>
          <a:bodyPr>
            <a:normAutofit fontScale="92500"/>
          </a:bodyPr>
          <a:lstStyle/>
          <a:p>
            <a:r>
              <a:rPr lang="pt-PT" dirty="0">
                <a:solidFill>
                  <a:srgbClr val="FFFF00"/>
                </a:solidFill>
              </a:rPr>
              <a:t>ESCREVER – </a:t>
            </a:r>
            <a:r>
              <a:rPr lang="pt-PT" dirty="0" err="1">
                <a:solidFill>
                  <a:srgbClr val="FFFF00"/>
                </a:solidFill>
              </a:rPr>
              <a:t>pravideln</a:t>
            </a:r>
            <a:r>
              <a:rPr lang="cs-CZ" dirty="0">
                <a:solidFill>
                  <a:srgbClr val="FFFF00"/>
                </a:solidFill>
              </a:rPr>
              <a:t>é</a:t>
            </a:r>
            <a:endParaRPr lang="pt-PT" dirty="0">
              <a:solidFill>
                <a:srgbClr val="FFFF00"/>
              </a:solidFill>
            </a:endParaRPr>
          </a:p>
          <a:p>
            <a:r>
              <a:rPr lang="pt-PT" u="sng" dirty="0">
                <a:solidFill>
                  <a:srgbClr val="92D050"/>
                </a:solidFill>
              </a:rPr>
              <a:t>TER</a:t>
            </a:r>
            <a:r>
              <a:rPr lang="cs-CZ" u="sng" dirty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- nepravidelné</a:t>
            </a:r>
            <a:endParaRPr lang="pt-PT" dirty="0">
              <a:solidFill>
                <a:srgbClr val="92D050"/>
              </a:solidFill>
            </a:endParaRPr>
          </a:p>
          <a:p>
            <a:r>
              <a:rPr lang="pt-PT" dirty="0">
                <a:solidFill>
                  <a:srgbClr val="FFFF00"/>
                </a:solidFill>
              </a:rPr>
              <a:t>ABRIR – </a:t>
            </a:r>
            <a:r>
              <a:rPr lang="pt-PT" dirty="0" err="1">
                <a:solidFill>
                  <a:srgbClr val="FFFF00"/>
                </a:solidFill>
              </a:rPr>
              <a:t>pravideln</a:t>
            </a:r>
            <a:r>
              <a:rPr lang="cs-CZ" dirty="0">
                <a:solidFill>
                  <a:srgbClr val="FFFF00"/>
                </a:solidFill>
              </a:rPr>
              <a:t>é</a:t>
            </a:r>
            <a:endParaRPr lang="pt-PT" dirty="0">
              <a:solidFill>
                <a:srgbClr val="FFFF00"/>
              </a:solidFill>
            </a:endParaRPr>
          </a:p>
          <a:p>
            <a:r>
              <a:rPr lang="pt-PT" dirty="0">
                <a:solidFill>
                  <a:srgbClr val="FFFF00"/>
                </a:solidFill>
              </a:rPr>
              <a:t>COMER</a:t>
            </a:r>
            <a:r>
              <a:rPr lang="cs-CZ" dirty="0">
                <a:solidFill>
                  <a:srgbClr val="FFFF00"/>
                </a:solidFill>
              </a:rPr>
              <a:t> - pravidelné</a:t>
            </a:r>
            <a:endParaRPr lang="pt-PT" dirty="0">
              <a:solidFill>
                <a:srgbClr val="FFFF00"/>
              </a:solidFill>
            </a:endParaRPr>
          </a:p>
          <a:p>
            <a:r>
              <a:rPr lang="pt-PT" u="sng" dirty="0">
                <a:solidFill>
                  <a:srgbClr val="92D050"/>
                </a:solidFill>
              </a:rPr>
              <a:t>CABER</a:t>
            </a:r>
            <a:r>
              <a:rPr lang="cs-CZ" u="sng" dirty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- nepravidelné</a:t>
            </a:r>
            <a:endParaRPr lang="pt-PT" u="sng" dirty="0">
              <a:solidFill>
                <a:srgbClr val="92D050"/>
              </a:solidFill>
            </a:endParaRPr>
          </a:p>
          <a:p>
            <a:r>
              <a:rPr lang="pt-PT" u="sng" dirty="0">
                <a:solidFill>
                  <a:srgbClr val="92D050"/>
                </a:solidFill>
              </a:rPr>
              <a:t>DIZER</a:t>
            </a:r>
            <a:r>
              <a:rPr lang="cs-CZ" u="sng" dirty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- nepravidelné</a:t>
            </a:r>
            <a:endParaRPr lang="pt-PT" u="sng" dirty="0">
              <a:solidFill>
                <a:srgbClr val="92D050"/>
              </a:solidFill>
            </a:endParaRPr>
          </a:p>
          <a:p>
            <a:r>
              <a:rPr lang="pt-PT" u="sng" dirty="0">
                <a:solidFill>
                  <a:srgbClr val="92D050"/>
                </a:solidFill>
              </a:rPr>
              <a:t>QUERER</a:t>
            </a:r>
            <a:r>
              <a:rPr lang="cs-CZ" u="sng" dirty="0">
                <a:solidFill>
                  <a:srgbClr val="92D050"/>
                </a:solidFill>
              </a:rPr>
              <a:t> </a:t>
            </a:r>
            <a:r>
              <a:rPr lang="cs-CZ" dirty="0">
                <a:solidFill>
                  <a:srgbClr val="92D050"/>
                </a:solidFill>
              </a:rPr>
              <a:t>- nepravidelné</a:t>
            </a:r>
            <a:endParaRPr lang="pt-PT" u="sn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707A14-D399-1C7D-DE25-9FFFC0189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4DE55-2674-B02F-B1F6-922A2619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/>
              <a:t>SUBSTITUIÇÃO</a:t>
            </a:r>
            <a:r>
              <a:rPr lang="cs-CZ" sz="2800" dirty="0"/>
              <a:t> – </a:t>
            </a:r>
            <a:r>
              <a:rPr lang="cs-CZ" sz="2800" dirty="0" err="1">
                <a:highlight>
                  <a:srgbClr val="00FF00"/>
                </a:highlight>
              </a:rPr>
              <a:t>verbos</a:t>
            </a:r>
            <a:r>
              <a:rPr lang="cs-CZ" sz="2800" dirty="0">
                <a:highlight>
                  <a:srgbClr val="00FF00"/>
                </a:highlight>
              </a:rPr>
              <a:t> </a:t>
            </a:r>
            <a:r>
              <a:rPr lang="cs-CZ" sz="2800" dirty="0" err="1">
                <a:highlight>
                  <a:srgbClr val="00FF00"/>
                </a:highlight>
              </a:rPr>
              <a:t>regulares</a:t>
            </a:r>
            <a:r>
              <a:rPr lang="cs-CZ" sz="2800" dirty="0">
                <a:highlight>
                  <a:srgbClr val="00FF00"/>
                </a:highlight>
              </a:rPr>
              <a:t> – pravidelná slovesa</a:t>
            </a:r>
            <a:r>
              <a:rPr lang="pt-PT" sz="2800" dirty="0">
                <a:highlight>
                  <a:srgbClr val="00FF00"/>
                </a:highlight>
              </a:rPr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B23127-E088-D296-BB67-646CE06A05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 COMPOSTA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93B0B0-AD01-5C32-D14F-3881C71BF8D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dirty="0"/>
              <a:t>TINHA FALADO</a:t>
            </a:r>
          </a:p>
          <a:p>
            <a:r>
              <a:rPr lang="pt-PT" dirty="0"/>
              <a:t>TINHA COMEÇADO</a:t>
            </a:r>
          </a:p>
          <a:p>
            <a:r>
              <a:rPr lang="pt-PT" dirty="0"/>
              <a:t>TINHAS COMIDO</a:t>
            </a:r>
          </a:p>
          <a:p>
            <a:r>
              <a:rPr lang="pt-PT" dirty="0"/>
              <a:t>TINHAS BEBIDO</a:t>
            </a:r>
          </a:p>
          <a:p>
            <a:r>
              <a:rPr lang="pt-PT" dirty="0"/>
              <a:t>TINHA VENDIDO</a:t>
            </a:r>
          </a:p>
          <a:p>
            <a:r>
              <a:rPr lang="pt-PT" dirty="0"/>
              <a:t>TINHA  PARTIDO</a:t>
            </a:r>
          </a:p>
          <a:p>
            <a:r>
              <a:rPr lang="pt-PT" dirty="0"/>
              <a:t>TÍNHAMOS POUPADO</a:t>
            </a:r>
          </a:p>
          <a:p>
            <a:r>
              <a:rPr lang="pt-PT" dirty="0"/>
              <a:t>TÍNHAMOS SENTIDO</a:t>
            </a:r>
          </a:p>
          <a:p>
            <a:r>
              <a:rPr lang="pt-PT" dirty="0"/>
              <a:t>TINHAM CALCULADO</a:t>
            </a:r>
          </a:p>
          <a:p>
            <a:r>
              <a:rPr lang="pt-PT" dirty="0"/>
              <a:t>TINHAM PARECIDO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0B6389-774B-8C2E-129B-6F97041FA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835900" y="2196115"/>
            <a:ext cx="3042482" cy="693135"/>
          </a:xfrm>
        </p:spPr>
        <p:txBody>
          <a:bodyPr/>
          <a:lstStyle/>
          <a:p>
            <a:r>
              <a:rPr lang="pt-PT" dirty="0"/>
              <a:t>FORMA SIMPLES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CFC1EB-6582-6BE3-6833-374A507B4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32700" y="3028949"/>
            <a:ext cx="4045782" cy="2907238"/>
          </a:xfrm>
        </p:spPr>
        <p:txBody>
          <a:bodyPr>
            <a:normAutofit fontScale="62500" lnSpcReduction="20000"/>
          </a:bodyPr>
          <a:lstStyle/>
          <a:p>
            <a:r>
              <a:rPr lang="pt-PT" dirty="0">
                <a:solidFill>
                  <a:srgbClr val="FFFF00"/>
                </a:solidFill>
              </a:rPr>
              <a:t>FALAR</a:t>
            </a:r>
            <a:r>
              <a:rPr lang="pt-PT" dirty="0"/>
              <a:t>A</a:t>
            </a:r>
          </a:p>
          <a:p>
            <a:r>
              <a:rPr lang="pt-PT" dirty="0">
                <a:solidFill>
                  <a:srgbClr val="FFFF00"/>
                </a:solidFill>
              </a:rPr>
              <a:t>COMEÇAR</a:t>
            </a:r>
            <a:r>
              <a:rPr lang="pt-PT" dirty="0"/>
              <a:t>A</a:t>
            </a:r>
          </a:p>
          <a:p>
            <a:r>
              <a:rPr lang="pt-PT" dirty="0">
                <a:solidFill>
                  <a:srgbClr val="FFFF00"/>
                </a:solidFill>
              </a:rPr>
              <a:t>COMER</a:t>
            </a:r>
            <a:r>
              <a:rPr lang="pt-PT" dirty="0"/>
              <a:t>AS</a:t>
            </a:r>
          </a:p>
          <a:p>
            <a:r>
              <a:rPr lang="pt-PT" dirty="0">
                <a:solidFill>
                  <a:srgbClr val="FFFF00"/>
                </a:solidFill>
              </a:rPr>
              <a:t>BEBER</a:t>
            </a:r>
            <a:r>
              <a:rPr lang="pt-PT" dirty="0"/>
              <a:t>AS</a:t>
            </a:r>
          </a:p>
          <a:p>
            <a:r>
              <a:rPr lang="pt-PT" dirty="0">
                <a:solidFill>
                  <a:srgbClr val="FFFF00"/>
                </a:solidFill>
              </a:rPr>
              <a:t>PARTIR</a:t>
            </a:r>
            <a:r>
              <a:rPr lang="pt-PT" dirty="0"/>
              <a:t>AS</a:t>
            </a:r>
          </a:p>
          <a:p>
            <a:r>
              <a:rPr lang="pt-PT" dirty="0">
                <a:solidFill>
                  <a:srgbClr val="FFFF00"/>
                </a:solidFill>
              </a:rPr>
              <a:t>VENDER</a:t>
            </a:r>
            <a:r>
              <a:rPr lang="pt-PT" dirty="0"/>
              <a:t>AS</a:t>
            </a:r>
          </a:p>
          <a:p>
            <a:r>
              <a:rPr lang="pt-PT" dirty="0">
                <a:solidFill>
                  <a:srgbClr val="FFFF00"/>
                </a:solidFill>
              </a:rPr>
              <a:t>POUP</a:t>
            </a:r>
            <a:r>
              <a:rPr lang="pt-PT" dirty="0">
                <a:solidFill>
                  <a:srgbClr val="FFFF00"/>
                </a:solidFill>
                <a:highlight>
                  <a:srgbClr val="000080"/>
                </a:highlight>
              </a:rPr>
              <a:t>Á</a:t>
            </a:r>
            <a:r>
              <a:rPr lang="pt-PT" dirty="0">
                <a:solidFill>
                  <a:srgbClr val="FFFF00"/>
                </a:solidFill>
              </a:rPr>
              <a:t>R</a:t>
            </a:r>
            <a:r>
              <a:rPr lang="pt-PT" dirty="0"/>
              <a:t>AMOS</a:t>
            </a:r>
          </a:p>
          <a:p>
            <a:r>
              <a:rPr lang="pt-PT" dirty="0">
                <a:solidFill>
                  <a:srgbClr val="FFFF00"/>
                </a:solidFill>
              </a:rPr>
              <a:t>SENT</a:t>
            </a:r>
            <a:r>
              <a:rPr lang="pt-PT" dirty="0">
                <a:solidFill>
                  <a:srgbClr val="FFFF00"/>
                </a:solidFill>
                <a:highlight>
                  <a:srgbClr val="000080"/>
                </a:highlight>
              </a:rPr>
              <a:t>Í</a:t>
            </a:r>
            <a:r>
              <a:rPr lang="pt-PT" dirty="0">
                <a:solidFill>
                  <a:srgbClr val="FFFF00"/>
                </a:solidFill>
              </a:rPr>
              <a:t>R</a:t>
            </a:r>
            <a:r>
              <a:rPr lang="pt-PT" dirty="0"/>
              <a:t>AMOS</a:t>
            </a:r>
          </a:p>
          <a:p>
            <a:r>
              <a:rPr lang="pt-PT" dirty="0">
                <a:solidFill>
                  <a:srgbClr val="FFFF00"/>
                </a:solidFill>
              </a:rPr>
              <a:t>CALCULAR</a:t>
            </a:r>
            <a:r>
              <a:rPr lang="pt-PT" dirty="0"/>
              <a:t>AM</a:t>
            </a:r>
          </a:p>
          <a:p>
            <a:r>
              <a:rPr lang="pt-PT" dirty="0">
                <a:solidFill>
                  <a:srgbClr val="FFFF00"/>
                </a:solidFill>
              </a:rPr>
              <a:t>PARECER</a:t>
            </a:r>
            <a:r>
              <a:rPr lang="pt-PT" dirty="0"/>
              <a:t>AM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1A338B-A3CD-FEF0-8234-6538814881F2}"/>
              </a:ext>
            </a:extLst>
          </p:cNvPr>
          <p:cNvSpPr txBox="1"/>
          <p:nvPr/>
        </p:nvSpPr>
        <p:spPr>
          <a:xfrm>
            <a:off x="4559301" y="2751161"/>
            <a:ext cx="2310755" cy="2201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 INFINITIV </a:t>
            </a:r>
            <a:r>
              <a:rPr lang="pt-PT" sz="1400" kern="100" dirty="0">
                <a:effectLst/>
                <a:highlight>
                  <a:srgbClr val="00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PRAVIDELNÝCH SLOVES </a:t>
            </a:r>
            <a:r>
              <a:rPr lang="pt-PT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(S PŘÍZVUKEM ZACHOVANÝM NA INFIITIVNÍ KONCOVCE): </a:t>
            </a:r>
            <a:endParaRPr lang="cs-CZ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800" b="1" kern="100" dirty="0">
                <a:effectLst/>
                <a:highlight>
                  <a:srgbClr val="00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			AMOS</a:t>
            </a:r>
            <a:endParaRPr lang="cs-CZ" sz="1800" kern="100" dirty="0">
              <a:effectLst/>
              <a:highlight>
                <a:srgbClr val="00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800" b="1" kern="100" dirty="0">
                <a:effectLst/>
                <a:highlight>
                  <a:srgbClr val="00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			EIS</a:t>
            </a:r>
            <a:endParaRPr lang="cs-CZ" sz="1800" kern="100" dirty="0">
              <a:effectLst/>
              <a:highlight>
                <a:srgbClr val="00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800" b="1" kern="100" dirty="0">
                <a:effectLst/>
                <a:highlight>
                  <a:srgbClr val="00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			AM</a:t>
            </a:r>
            <a:endParaRPr lang="cs-CZ" sz="1800" kern="100" dirty="0">
              <a:effectLst/>
              <a:highlight>
                <a:srgbClr val="00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7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B0B40-2909-D6CA-07F2-6750AC2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SUBSTITUIÇÃO </a:t>
            </a:r>
            <a:r>
              <a:rPr lang="cs-CZ" dirty="0"/>
              <a:t>– </a:t>
            </a:r>
            <a:r>
              <a:rPr lang="cs-CZ" dirty="0" err="1">
                <a:highlight>
                  <a:srgbClr val="00FF00"/>
                </a:highlight>
              </a:rPr>
              <a:t>particípio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irregular</a:t>
            </a:r>
            <a:endParaRPr lang="pt-PT" dirty="0">
              <a:highlight>
                <a:srgbClr val="00FF00"/>
              </a:highlight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DACE8C-58BF-DB85-FE64-6B1CBE6E7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8483" y="2234215"/>
            <a:ext cx="4472327" cy="693135"/>
          </a:xfrm>
        </p:spPr>
        <p:txBody>
          <a:bodyPr>
            <a:normAutofit/>
          </a:bodyPr>
          <a:lstStyle/>
          <a:p>
            <a:r>
              <a:rPr lang="pt-PT" dirty="0"/>
              <a:t>FORMA COMPOSTA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B936AB-F8CB-2A55-8EE2-F73356D19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" y="3327400"/>
            <a:ext cx="4845278" cy="3314700"/>
          </a:xfrm>
        </p:spPr>
        <p:txBody>
          <a:bodyPr>
            <a:normAutofit/>
          </a:bodyPr>
          <a:lstStyle/>
          <a:p>
            <a:r>
              <a:rPr lang="pt-PT" dirty="0"/>
              <a:t>TINHA </a:t>
            </a:r>
            <a:r>
              <a:rPr lang="pt-PT" dirty="0">
                <a:highlight>
                  <a:srgbClr val="00FF00"/>
                </a:highlight>
              </a:rPr>
              <a:t>GANHO</a:t>
            </a:r>
          </a:p>
          <a:p>
            <a:r>
              <a:rPr lang="pt-PT" dirty="0"/>
              <a:t>TINHA </a:t>
            </a:r>
            <a:r>
              <a:rPr lang="pt-PT" dirty="0">
                <a:highlight>
                  <a:srgbClr val="00FF00"/>
                </a:highlight>
              </a:rPr>
              <a:t>PAGO</a:t>
            </a:r>
          </a:p>
          <a:p>
            <a:r>
              <a:rPr lang="pt-PT" dirty="0"/>
              <a:t>TINHA </a:t>
            </a:r>
            <a:r>
              <a:rPr lang="pt-PT" dirty="0">
                <a:highlight>
                  <a:srgbClr val="00FF00"/>
                </a:highlight>
              </a:rPr>
              <a:t>DITO</a:t>
            </a:r>
          </a:p>
          <a:p>
            <a:r>
              <a:rPr lang="pt-PT" dirty="0"/>
              <a:t>TINHAS </a:t>
            </a:r>
            <a:r>
              <a:rPr lang="pt-PT" dirty="0">
                <a:highlight>
                  <a:srgbClr val="00FF00"/>
                </a:highlight>
              </a:rPr>
              <a:t>ABERTO</a:t>
            </a:r>
          </a:p>
          <a:p>
            <a:r>
              <a:rPr lang="pt-PT" dirty="0"/>
              <a:t>TINHAS </a:t>
            </a:r>
            <a:r>
              <a:rPr lang="pt-PT" dirty="0">
                <a:highlight>
                  <a:srgbClr val="00FF00"/>
                </a:highlight>
              </a:rPr>
              <a:t>SABIDO</a:t>
            </a:r>
          </a:p>
          <a:p>
            <a:r>
              <a:rPr lang="pt-PT" dirty="0"/>
              <a:t>TINHAS </a:t>
            </a:r>
            <a:r>
              <a:rPr lang="pt-PT" dirty="0">
                <a:highlight>
                  <a:srgbClr val="00FF00"/>
                </a:highlight>
              </a:rPr>
              <a:t>FEITO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F76AEC-FF0C-87E9-C7FA-F975DE023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36067" y="2382419"/>
            <a:ext cx="5358115" cy="590477"/>
          </a:xfrm>
        </p:spPr>
        <p:txBody>
          <a:bodyPr>
            <a:normAutofit/>
          </a:bodyPr>
          <a:lstStyle/>
          <a:p>
            <a:r>
              <a:rPr lang="pt-PT" dirty="0" err="1"/>
              <a:t>Infinitiv</a:t>
            </a:r>
            <a:r>
              <a:rPr lang="pt-PT" dirty="0"/>
              <a:t>  a </a:t>
            </a:r>
            <a:r>
              <a:rPr lang="pt-PT" dirty="0" err="1"/>
              <a:t>pak</a:t>
            </a:r>
            <a:r>
              <a:rPr lang="pt-PT" dirty="0"/>
              <a:t> FORMA SIMPLES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435C9A-49B5-AA20-DF3B-00709E4C8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60333" y="3208868"/>
            <a:ext cx="5933849" cy="272732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accent5"/>
                </a:solidFill>
              </a:rPr>
              <a:t>ganhar</a:t>
            </a:r>
            <a:r>
              <a:rPr lang="pt-PT" dirty="0"/>
              <a:t> - </a:t>
            </a:r>
            <a:r>
              <a:rPr lang="cs-CZ" dirty="0">
                <a:solidFill>
                  <a:schemeClr val="accent5"/>
                </a:solidFill>
              </a:rPr>
              <a:t>GANHAR</a:t>
            </a:r>
            <a:r>
              <a:rPr lang="cs-CZ" dirty="0">
                <a:highlight>
                  <a:srgbClr val="800080"/>
                </a:highlight>
              </a:rPr>
              <a:t>A</a:t>
            </a:r>
          </a:p>
          <a:p>
            <a:r>
              <a:rPr lang="cs-CZ" dirty="0" err="1">
                <a:solidFill>
                  <a:schemeClr val="accent5"/>
                </a:solidFill>
              </a:rPr>
              <a:t>pagar</a:t>
            </a:r>
            <a:r>
              <a:rPr lang="pt-PT" dirty="0"/>
              <a:t>- </a:t>
            </a:r>
            <a:r>
              <a:rPr lang="pt-PT" dirty="0">
                <a:solidFill>
                  <a:schemeClr val="accent5"/>
                </a:solidFill>
              </a:rPr>
              <a:t>PAGAR</a:t>
            </a:r>
            <a:r>
              <a:rPr lang="cs-CZ" dirty="0">
                <a:highlight>
                  <a:srgbClr val="800080"/>
                </a:highlight>
              </a:rPr>
              <a:t>A</a:t>
            </a:r>
          </a:p>
          <a:p>
            <a:r>
              <a:rPr lang="cs-CZ" dirty="0" err="1"/>
              <a:t>dizer</a:t>
            </a:r>
            <a:r>
              <a:rPr lang="pt-PT" dirty="0"/>
              <a:t> – min.</a:t>
            </a:r>
            <a:r>
              <a:rPr lang="cs-CZ" dirty="0"/>
              <a:t>č. </a:t>
            </a:r>
            <a:r>
              <a:rPr lang="cs-CZ" i="1" dirty="0" err="1">
                <a:solidFill>
                  <a:srgbClr val="00B0F0"/>
                </a:solidFill>
              </a:rPr>
              <a:t>disser</a:t>
            </a:r>
            <a:r>
              <a:rPr lang="cs-CZ" i="1" dirty="0" err="1"/>
              <a:t>am</a:t>
            </a:r>
            <a:r>
              <a:rPr lang="pt-PT" dirty="0"/>
              <a:t>- </a:t>
            </a:r>
            <a:r>
              <a:rPr lang="pt-PT" dirty="0">
                <a:solidFill>
                  <a:srgbClr val="00B0F0"/>
                </a:solidFill>
              </a:rPr>
              <a:t>DISSER</a:t>
            </a:r>
            <a:r>
              <a:rPr lang="cs-CZ" dirty="0">
                <a:highlight>
                  <a:srgbClr val="800080"/>
                </a:highlight>
              </a:rPr>
              <a:t>A</a:t>
            </a:r>
          </a:p>
          <a:p>
            <a:r>
              <a:rPr lang="cs-CZ" dirty="0" err="1">
                <a:solidFill>
                  <a:schemeClr val="accent5"/>
                </a:solidFill>
              </a:rPr>
              <a:t>abrir</a:t>
            </a:r>
            <a:r>
              <a:rPr lang="pt-PT" dirty="0"/>
              <a:t> - </a:t>
            </a:r>
            <a:r>
              <a:rPr lang="pt-PT" dirty="0">
                <a:solidFill>
                  <a:schemeClr val="accent5"/>
                </a:solidFill>
              </a:rPr>
              <a:t>ABRIRAS</a:t>
            </a:r>
            <a:endParaRPr lang="cs-CZ" dirty="0">
              <a:solidFill>
                <a:schemeClr val="accent5"/>
              </a:solidFill>
            </a:endParaRPr>
          </a:p>
          <a:p>
            <a:r>
              <a:rPr lang="cs-CZ" dirty="0" err="1"/>
              <a:t>saber</a:t>
            </a:r>
            <a:r>
              <a:rPr lang="cs-CZ" dirty="0"/>
              <a:t> – 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cs-CZ" i="1" dirty="0" err="1">
                <a:solidFill>
                  <a:srgbClr val="00B0F0"/>
                </a:solidFill>
              </a:rPr>
              <a:t>souber</a:t>
            </a:r>
            <a:r>
              <a:rPr lang="cs-CZ" i="1" dirty="0" err="1"/>
              <a:t>am</a:t>
            </a:r>
            <a:r>
              <a:rPr lang="cs-CZ" dirty="0"/>
              <a:t> </a:t>
            </a:r>
            <a:r>
              <a:rPr lang="pt-PT" dirty="0"/>
              <a:t>-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pt-PT" dirty="0">
                <a:solidFill>
                  <a:srgbClr val="00B0F0"/>
                </a:solidFill>
              </a:rPr>
              <a:t>SOUBERA</a:t>
            </a:r>
            <a:r>
              <a:rPr lang="pt-PT" dirty="0">
                <a:highlight>
                  <a:srgbClr val="800080"/>
                </a:highlight>
              </a:rPr>
              <a:t>S</a:t>
            </a:r>
            <a:endParaRPr lang="cs-CZ" dirty="0">
              <a:highlight>
                <a:srgbClr val="800080"/>
              </a:highlight>
            </a:endParaRPr>
          </a:p>
          <a:p>
            <a:r>
              <a:rPr lang="cs-CZ" dirty="0" err="1"/>
              <a:t>fazer</a:t>
            </a:r>
            <a:r>
              <a:rPr lang="cs-CZ" dirty="0"/>
              <a:t> – 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cs-CZ" i="1" dirty="0" err="1">
                <a:solidFill>
                  <a:srgbClr val="00B0F0"/>
                </a:solidFill>
              </a:rPr>
              <a:t>fizer</a:t>
            </a:r>
            <a:r>
              <a:rPr lang="cs-CZ" i="1" dirty="0" err="1"/>
              <a:t>am</a:t>
            </a:r>
            <a:r>
              <a:rPr lang="cs-CZ" dirty="0"/>
              <a:t> - </a:t>
            </a:r>
            <a:r>
              <a:rPr lang="pt-PT" dirty="0">
                <a:solidFill>
                  <a:srgbClr val="00B0F0"/>
                </a:solidFill>
              </a:rPr>
              <a:t>FIZERA</a:t>
            </a:r>
            <a:r>
              <a:rPr lang="cs-CZ" dirty="0">
                <a:highlight>
                  <a:srgbClr val="800080"/>
                </a:highlight>
              </a:rPr>
              <a:t>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55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2528A-27F4-782E-40F1-605B2091D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A9E47-018D-3875-5379-45D931C3F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SUBSTITUIÇÃO </a:t>
            </a:r>
            <a:r>
              <a:rPr lang="cs-CZ" dirty="0"/>
              <a:t>– </a:t>
            </a:r>
            <a:r>
              <a:rPr lang="cs-CZ" dirty="0">
                <a:highlight>
                  <a:srgbClr val="00FFFF"/>
                </a:highlight>
              </a:rPr>
              <a:t>min. č. nepravidelný</a:t>
            </a:r>
            <a:endParaRPr lang="pt-PT" dirty="0">
              <a:highlight>
                <a:srgbClr val="00FFFF"/>
              </a:highlight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44F46E-E3B1-9B65-9DB6-FF82C402AE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 COMPOSTA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BC3E2E-CC5F-0ADC-BC1A-9C2FD5529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" y="3030008"/>
            <a:ext cx="4883378" cy="3612092"/>
          </a:xfrm>
        </p:spPr>
        <p:txBody>
          <a:bodyPr>
            <a:normAutofit/>
          </a:bodyPr>
          <a:lstStyle/>
          <a:p>
            <a:r>
              <a:rPr lang="pt-PT" dirty="0"/>
              <a:t>TÍNHAMOS IDO</a:t>
            </a:r>
          </a:p>
          <a:p>
            <a:r>
              <a:rPr lang="pt-PT" dirty="0"/>
              <a:t>TÍNHAMOS TRAZIDO</a:t>
            </a:r>
          </a:p>
          <a:p>
            <a:r>
              <a:rPr lang="pt-PT" dirty="0"/>
              <a:t>TINHAM PODIDO</a:t>
            </a:r>
          </a:p>
          <a:p>
            <a:r>
              <a:rPr lang="pt-PT" dirty="0"/>
              <a:t>TINHAM VINDO</a:t>
            </a:r>
          </a:p>
          <a:p>
            <a:r>
              <a:rPr lang="pt-PT" dirty="0"/>
              <a:t>TINHAM POSTO</a:t>
            </a:r>
          </a:p>
          <a:p>
            <a:r>
              <a:rPr lang="pt-PT" dirty="0"/>
              <a:t>TINHAM VISTO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0F03922-A61F-1616-8FE6-F62390CD5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INFINITIV - </a:t>
            </a:r>
            <a:r>
              <a:rPr lang="pt-PT" dirty="0"/>
              <a:t>FORMA SIMPLES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9A91DB6-2349-E5A8-8ADA-63BD19AE2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01067" y="3030008"/>
            <a:ext cx="7061200" cy="2906179"/>
          </a:xfrm>
        </p:spPr>
        <p:txBody>
          <a:bodyPr>
            <a:normAutofit/>
          </a:bodyPr>
          <a:lstStyle/>
          <a:p>
            <a:r>
              <a:rPr lang="pt-PT" dirty="0"/>
              <a:t>i</a:t>
            </a:r>
            <a:r>
              <a:rPr lang="cs-CZ" dirty="0"/>
              <a:t>r (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cs-CZ" i="1" dirty="0" err="1">
                <a:solidFill>
                  <a:srgbClr val="00B0F0"/>
                </a:solidFill>
              </a:rPr>
              <a:t>for</a:t>
            </a:r>
            <a:r>
              <a:rPr lang="cs-CZ" i="1" dirty="0" err="1"/>
              <a:t>am</a:t>
            </a:r>
            <a:r>
              <a:rPr lang="cs-CZ" dirty="0"/>
              <a:t>) </a:t>
            </a:r>
            <a:r>
              <a:rPr lang="cs-CZ" dirty="0">
                <a:solidFill>
                  <a:srgbClr val="00B0F0"/>
                </a:solidFill>
              </a:rPr>
              <a:t>F</a:t>
            </a:r>
            <a:r>
              <a:rPr lang="pt-PT" dirty="0">
                <a:solidFill>
                  <a:srgbClr val="00B0F0"/>
                </a:solidFill>
              </a:rPr>
              <a:t>Ô</a:t>
            </a:r>
            <a:r>
              <a:rPr lang="cs-CZ" dirty="0">
                <a:solidFill>
                  <a:srgbClr val="00B0F0"/>
                </a:solidFill>
              </a:rPr>
              <a:t>R</a:t>
            </a:r>
            <a:r>
              <a:rPr lang="cs-CZ" dirty="0"/>
              <a:t>AMOS</a:t>
            </a:r>
          </a:p>
          <a:p>
            <a:r>
              <a:rPr lang="pt-PT" dirty="0"/>
              <a:t>trazer - </a:t>
            </a:r>
            <a:r>
              <a:rPr lang="cs-CZ" dirty="0"/>
              <a:t>(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pt-PT" dirty="0">
                <a:solidFill>
                  <a:srgbClr val="00B0F0"/>
                </a:solidFill>
              </a:rPr>
              <a:t>trouxer</a:t>
            </a:r>
            <a:r>
              <a:rPr lang="pt-PT" dirty="0"/>
              <a:t>am</a:t>
            </a:r>
            <a:r>
              <a:rPr lang="cs-CZ" dirty="0"/>
              <a:t>) </a:t>
            </a:r>
            <a:r>
              <a:rPr lang="cs-CZ" dirty="0">
                <a:solidFill>
                  <a:srgbClr val="00B0F0"/>
                </a:solidFill>
              </a:rPr>
              <a:t>TROUXÉR</a:t>
            </a:r>
            <a:r>
              <a:rPr lang="cs-CZ" dirty="0"/>
              <a:t>AMOS</a:t>
            </a:r>
            <a:endParaRPr lang="pt-PT" dirty="0"/>
          </a:p>
          <a:p>
            <a:r>
              <a:rPr lang="pt-PT" dirty="0"/>
              <a:t>poder </a:t>
            </a:r>
            <a:r>
              <a:rPr lang="cs-CZ" dirty="0"/>
              <a:t>(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pt-PT" dirty="0">
                <a:solidFill>
                  <a:srgbClr val="00B0F0"/>
                </a:solidFill>
              </a:rPr>
              <a:t>puder</a:t>
            </a:r>
            <a:r>
              <a:rPr lang="pt-PT" dirty="0"/>
              <a:t>am</a:t>
            </a:r>
            <a:r>
              <a:rPr lang="cs-CZ" dirty="0"/>
              <a:t>) </a:t>
            </a:r>
            <a:r>
              <a:rPr lang="pt-PT" dirty="0">
                <a:solidFill>
                  <a:srgbClr val="00B0F0"/>
                </a:solidFill>
              </a:rPr>
              <a:t>PUDERAM</a:t>
            </a:r>
            <a:r>
              <a:rPr lang="cs-CZ" dirty="0"/>
              <a:t> </a:t>
            </a:r>
          </a:p>
          <a:p>
            <a:r>
              <a:rPr lang="pt-PT" dirty="0"/>
              <a:t>Vir - </a:t>
            </a:r>
            <a:r>
              <a:rPr lang="cs-CZ" dirty="0"/>
              <a:t>(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pt-PT" dirty="0">
                <a:solidFill>
                  <a:srgbClr val="00B0F0"/>
                </a:solidFill>
              </a:rPr>
              <a:t>vieram</a:t>
            </a:r>
            <a:r>
              <a:rPr lang="cs-CZ" dirty="0"/>
              <a:t>) </a:t>
            </a:r>
            <a:r>
              <a:rPr lang="pt-PT" dirty="0">
                <a:solidFill>
                  <a:srgbClr val="00B0F0"/>
                </a:solidFill>
              </a:rPr>
              <a:t>VIERAM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/>
              <a:t>P</a:t>
            </a:r>
            <a:r>
              <a:rPr lang="pt-PT" dirty="0" err="1"/>
              <a:t>ôr</a:t>
            </a:r>
            <a:r>
              <a:rPr lang="pt-PT" dirty="0"/>
              <a:t> - </a:t>
            </a:r>
            <a:r>
              <a:rPr lang="cs-CZ" dirty="0"/>
              <a:t>(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pt-PT" dirty="0">
                <a:solidFill>
                  <a:srgbClr val="00B0F0"/>
                </a:solidFill>
              </a:rPr>
              <a:t>puseram</a:t>
            </a:r>
            <a:r>
              <a:rPr lang="cs-CZ" dirty="0"/>
              <a:t>) </a:t>
            </a:r>
            <a:r>
              <a:rPr lang="pt-PT" dirty="0">
                <a:solidFill>
                  <a:srgbClr val="00B0F0"/>
                </a:solidFill>
              </a:rPr>
              <a:t>PUSERAM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/>
              <a:t>VIRAM</a:t>
            </a:r>
            <a:r>
              <a:rPr lang="pt-PT" dirty="0"/>
              <a:t> </a:t>
            </a:r>
            <a:r>
              <a:rPr lang="cs-CZ" dirty="0"/>
              <a:t>(</a:t>
            </a:r>
            <a:r>
              <a:rPr lang="cs-CZ" dirty="0" err="1"/>
              <a:t>min.č</a:t>
            </a:r>
            <a:r>
              <a:rPr lang="cs-CZ" dirty="0"/>
              <a:t>. </a:t>
            </a:r>
            <a:r>
              <a:rPr lang="pt-PT" dirty="0">
                <a:solidFill>
                  <a:srgbClr val="00B0F0"/>
                </a:solidFill>
              </a:rPr>
              <a:t>viram</a:t>
            </a:r>
            <a:r>
              <a:rPr lang="cs-CZ" dirty="0"/>
              <a:t>) </a:t>
            </a:r>
            <a:r>
              <a:rPr lang="pt-PT" dirty="0">
                <a:solidFill>
                  <a:srgbClr val="00B0F0"/>
                </a:solidFill>
              </a:rPr>
              <a:t>VIRAM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0AFB6-EF64-FEFF-96FA-6295FD58E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80312-B5C8-FF34-C126-0449FCCA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SUBSTITUIÇÃO</a:t>
            </a:r>
            <a:r>
              <a:rPr lang="cs-CZ" dirty="0"/>
              <a:t> – </a:t>
            </a:r>
            <a:r>
              <a:rPr lang="cs-CZ" dirty="0" err="1">
                <a:highlight>
                  <a:srgbClr val="FF0000"/>
                </a:highlight>
              </a:rPr>
              <a:t>verbos</a:t>
            </a:r>
            <a:r>
              <a:rPr lang="cs-CZ" dirty="0">
                <a:highlight>
                  <a:srgbClr val="FF0000"/>
                </a:highlight>
              </a:rPr>
              <a:t> </a:t>
            </a:r>
            <a:r>
              <a:rPr lang="cs-CZ" dirty="0" err="1">
                <a:highlight>
                  <a:srgbClr val="FF0000"/>
                </a:highlight>
              </a:rPr>
              <a:t>regulares</a:t>
            </a:r>
            <a:r>
              <a:rPr lang="pt-PT" dirty="0">
                <a:highlight>
                  <a:srgbClr val="FF0000"/>
                </a:highlight>
              </a:rPr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CAC72F-56E8-1D1F-37E3-406FD13AD9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 SIMPLES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CB9218A-58AB-E403-39AE-6936A63058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>
                <a:highlight>
                  <a:srgbClr val="FF0000"/>
                </a:highlight>
              </a:rPr>
              <a:t>FALARA</a:t>
            </a:r>
          </a:p>
          <a:p>
            <a:r>
              <a:rPr lang="pt-PT" dirty="0">
                <a:highlight>
                  <a:srgbClr val="FF0000"/>
                </a:highlight>
              </a:rPr>
              <a:t>COMERAS</a:t>
            </a:r>
          </a:p>
          <a:p>
            <a:r>
              <a:rPr lang="pt-PT" dirty="0">
                <a:highlight>
                  <a:srgbClr val="FF0000"/>
                </a:highlight>
              </a:rPr>
              <a:t>PARTIRA</a:t>
            </a:r>
          </a:p>
          <a:p>
            <a:r>
              <a:rPr lang="pt-PT" dirty="0">
                <a:highlight>
                  <a:srgbClr val="FF0000"/>
                </a:highlight>
              </a:rPr>
              <a:t>VENDÊRAMOS</a:t>
            </a:r>
          </a:p>
          <a:p>
            <a:r>
              <a:rPr lang="pt-PT" dirty="0">
                <a:highlight>
                  <a:srgbClr val="FF0000"/>
                </a:highlight>
              </a:rPr>
              <a:t>VIVÊREIS</a:t>
            </a:r>
          </a:p>
          <a:p>
            <a:r>
              <a:rPr lang="pt-PT" dirty="0">
                <a:highlight>
                  <a:srgbClr val="FF0000"/>
                </a:highlight>
              </a:rPr>
              <a:t>ATINGIRAM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E50840-5893-E298-D30B-40CDD33D5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3533" y="2336873"/>
            <a:ext cx="5730649" cy="692076"/>
          </a:xfrm>
        </p:spPr>
        <p:txBody>
          <a:bodyPr/>
          <a:lstStyle/>
          <a:p>
            <a:r>
              <a:rPr lang="pt-PT" dirty="0"/>
              <a:t>FORMA COMPOSTA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DB6E315-2324-3C83-41CB-7E9243A74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92601" y="3030008"/>
            <a:ext cx="6001582" cy="2906179"/>
          </a:xfrm>
        </p:spPr>
        <p:txBody>
          <a:bodyPr/>
          <a:lstStyle/>
          <a:p>
            <a:r>
              <a:rPr lang="pt-PT" dirty="0"/>
              <a:t>TINHA </a:t>
            </a:r>
            <a:r>
              <a:rPr lang="pt-PT" dirty="0">
                <a:highlight>
                  <a:srgbClr val="FF0000"/>
                </a:highlight>
              </a:rPr>
              <a:t>FALADO</a:t>
            </a:r>
          </a:p>
          <a:p>
            <a:r>
              <a:rPr lang="pt-PT" dirty="0"/>
              <a:t>TINHAS </a:t>
            </a:r>
            <a:r>
              <a:rPr lang="pt-PT" dirty="0">
                <a:highlight>
                  <a:srgbClr val="FF0000"/>
                </a:highlight>
              </a:rPr>
              <a:t>COMIDO</a:t>
            </a:r>
          </a:p>
          <a:p>
            <a:r>
              <a:rPr lang="pt-PT" dirty="0"/>
              <a:t>TINHA </a:t>
            </a:r>
            <a:r>
              <a:rPr lang="pt-PT" dirty="0">
                <a:highlight>
                  <a:srgbClr val="FF0000"/>
                </a:highlight>
              </a:rPr>
              <a:t>PARTIDO</a:t>
            </a:r>
          </a:p>
          <a:p>
            <a:r>
              <a:rPr lang="pt-PT" dirty="0"/>
              <a:t>TÍNHAMOS </a:t>
            </a:r>
            <a:r>
              <a:rPr lang="pt-PT" dirty="0">
                <a:highlight>
                  <a:srgbClr val="FF0000"/>
                </a:highlight>
              </a:rPr>
              <a:t>VENDIDO</a:t>
            </a:r>
          </a:p>
          <a:p>
            <a:r>
              <a:rPr lang="pt-PT" dirty="0"/>
              <a:t>TÍNHEIS </a:t>
            </a:r>
            <a:r>
              <a:rPr lang="pt-PT" dirty="0">
                <a:highlight>
                  <a:srgbClr val="FF0000"/>
                </a:highlight>
              </a:rPr>
              <a:t>VIVIDO</a:t>
            </a:r>
          </a:p>
          <a:p>
            <a:r>
              <a:rPr lang="pt-PT" dirty="0"/>
              <a:t>TINHAM </a:t>
            </a:r>
            <a:r>
              <a:rPr lang="pt-PT" dirty="0">
                <a:highlight>
                  <a:srgbClr val="FF0000"/>
                </a:highlight>
              </a:rPr>
              <a:t>ATINGIDO</a:t>
            </a:r>
          </a:p>
        </p:txBody>
      </p:sp>
    </p:spTree>
    <p:extLst>
      <p:ext uri="{BB962C8B-B14F-4D97-AF65-F5344CB8AC3E}">
        <p14:creationId xmlns:p14="http://schemas.microsoft.com/office/powerpoint/2010/main" val="214734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20549-0463-B30A-CBED-C85EC1097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B13A9-3F25-E2D0-A9AA-A90A56DAF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SUBSTITUIÇÃO</a:t>
            </a:r>
            <a:r>
              <a:rPr lang="cs-CZ" dirty="0"/>
              <a:t> – </a:t>
            </a:r>
            <a:r>
              <a:rPr lang="cs-CZ" dirty="0" err="1">
                <a:solidFill>
                  <a:srgbClr val="00B0F0"/>
                </a:solidFill>
              </a:rPr>
              <a:t>particípio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irregular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>
                <a:solidFill>
                  <a:srgbClr val="00B0F0"/>
                </a:solidFill>
              </a:rPr>
              <a:t>-  </a:t>
            </a:r>
            <a:r>
              <a:rPr lang="cs-CZ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pret</a:t>
            </a:r>
            <a:r>
              <a:rPr lang="cs-CZ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. </a:t>
            </a:r>
            <a:r>
              <a:rPr lang="cs-CZ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regular</a:t>
            </a:r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0F8688-2A1B-826E-F228-19F85669D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 SIMPLES</a:t>
            </a:r>
            <a:r>
              <a:rPr lang="cs-CZ" dirty="0"/>
              <a:t> </a:t>
            </a:r>
            <a:r>
              <a:rPr lang="cs-CZ" dirty="0" err="1"/>
              <a:t>regular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CD26F8-C381-D9B4-497F-53CC3AF6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0" y="3175000"/>
            <a:ext cx="4698358" cy="2761187"/>
          </a:xfrm>
        </p:spPr>
        <p:txBody>
          <a:bodyPr>
            <a:normAutofit fontScale="85000" lnSpcReduction="10000"/>
          </a:bodyPr>
          <a:lstStyle/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ABRIRA</a:t>
            </a:r>
          </a:p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ESCREVERA</a:t>
            </a:r>
          </a:p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PAGARAS</a:t>
            </a:r>
          </a:p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GANHARAS</a:t>
            </a:r>
          </a:p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DESCOBRÍRAMOS</a:t>
            </a:r>
          </a:p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ENTREGÁRAMOS</a:t>
            </a:r>
          </a:p>
          <a:p>
            <a:r>
              <a:rPr lang="pt-PT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ELEGÊRAMOS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694228-1D11-986D-A7A7-95E972824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FORMA COMPOSTA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505FD8F-C12B-866C-4819-977BE1C03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67200" y="3268133"/>
            <a:ext cx="6026982" cy="2668054"/>
          </a:xfrm>
        </p:spPr>
        <p:txBody>
          <a:bodyPr>
            <a:normAutofit fontScale="85000" lnSpcReduction="10000"/>
          </a:bodyPr>
          <a:lstStyle/>
          <a:p>
            <a:r>
              <a:rPr lang="pt-PT" dirty="0">
                <a:solidFill>
                  <a:srgbClr val="00B0F0"/>
                </a:solidFill>
              </a:rPr>
              <a:t>TINHA ABERTO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err="1">
                <a:solidFill>
                  <a:srgbClr val="00B0F0"/>
                </a:solidFill>
              </a:rPr>
              <a:t>abrir</a:t>
            </a:r>
            <a:r>
              <a:rPr lang="cs-CZ" dirty="0">
                <a:solidFill>
                  <a:srgbClr val="00B0F0"/>
                </a:solidFill>
              </a:rPr>
              <a:t> – </a:t>
            </a:r>
            <a:r>
              <a:rPr lang="cs-CZ" dirty="0" err="1">
                <a:solidFill>
                  <a:srgbClr val="00B0F0"/>
                </a:solidFill>
              </a:rPr>
              <a:t>aberto</a:t>
            </a:r>
            <a:r>
              <a:rPr lang="cs-CZ" dirty="0">
                <a:solidFill>
                  <a:srgbClr val="00B0F0"/>
                </a:solidFill>
              </a:rPr>
              <a:t>)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pt-PT" dirty="0">
                <a:solidFill>
                  <a:srgbClr val="00B0F0"/>
                </a:solidFill>
              </a:rPr>
              <a:t>TINHA ESCRITO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err="1">
                <a:solidFill>
                  <a:srgbClr val="00B0F0"/>
                </a:solidFill>
              </a:rPr>
              <a:t>escrever</a:t>
            </a:r>
            <a:r>
              <a:rPr lang="cs-CZ" dirty="0">
                <a:solidFill>
                  <a:srgbClr val="00B0F0"/>
                </a:solidFill>
              </a:rPr>
              <a:t> – </a:t>
            </a:r>
            <a:r>
              <a:rPr lang="cs-CZ" dirty="0" err="1">
                <a:solidFill>
                  <a:srgbClr val="00B0F0"/>
                </a:solidFill>
              </a:rPr>
              <a:t>escrito</a:t>
            </a:r>
            <a:r>
              <a:rPr lang="cs-CZ" dirty="0">
                <a:solidFill>
                  <a:srgbClr val="00B0F0"/>
                </a:solidFill>
              </a:rPr>
              <a:t>)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pt-PT" dirty="0">
                <a:solidFill>
                  <a:srgbClr val="00B0F0"/>
                </a:solidFill>
              </a:rPr>
              <a:t>TINHAS PAGO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err="1">
                <a:solidFill>
                  <a:srgbClr val="00B0F0"/>
                </a:solidFill>
              </a:rPr>
              <a:t>pagar</a:t>
            </a:r>
            <a:r>
              <a:rPr lang="cs-CZ" dirty="0">
                <a:solidFill>
                  <a:srgbClr val="00B0F0"/>
                </a:solidFill>
              </a:rPr>
              <a:t> – </a:t>
            </a:r>
            <a:r>
              <a:rPr lang="cs-CZ" dirty="0" err="1">
                <a:solidFill>
                  <a:srgbClr val="00B0F0"/>
                </a:solidFill>
              </a:rPr>
              <a:t>pago</a:t>
            </a:r>
            <a:r>
              <a:rPr lang="cs-CZ" dirty="0">
                <a:solidFill>
                  <a:srgbClr val="00B0F0"/>
                </a:solidFill>
              </a:rPr>
              <a:t>)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pt-PT" dirty="0">
                <a:solidFill>
                  <a:srgbClr val="00B0F0"/>
                </a:solidFill>
              </a:rPr>
              <a:t>TINHAS GANHO </a:t>
            </a:r>
            <a:r>
              <a:rPr lang="cs-CZ" dirty="0">
                <a:solidFill>
                  <a:srgbClr val="00B0F0"/>
                </a:solidFill>
              </a:rPr>
              <a:t>(</a:t>
            </a:r>
            <a:r>
              <a:rPr lang="cs-CZ" dirty="0" err="1">
                <a:solidFill>
                  <a:srgbClr val="00B0F0"/>
                </a:solidFill>
              </a:rPr>
              <a:t>ganhar</a:t>
            </a:r>
            <a:r>
              <a:rPr lang="cs-CZ" dirty="0">
                <a:solidFill>
                  <a:srgbClr val="00B0F0"/>
                </a:solidFill>
              </a:rPr>
              <a:t> – </a:t>
            </a:r>
            <a:r>
              <a:rPr lang="cs-CZ" dirty="0" err="1">
                <a:solidFill>
                  <a:srgbClr val="00B0F0"/>
                </a:solidFill>
              </a:rPr>
              <a:t>ganho</a:t>
            </a:r>
            <a:r>
              <a:rPr lang="cs-CZ" dirty="0">
                <a:solidFill>
                  <a:srgbClr val="00B0F0"/>
                </a:solidFill>
              </a:rPr>
              <a:t>)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pt-PT" dirty="0">
                <a:solidFill>
                  <a:srgbClr val="00B0F0"/>
                </a:solidFill>
              </a:rPr>
              <a:t>TÍNHAMOS DESCOBERTO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err="1">
                <a:solidFill>
                  <a:srgbClr val="00B0F0"/>
                </a:solidFill>
              </a:rPr>
              <a:t>descobrir</a:t>
            </a:r>
            <a:r>
              <a:rPr lang="cs-CZ" dirty="0">
                <a:solidFill>
                  <a:srgbClr val="00B0F0"/>
                </a:solidFill>
              </a:rPr>
              <a:t> – </a:t>
            </a:r>
            <a:r>
              <a:rPr lang="cs-CZ" dirty="0" err="1">
                <a:solidFill>
                  <a:srgbClr val="00B0F0"/>
                </a:solidFill>
              </a:rPr>
              <a:t>descoberto</a:t>
            </a:r>
            <a:r>
              <a:rPr lang="cs-CZ" dirty="0">
                <a:solidFill>
                  <a:srgbClr val="00B0F0"/>
                </a:solidFill>
              </a:rPr>
              <a:t>)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pt-PT" dirty="0">
                <a:solidFill>
                  <a:srgbClr val="00B0F0"/>
                </a:solidFill>
              </a:rPr>
              <a:t>TINHAMOS ENTREGUE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err="1">
                <a:solidFill>
                  <a:srgbClr val="00B0F0"/>
                </a:solidFill>
              </a:rPr>
              <a:t>entregar</a:t>
            </a:r>
            <a:r>
              <a:rPr lang="cs-CZ" dirty="0">
                <a:solidFill>
                  <a:srgbClr val="00B0F0"/>
                </a:solidFill>
              </a:rPr>
              <a:t> -</a:t>
            </a:r>
            <a:r>
              <a:rPr lang="cs-CZ" dirty="0" err="1">
                <a:solidFill>
                  <a:srgbClr val="00B0F0"/>
                </a:solidFill>
              </a:rPr>
              <a:t>entregue</a:t>
            </a:r>
            <a:endParaRPr lang="pt-PT" dirty="0">
              <a:solidFill>
                <a:srgbClr val="00B0F0"/>
              </a:solidFill>
            </a:endParaRPr>
          </a:p>
          <a:p>
            <a:r>
              <a:rPr lang="pt-PT" dirty="0">
                <a:solidFill>
                  <a:srgbClr val="00B0F0"/>
                </a:solidFill>
              </a:rPr>
              <a:t>T</a:t>
            </a:r>
            <a:r>
              <a:rPr lang="cs-CZ" dirty="0">
                <a:solidFill>
                  <a:srgbClr val="00B0F0"/>
                </a:solidFill>
              </a:rPr>
              <a:t>ÍNHAMOS</a:t>
            </a:r>
            <a:r>
              <a:rPr lang="pt-PT" dirty="0">
                <a:solidFill>
                  <a:srgbClr val="00B0F0"/>
                </a:solidFill>
              </a:rPr>
              <a:t> ELEITO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err="1">
                <a:solidFill>
                  <a:srgbClr val="00B0F0"/>
                </a:solidFill>
              </a:rPr>
              <a:t>eleger</a:t>
            </a:r>
            <a:r>
              <a:rPr lang="cs-CZ" dirty="0">
                <a:solidFill>
                  <a:srgbClr val="00B0F0"/>
                </a:solidFill>
              </a:rPr>
              <a:t> – </a:t>
            </a:r>
            <a:r>
              <a:rPr lang="cs-CZ" dirty="0" err="1">
                <a:solidFill>
                  <a:srgbClr val="00B0F0"/>
                </a:solidFill>
              </a:rPr>
              <a:t>eleito</a:t>
            </a:r>
            <a:r>
              <a:rPr lang="cs-CZ" dirty="0">
                <a:solidFill>
                  <a:srgbClr val="00B0F0"/>
                </a:solidFill>
              </a:rPr>
              <a:t>)</a:t>
            </a:r>
            <a:endParaRPr lang="pt-P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D6B55C-0A9B-6AAA-79BA-89F826247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B85DD-F814-D2F0-05E2-511D186FF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SUBSTITUIÇÃO</a:t>
            </a:r>
            <a:r>
              <a:rPr lang="cs-CZ" dirty="0"/>
              <a:t>  - </a:t>
            </a:r>
            <a:r>
              <a:rPr lang="cs-CZ" dirty="0" err="1">
                <a:solidFill>
                  <a:srgbClr val="FFFF00"/>
                </a:solidFill>
              </a:rPr>
              <a:t>pretérito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irregular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dirty="0" err="1">
                <a:solidFill>
                  <a:srgbClr val="FFFF00"/>
                </a:solidFill>
              </a:rPr>
              <a:t>particípio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irregular</a:t>
            </a:r>
            <a:r>
              <a:rPr lang="cs-CZ" dirty="0"/>
              <a:t> ou </a:t>
            </a:r>
            <a:r>
              <a:rPr lang="cs-CZ" dirty="0" err="1">
                <a:solidFill>
                  <a:srgbClr val="00B0F0"/>
                </a:solidFill>
              </a:rPr>
              <a:t>regular</a:t>
            </a:r>
            <a:r>
              <a:rPr lang="pt-PT" dirty="0"/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E0A620-8A5F-31FC-3E55-AA16DEAF9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FORMA SIMPLES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513BF6-338A-29CF-E890-DD4044ADF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3" y="3217334"/>
            <a:ext cx="2909544" cy="2514600"/>
          </a:xfrm>
        </p:spPr>
        <p:txBody>
          <a:bodyPr>
            <a:normAutofit lnSpcReduction="10000"/>
          </a:bodyPr>
          <a:lstStyle/>
          <a:p>
            <a:r>
              <a:rPr lang="pt-PT" dirty="0"/>
              <a:t>DISSERA</a:t>
            </a:r>
          </a:p>
          <a:p>
            <a:r>
              <a:rPr lang="pt-PT" dirty="0"/>
              <a:t>FIZERAS</a:t>
            </a:r>
          </a:p>
          <a:p>
            <a:r>
              <a:rPr lang="pt-PT" dirty="0"/>
              <a:t>SOUBERA</a:t>
            </a:r>
          </a:p>
          <a:p>
            <a:r>
              <a:rPr lang="pt-PT" dirty="0"/>
              <a:t>PUDÉRAMOS</a:t>
            </a:r>
          </a:p>
          <a:p>
            <a:r>
              <a:rPr lang="pt-PT" dirty="0"/>
              <a:t>PUSÉSSEIS</a:t>
            </a:r>
          </a:p>
          <a:p>
            <a:r>
              <a:rPr lang="pt-PT" dirty="0"/>
              <a:t>TIVERAM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5DF880-9BEB-8A60-A146-8AF5BB182B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FORMA COMPOSTA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BCDD732-BC51-E3F1-A211-87F1D8BAD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79333" y="3028949"/>
            <a:ext cx="7814734" cy="3405718"/>
          </a:xfrm>
        </p:spPr>
        <p:txBody>
          <a:bodyPr>
            <a:normAutofit lnSpcReduction="10000"/>
          </a:bodyPr>
          <a:lstStyle/>
          <a:p>
            <a:r>
              <a:rPr lang="pt-PT" dirty="0"/>
              <a:t>TINHA DITO</a:t>
            </a:r>
            <a:r>
              <a:rPr lang="cs-CZ" dirty="0"/>
              <a:t> (</a:t>
            </a:r>
            <a:r>
              <a:rPr lang="cs-CZ" dirty="0" err="1">
                <a:solidFill>
                  <a:srgbClr val="FFFF00"/>
                </a:solidFill>
              </a:rPr>
              <a:t>dizer</a:t>
            </a:r>
            <a:r>
              <a:rPr lang="cs-CZ" dirty="0">
                <a:solidFill>
                  <a:srgbClr val="FFFF00"/>
                </a:solidFill>
              </a:rPr>
              <a:t> – </a:t>
            </a:r>
            <a:r>
              <a:rPr lang="cs-CZ" dirty="0" err="1">
                <a:solidFill>
                  <a:srgbClr val="FFFF00"/>
                </a:solidFill>
              </a:rPr>
              <a:t>disse</a:t>
            </a:r>
            <a:r>
              <a:rPr lang="cs-CZ" dirty="0">
                <a:solidFill>
                  <a:srgbClr val="FFFF00"/>
                </a:solidFill>
              </a:rPr>
              <a:t> - </a:t>
            </a:r>
            <a:r>
              <a:rPr lang="cs-CZ" dirty="0" err="1">
                <a:solidFill>
                  <a:srgbClr val="FFFF00"/>
                </a:solidFill>
              </a:rPr>
              <a:t>dito</a:t>
            </a:r>
            <a:r>
              <a:rPr lang="cs-CZ" dirty="0"/>
              <a:t>)</a:t>
            </a:r>
            <a:endParaRPr lang="pt-PT" dirty="0"/>
          </a:p>
          <a:p>
            <a:r>
              <a:rPr lang="pt-PT" dirty="0"/>
              <a:t>TINHAS FEITO</a:t>
            </a:r>
            <a:r>
              <a:rPr lang="cs-CZ" dirty="0"/>
              <a:t> (</a:t>
            </a:r>
            <a:r>
              <a:rPr lang="cs-CZ" dirty="0" err="1">
                <a:solidFill>
                  <a:srgbClr val="FFFF00"/>
                </a:solidFill>
              </a:rPr>
              <a:t>fazer</a:t>
            </a:r>
            <a:r>
              <a:rPr lang="cs-CZ" dirty="0">
                <a:solidFill>
                  <a:srgbClr val="FFFF00"/>
                </a:solidFill>
              </a:rPr>
              <a:t> – </a:t>
            </a:r>
            <a:r>
              <a:rPr lang="cs-CZ" dirty="0" err="1">
                <a:solidFill>
                  <a:srgbClr val="FFFF00"/>
                </a:solidFill>
              </a:rPr>
              <a:t>fizeram</a:t>
            </a:r>
            <a:r>
              <a:rPr lang="cs-CZ" dirty="0">
                <a:solidFill>
                  <a:srgbClr val="FFFF00"/>
                </a:solidFill>
              </a:rPr>
              <a:t>- </a:t>
            </a:r>
            <a:r>
              <a:rPr lang="cs-CZ" dirty="0" err="1">
                <a:solidFill>
                  <a:srgbClr val="FFFF00"/>
                </a:solidFill>
              </a:rPr>
              <a:t>feito</a:t>
            </a:r>
            <a:r>
              <a:rPr lang="cs-CZ" dirty="0"/>
              <a:t>)</a:t>
            </a:r>
            <a:endParaRPr lang="pt-PT" dirty="0"/>
          </a:p>
          <a:p>
            <a:r>
              <a:rPr lang="pt-PT" dirty="0"/>
              <a:t>TINHA SABIDO</a:t>
            </a:r>
            <a:r>
              <a:rPr lang="cs-CZ" dirty="0"/>
              <a:t> (</a:t>
            </a:r>
            <a:r>
              <a:rPr lang="cs-CZ" dirty="0" err="1">
                <a:solidFill>
                  <a:srgbClr val="FFFF00"/>
                </a:solidFill>
              </a:rPr>
              <a:t>saber</a:t>
            </a:r>
            <a:r>
              <a:rPr lang="cs-CZ" dirty="0">
                <a:solidFill>
                  <a:srgbClr val="FFFF00"/>
                </a:solidFill>
              </a:rPr>
              <a:t> – </a:t>
            </a:r>
            <a:r>
              <a:rPr lang="cs-CZ" dirty="0" err="1">
                <a:solidFill>
                  <a:srgbClr val="FFFF00"/>
                </a:solidFill>
              </a:rPr>
              <a:t>souberam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-  </a:t>
            </a:r>
            <a:r>
              <a:rPr lang="cs-CZ" dirty="0" err="1">
                <a:solidFill>
                  <a:srgbClr val="00B0F0"/>
                </a:solidFill>
              </a:rPr>
              <a:t>sabido</a:t>
            </a:r>
            <a:r>
              <a:rPr lang="cs-CZ" dirty="0"/>
              <a:t>)</a:t>
            </a:r>
            <a:endParaRPr lang="pt-PT" dirty="0"/>
          </a:p>
          <a:p>
            <a:r>
              <a:rPr lang="pt-PT" dirty="0"/>
              <a:t>TÍNHAMOS PODIDO</a:t>
            </a:r>
            <a:r>
              <a:rPr lang="cs-CZ" dirty="0"/>
              <a:t> (</a:t>
            </a:r>
            <a:r>
              <a:rPr lang="cs-CZ" dirty="0">
                <a:solidFill>
                  <a:srgbClr val="FFFF00"/>
                </a:solidFill>
              </a:rPr>
              <a:t>poder – </a:t>
            </a:r>
            <a:r>
              <a:rPr lang="cs-CZ" dirty="0" err="1">
                <a:solidFill>
                  <a:srgbClr val="FFFF00"/>
                </a:solidFill>
              </a:rPr>
              <a:t>puderam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- </a:t>
            </a:r>
            <a:r>
              <a:rPr lang="cs-CZ" dirty="0" err="1">
                <a:solidFill>
                  <a:srgbClr val="00B0F0"/>
                </a:solidFill>
              </a:rPr>
              <a:t>podido</a:t>
            </a:r>
            <a:r>
              <a:rPr lang="cs-CZ" dirty="0"/>
              <a:t>)</a:t>
            </a:r>
            <a:endParaRPr lang="pt-PT" dirty="0"/>
          </a:p>
          <a:p>
            <a:r>
              <a:rPr lang="pt-PT" dirty="0"/>
              <a:t>TÍNHEIS POSTO</a:t>
            </a:r>
            <a:r>
              <a:rPr lang="cs-CZ" dirty="0"/>
              <a:t> (p</a:t>
            </a:r>
            <a:r>
              <a:rPr lang="pt-PT" dirty="0" err="1">
                <a:solidFill>
                  <a:srgbClr val="FFFF00"/>
                </a:solidFill>
              </a:rPr>
              <a:t>ôr</a:t>
            </a:r>
            <a:r>
              <a:rPr lang="pt-PT" dirty="0">
                <a:solidFill>
                  <a:srgbClr val="FFFF00"/>
                </a:solidFill>
              </a:rPr>
              <a:t> – puseram </a:t>
            </a:r>
            <a:r>
              <a:rPr lang="pt-PT" dirty="0"/>
              <a:t>- </a:t>
            </a:r>
            <a:r>
              <a:rPr lang="cs-CZ" dirty="0" err="1">
                <a:solidFill>
                  <a:srgbClr val="FFFF00"/>
                </a:solidFill>
              </a:rPr>
              <a:t>posto</a:t>
            </a:r>
            <a:endParaRPr lang="pt-PT" dirty="0">
              <a:solidFill>
                <a:srgbClr val="FFFF00"/>
              </a:solidFill>
            </a:endParaRPr>
          </a:p>
          <a:p>
            <a:r>
              <a:rPr lang="pt-PT" dirty="0"/>
              <a:t>TÍNHEIS TIDO (</a:t>
            </a:r>
            <a:r>
              <a:rPr lang="pt-PT" dirty="0">
                <a:solidFill>
                  <a:srgbClr val="FFFF00"/>
                </a:solidFill>
              </a:rPr>
              <a:t>ter – tiveram </a:t>
            </a:r>
            <a:r>
              <a:rPr lang="pt-PT" dirty="0"/>
              <a:t>– </a:t>
            </a:r>
            <a:r>
              <a:rPr lang="pt-PT" dirty="0">
                <a:solidFill>
                  <a:srgbClr val="00B0F0"/>
                </a:solidFill>
              </a:rPr>
              <a:t>tido</a:t>
            </a:r>
            <a:r>
              <a:rPr lang="pt-P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17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09FDA-08AB-17BC-A1AD-F2976056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nós TIV</a:t>
            </a:r>
            <a:r>
              <a:rPr lang="pt-PT" dirty="0">
                <a:solidFill>
                  <a:srgbClr val="FFFF00"/>
                </a:solidFill>
              </a:rPr>
              <a:t>É</a:t>
            </a:r>
            <a:r>
              <a:rPr lang="pt-PT" dirty="0"/>
              <a:t>RAMOS mas nós COM</a:t>
            </a:r>
            <a:r>
              <a:rPr lang="pt-PT" dirty="0">
                <a:solidFill>
                  <a:srgbClr val="00B0F0"/>
                </a:solidFill>
              </a:rPr>
              <a:t>Ê</a:t>
            </a:r>
            <a:r>
              <a:rPr lang="pt-PT" dirty="0"/>
              <a:t>RAMOS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961253-F2CE-EB3C-0F05-ADD84B8ED6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>
                <a:solidFill>
                  <a:srgbClr val="FFFF00"/>
                </a:solidFill>
              </a:rPr>
              <a:t>É – </a:t>
            </a:r>
            <a:r>
              <a:rPr lang="pt-PT" dirty="0" err="1">
                <a:solidFill>
                  <a:srgbClr val="FFFF00"/>
                </a:solidFill>
              </a:rPr>
              <a:t>nepravideln</a:t>
            </a:r>
            <a:r>
              <a:rPr lang="cs-CZ" dirty="0">
                <a:solidFill>
                  <a:srgbClr val="FFFF00"/>
                </a:solidFill>
              </a:rPr>
              <a:t>á slovesa</a:t>
            </a:r>
            <a:endParaRPr lang="pt-PT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E74D7C-E6EA-D846-4D94-CCBC41017B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Tiv</a:t>
            </a:r>
            <a:r>
              <a:rPr lang="pt-PT" dirty="0">
                <a:solidFill>
                  <a:srgbClr val="FFFF00"/>
                </a:solidFill>
              </a:rPr>
              <a:t>é</a:t>
            </a:r>
            <a:r>
              <a:rPr lang="pt-PT" dirty="0"/>
              <a:t>ramos /tivéreis</a:t>
            </a:r>
          </a:p>
          <a:p>
            <a:r>
              <a:rPr lang="pt-PT" dirty="0"/>
              <a:t>Estiv</a:t>
            </a:r>
            <a:r>
              <a:rPr lang="pt-PT" dirty="0">
                <a:solidFill>
                  <a:srgbClr val="FFFF00"/>
                </a:solidFill>
              </a:rPr>
              <a:t>é</a:t>
            </a:r>
            <a:r>
              <a:rPr lang="pt-PT" dirty="0"/>
              <a:t>ramos /estivéreis</a:t>
            </a:r>
          </a:p>
          <a:p>
            <a:r>
              <a:rPr lang="pt-PT" dirty="0"/>
              <a:t>Quis</a:t>
            </a:r>
            <a:r>
              <a:rPr lang="pt-PT" dirty="0">
                <a:solidFill>
                  <a:srgbClr val="FFFF00"/>
                </a:solidFill>
              </a:rPr>
              <a:t>é</a:t>
            </a:r>
            <a:r>
              <a:rPr lang="pt-PT" dirty="0"/>
              <a:t>ramos /quiséreis</a:t>
            </a:r>
          </a:p>
          <a:p>
            <a:r>
              <a:rPr lang="pt-PT" dirty="0"/>
              <a:t>Soub</a:t>
            </a:r>
            <a:r>
              <a:rPr lang="pt-PT" dirty="0">
                <a:solidFill>
                  <a:srgbClr val="FFFF00"/>
                </a:solidFill>
              </a:rPr>
              <a:t>é</a:t>
            </a:r>
            <a:r>
              <a:rPr lang="pt-PT" dirty="0"/>
              <a:t>ramos /soubéreis</a:t>
            </a:r>
          </a:p>
          <a:p>
            <a:r>
              <a:rPr lang="pt-PT" dirty="0"/>
              <a:t>Coub</a:t>
            </a:r>
            <a:r>
              <a:rPr lang="pt-PT" dirty="0">
                <a:solidFill>
                  <a:srgbClr val="FFFF00"/>
                </a:solidFill>
              </a:rPr>
              <a:t>é</a:t>
            </a:r>
            <a:r>
              <a:rPr lang="pt-PT" dirty="0"/>
              <a:t>ramos /coubéreis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58BB795-AB6E-63FC-5E2B-689604817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>
                <a:solidFill>
                  <a:srgbClr val="00B0F0"/>
                </a:solidFill>
              </a:rPr>
              <a:t>Ê</a:t>
            </a:r>
            <a:r>
              <a:rPr lang="cs-CZ" dirty="0">
                <a:solidFill>
                  <a:srgbClr val="00B0F0"/>
                </a:solidFill>
              </a:rPr>
              <a:t> – pravidelná slovesa</a:t>
            </a:r>
            <a:endParaRPr lang="pt-PT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801D2FE-A368-D69F-8027-56982A4B8F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/>
              <a:t>Com</a:t>
            </a:r>
            <a:r>
              <a:rPr lang="pt-PT" dirty="0" err="1">
                <a:solidFill>
                  <a:srgbClr val="00B0F0"/>
                </a:solidFill>
              </a:rPr>
              <a:t>ê</a:t>
            </a:r>
            <a:r>
              <a:rPr lang="pt-PT" dirty="0" err="1"/>
              <a:t>ramos</a:t>
            </a:r>
            <a:r>
              <a:rPr lang="pt-PT" dirty="0"/>
              <a:t> /comêreis</a:t>
            </a:r>
          </a:p>
          <a:p>
            <a:r>
              <a:rPr lang="pt-PT" dirty="0"/>
              <a:t>Vend</a:t>
            </a:r>
            <a:r>
              <a:rPr lang="pt-PT" dirty="0">
                <a:solidFill>
                  <a:srgbClr val="00B0F0"/>
                </a:solidFill>
              </a:rPr>
              <a:t>ê</a:t>
            </a:r>
            <a:r>
              <a:rPr lang="pt-PT" dirty="0"/>
              <a:t>ramos /vendêreis</a:t>
            </a:r>
          </a:p>
          <a:p>
            <a:r>
              <a:rPr lang="pt-PT" dirty="0" err="1"/>
              <a:t>Viv</a:t>
            </a:r>
            <a:r>
              <a:rPr lang="pt-PT" dirty="0" err="1">
                <a:solidFill>
                  <a:srgbClr val="00B0F0"/>
                </a:solidFill>
              </a:rPr>
              <a:t>ê</a:t>
            </a:r>
            <a:r>
              <a:rPr lang="pt-PT" dirty="0" err="1"/>
              <a:t>remos</a:t>
            </a:r>
            <a:r>
              <a:rPr lang="pt-PT" dirty="0"/>
              <a:t> / vivêreis</a:t>
            </a:r>
          </a:p>
          <a:p>
            <a:r>
              <a:rPr lang="pt-PT" dirty="0"/>
              <a:t>Eleg</a:t>
            </a:r>
            <a:r>
              <a:rPr lang="pt-PT" dirty="0">
                <a:solidFill>
                  <a:srgbClr val="00B0F0"/>
                </a:solidFill>
              </a:rPr>
              <a:t>ê</a:t>
            </a:r>
            <a:r>
              <a:rPr lang="pt-PT" dirty="0"/>
              <a:t>ramos /elegêreis</a:t>
            </a:r>
          </a:p>
          <a:p>
            <a:r>
              <a:rPr lang="pt-PT" dirty="0"/>
              <a:t>Beb</a:t>
            </a:r>
            <a:r>
              <a:rPr lang="pt-PT" dirty="0">
                <a:solidFill>
                  <a:srgbClr val="00B0F0"/>
                </a:solidFill>
              </a:rPr>
              <a:t>ê</a:t>
            </a:r>
            <a:r>
              <a:rPr lang="pt-PT" dirty="0"/>
              <a:t>ramos / bebêreis</a:t>
            </a:r>
          </a:p>
        </p:txBody>
      </p:sp>
    </p:spTree>
    <p:extLst>
      <p:ext uri="{BB962C8B-B14F-4D97-AF65-F5344CB8AC3E}">
        <p14:creationId xmlns:p14="http://schemas.microsoft.com/office/powerpoint/2010/main" val="378268033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144</TotalTime>
  <Words>1058</Words>
  <Application>Microsoft Office PowerPoint</Application>
  <PresentationFormat>Širokoúhlá obrazovka</PresentationFormat>
  <Paragraphs>203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Aptos</vt:lpstr>
      <vt:lpstr>Arial</vt:lpstr>
      <vt:lpstr>Calibri</vt:lpstr>
      <vt:lpstr>Trebuchet MS</vt:lpstr>
      <vt:lpstr>Berlín</vt:lpstr>
      <vt:lpstr>PRETÉRITO MAIS QUE PERFEITO </vt:lpstr>
      <vt:lpstr>SUBSTITUIÇÃO </vt:lpstr>
      <vt:lpstr>SUBSTITUIÇÃO – verbos regulares – pravidelná slovesa </vt:lpstr>
      <vt:lpstr>SUBSTITUIÇÃO – particípio irregular</vt:lpstr>
      <vt:lpstr>SUBSTITUIÇÃO – min. č. nepravidelný</vt:lpstr>
      <vt:lpstr>SUBSTITUIÇÃO – verbos regulares </vt:lpstr>
      <vt:lpstr>SUBSTITUIÇÃO – particípio irregular -  pret. regular </vt:lpstr>
      <vt:lpstr>SUBSTITUIÇÃO  - pretérito irregular, particípio irregular ou regular </vt:lpstr>
      <vt:lpstr>nós TIVÉRAMOS mas nós COMÊRAMOS</vt:lpstr>
      <vt:lpstr>SUBSTITUIÇÃO JÁ mění se důraz – obsah zůstává zachován  </vt:lpstr>
      <vt:lpstr>SUBSTITUIÇÃO NUNCA mění se význam, pozor!</vt:lpstr>
      <vt:lpstr>TRADUÇÃO (nunca, já) – význam temporální</vt:lpstr>
      <vt:lpstr>TRADUÇÃO – SOUVĚTÍ (hledej větu před jiným dějem minulým)</vt:lpstr>
      <vt:lpstr>TRADUÇÃO – význam modální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Svoboda Martin 6.AV</dc:creator>
  <cp:lastModifiedBy>Svoboda Martin 6.AV</cp:lastModifiedBy>
  <cp:revision>1</cp:revision>
  <dcterms:created xsi:type="dcterms:W3CDTF">2024-11-08T06:40:41Z</dcterms:created>
  <dcterms:modified xsi:type="dcterms:W3CDTF">2024-11-08T09:05:13Z</dcterms:modified>
</cp:coreProperties>
</file>