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6" r:id="rId7"/>
    <p:sldId id="260" r:id="rId8"/>
    <p:sldId id="267" r:id="rId9"/>
    <p:sldId id="261" r:id="rId10"/>
    <p:sldId id="268" r:id="rId11"/>
    <p:sldId id="269" r:id="rId12"/>
    <p:sldId id="262" r:id="rId13"/>
    <p:sldId id="270" r:id="rId14"/>
    <p:sldId id="272" r:id="rId15"/>
    <p:sldId id="263" r:id="rId16"/>
    <p:sldId id="264" r:id="rId17"/>
    <p:sldId id="271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499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36CCAA-44E2-4313-874B-14C58913FE0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610B40-6380-4A81-A3A0-AF0A62F8E9D7}">
      <dgm:prSet/>
      <dgm:spPr/>
      <dgm:t>
        <a:bodyPr/>
        <a:lstStyle/>
        <a:p>
          <a:r>
            <a:rPr lang="pt-PT"/>
            <a:t>Quem é que brinca?  Kdo si to hraje?</a:t>
          </a:r>
          <a:endParaRPr lang="en-US"/>
        </a:p>
      </dgm:t>
    </dgm:pt>
    <dgm:pt modelId="{22B33961-E806-4C03-8F08-E5D2DFFBE998}" type="parTrans" cxnId="{B4C2A569-7212-4D64-8460-D5006EA890F8}">
      <dgm:prSet/>
      <dgm:spPr/>
      <dgm:t>
        <a:bodyPr/>
        <a:lstStyle/>
        <a:p>
          <a:endParaRPr lang="en-US"/>
        </a:p>
      </dgm:t>
    </dgm:pt>
    <dgm:pt modelId="{FEC69CE1-E207-4D8F-9E02-98AB193D9912}" type="sibTrans" cxnId="{B4C2A569-7212-4D64-8460-D5006EA890F8}">
      <dgm:prSet/>
      <dgm:spPr/>
      <dgm:t>
        <a:bodyPr/>
        <a:lstStyle/>
        <a:p>
          <a:endParaRPr lang="en-US"/>
        </a:p>
      </dgm:t>
    </dgm:pt>
    <dgm:pt modelId="{DD14FEDF-31ED-4255-8626-ED44DDFDF499}">
      <dgm:prSet/>
      <dgm:spPr/>
      <dgm:t>
        <a:bodyPr/>
        <a:lstStyle/>
        <a:p>
          <a:r>
            <a:rPr lang="pt-PT" u="sng"/>
            <a:t>O menino </a:t>
          </a:r>
          <a:r>
            <a:rPr lang="pt-PT"/>
            <a:t>brinca.  - Chlapec si hraje. </a:t>
          </a:r>
          <a:endParaRPr lang="en-US"/>
        </a:p>
      </dgm:t>
    </dgm:pt>
    <dgm:pt modelId="{8A0936F3-2651-4F33-A3C9-511D46AE4D3E}" type="parTrans" cxnId="{DF6E3A74-D990-45DD-8E86-1F635536056A}">
      <dgm:prSet/>
      <dgm:spPr/>
      <dgm:t>
        <a:bodyPr/>
        <a:lstStyle/>
        <a:p>
          <a:endParaRPr lang="en-US"/>
        </a:p>
      </dgm:t>
    </dgm:pt>
    <dgm:pt modelId="{1A1594BA-724E-4905-9C36-8FD2A0035A90}" type="sibTrans" cxnId="{DF6E3A74-D990-45DD-8E86-1F635536056A}">
      <dgm:prSet/>
      <dgm:spPr/>
      <dgm:t>
        <a:bodyPr/>
        <a:lstStyle/>
        <a:p>
          <a:endParaRPr lang="en-US"/>
        </a:p>
      </dgm:t>
    </dgm:pt>
    <dgm:pt modelId="{E4A87E8B-0B07-484A-A021-ACE2D9ECF575}">
      <dgm:prSet/>
      <dgm:spPr/>
      <dgm:t>
        <a:bodyPr/>
        <a:lstStyle/>
        <a:p>
          <a:r>
            <a:rPr lang="pt-PT" dirty="0"/>
            <a:t>Sujeito</a:t>
          </a:r>
          <a:r>
            <a:rPr lang="cs-CZ" dirty="0"/>
            <a:t> – o </a:t>
          </a:r>
          <a:r>
            <a:rPr lang="cs-CZ" dirty="0" err="1"/>
            <a:t>menino</a:t>
          </a:r>
          <a:endParaRPr lang="en-US" dirty="0"/>
        </a:p>
      </dgm:t>
    </dgm:pt>
    <dgm:pt modelId="{0C64F767-E234-4FD8-AAD8-5D9B326AB613}" type="parTrans" cxnId="{1629E7AC-EC25-43F1-86FC-413FD8521401}">
      <dgm:prSet/>
      <dgm:spPr/>
      <dgm:t>
        <a:bodyPr/>
        <a:lstStyle/>
        <a:p>
          <a:endParaRPr lang="en-US"/>
        </a:p>
      </dgm:t>
    </dgm:pt>
    <dgm:pt modelId="{A67F6995-61D5-4E4F-BC40-08FE43624B50}" type="sibTrans" cxnId="{1629E7AC-EC25-43F1-86FC-413FD8521401}">
      <dgm:prSet/>
      <dgm:spPr/>
      <dgm:t>
        <a:bodyPr/>
        <a:lstStyle/>
        <a:p>
          <a:endParaRPr lang="en-US"/>
        </a:p>
      </dgm:t>
    </dgm:pt>
    <dgm:pt modelId="{7B169877-8A4E-4D9A-976D-2F13B7D9C04A}" type="pres">
      <dgm:prSet presAssocID="{B636CCAA-44E2-4313-874B-14C58913FE07}" presName="linear" presStyleCnt="0">
        <dgm:presLayoutVars>
          <dgm:animLvl val="lvl"/>
          <dgm:resizeHandles val="exact"/>
        </dgm:presLayoutVars>
      </dgm:prSet>
      <dgm:spPr/>
    </dgm:pt>
    <dgm:pt modelId="{AE24250B-8E49-495F-88B5-63C31F4DA174}" type="pres">
      <dgm:prSet presAssocID="{CA610B40-6380-4A81-A3A0-AF0A62F8E9D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FCCF910-259A-471A-AFA4-97341522C27C}" type="pres">
      <dgm:prSet presAssocID="{FEC69CE1-E207-4D8F-9E02-98AB193D9912}" presName="spacer" presStyleCnt="0"/>
      <dgm:spPr/>
    </dgm:pt>
    <dgm:pt modelId="{641E3DC5-0596-4A9B-971D-1CCCEEC6C588}" type="pres">
      <dgm:prSet presAssocID="{DD14FEDF-31ED-4255-8626-ED44DDFDF49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395CB16-3DE1-42B2-B50C-5F6CDB3EB888}" type="pres">
      <dgm:prSet presAssocID="{1A1594BA-724E-4905-9C36-8FD2A0035A90}" presName="spacer" presStyleCnt="0"/>
      <dgm:spPr/>
    </dgm:pt>
    <dgm:pt modelId="{DFA12D42-3D61-4C91-B5F7-75FD0C8C074F}" type="pres">
      <dgm:prSet presAssocID="{E4A87E8B-0B07-484A-A021-ACE2D9ECF57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5B55824-0859-4F1B-A8ED-B01CC485A666}" type="presOf" srcId="{B636CCAA-44E2-4313-874B-14C58913FE07}" destId="{7B169877-8A4E-4D9A-976D-2F13B7D9C04A}" srcOrd="0" destOrd="0" presId="urn:microsoft.com/office/officeart/2005/8/layout/vList2"/>
    <dgm:cxn modelId="{B4C2A569-7212-4D64-8460-D5006EA890F8}" srcId="{B636CCAA-44E2-4313-874B-14C58913FE07}" destId="{CA610B40-6380-4A81-A3A0-AF0A62F8E9D7}" srcOrd="0" destOrd="0" parTransId="{22B33961-E806-4C03-8F08-E5D2DFFBE998}" sibTransId="{FEC69CE1-E207-4D8F-9E02-98AB193D9912}"/>
    <dgm:cxn modelId="{DF6E3A74-D990-45DD-8E86-1F635536056A}" srcId="{B636CCAA-44E2-4313-874B-14C58913FE07}" destId="{DD14FEDF-31ED-4255-8626-ED44DDFDF499}" srcOrd="1" destOrd="0" parTransId="{8A0936F3-2651-4F33-A3C9-511D46AE4D3E}" sibTransId="{1A1594BA-724E-4905-9C36-8FD2A0035A90}"/>
    <dgm:cxn modelId="{B3BA2A91-7534-4ABA-BF93-0447CF33BE86}" type="presOf" srcId="{DD14FEDF-31ED-4255-8626-ED44DDFDF499}" destId="{641E3DC5-0596-4A9B-971D-1CCCEEC6C588}" srcOrd="0" destOrd="0" presId="urn:microsoft.com/office/officeart/2005/8/layout/vList2"/>
    <dgm:cxn modelId="{5E7B6EA4-B20F-40C2-9F4A-45C051F8E24A}" type="presOf" srcId="{CA610B40-6380-4A81-A3A0-AF0A62F8E9D7}" destId="{AE24250B-8E49-495F-88B5-63C31F4DA174}" srcOrd="0" destOrd="0" presId="urn:microsoft.com/office/officeart/2005/8/layout/vList2"/>
    <dgm:cxn modelId="{1629E7AC-EC25-43F1-86FC-413FD8521401}" srcId="{B636CCAA-44E2-4313-874B-14C58913FE07}" destId="{E4A87E8B-0B07-484A-A021-ACE2D9ECF575}" srcOrd="2" destOrd="0" parTransId="{0C64F767-E234-4FD8-AAD8-5D9B326AB613}" sibTransId="{A67F6995-61D5-4E4F-BC40-08FE43624B50}"/>
    <dgm:cxn modelId="{800678C9-1F54-4E7B-98E6-17D91845518B}" type="presOf" srcId="{E4A87E8B-0B07-484A-A021-ACE2D9ECF575}" destId="{DFA12D42-3D61-4C91-B5F7-75FD0C8C074F}" srcOrd="0" destOrd="0" presId="urn:microsoft.com/office/officeart/2005/8/layout/vList2"/>
    <dgm:cxn modelId="{DCFE5341-21E7-45C2-97D1-D45A0ECF84D2}" type="presParOf" srcId="{7B169877-8A4E-4D9A-976D-2F13B7D9C04A}" destId="{AE24250B-8E49-495F-88B5-63C31F4DA174}" srcOrd="0" destOrd="0" presId="urn:microsoft.com/office/officeart/2005/8/layout/vList2"/>
    <dgm:cxn modelId="{D34FC23C-801E-457D-8FA1-31A7934E225D}" type="presParOf" srcId="{7B169877-8A4E-4D9A-976D-2F13B7D9C04A}" destId="{9FCCF910-259A-471A-AFA4-97341522C27C}" srcOrd="1" destOrd="0" presId="urn:microsoft.com/office/officeart/2005/8/layout/vList2"/>
    <dgm:cxn modelId="{3E3F3460-9D48-494F-B23D-F497CEB5A04D}" type="presParOf" srcId="{7B169877-8A4E-4D9A-976D-2F13B7D9C04A}" destId="{641E3DC5-0596-4A9B-971D-1CCCEEC6C588}" srcOrd="2" destOrd="0" presId="urn:microsoft.com/office/officeart/2005/8/layout/vList2"/>
    <dgm:cxn modelId="{727744A6-B203-4E4D-A55E-BE1A6EF2AB40}" type="presParOf" srcId="{7B169877-8A4E-4D9A-976D-2F13B7D9C04A}" destId="{3395CB16-3DE1-42B2-B50C-5F6CDB3EB888}" srcOrd="3" destOrd="0" presId="urn:microsoft.com/office/officeart/2005/8/layout/vList2"/>
    <dgm:cxn modelId="{CFA52EF4-E092-4C8B-B13D-C82BE7F3700F}" type="presParOf" srcId="{7B169877-8A4E-4D9A-976D-2F13B7D9C04A}" destId="{DFA12D42-3D61-4C91-B5F7-75FD0C8C074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239996-4C74-4339-A460-CF778F60184E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10102C8-52DB-4C07-8C7A-0B2105CFF4DB}">
      <dgm:prSet/>
      <dgm:spPr/>
      <dgm:t>
        <a:bodyPr/>
        <a:lstStyle/>
        <a:p>
          <a:r>
            <a:rPr lang="cs-CZ"/>
            <a:t>IDENTIFIKOVATELNÝ PODMĚT -  </a:t>
          </a:r>
          <a:r>
            <a:rPr lang="cs-CZ" i="1"/>
            <a:t>SUJEITO ARGUMENTAL</a:t>
          </a:r>
          <a:r>
            <a:rPr lang="pt-PT" i="1"/>
            <a:t> </a:t>
          </a:r>
          <a:endParaRPr lang="en-US"/>
        </a:p>
      </dgm:t>
    </dgm:pt>
    <dgm:pt modelId="{B9A92370-F20F-4A98-A564-20A98CD8FA3E}" type="parTrans" cxnId="{4F55231E-0122-4D13-95DA-938A1E8A0B69}">
      <dgm:prSet/>
      <dgm:spPr/>
      <dgm:t>
        <a:bodyPr/>
        <a:lstStyle/>
        <a:p>
          <a:endParaRPr lang="en-US"/>
        </a:p>
      </dgm:t>
    </dgm:pt>
    <dgm:pt modelId="{22C793C4-F5B3-45C7-AD89-CA23B69556FD}" type="sibTrans" cxnId="{4F55231E-0122-4D13-95DA-938A1E8A0B69}">
      <dgm:prSet/>
      <dgm:spPr/>
      <dgm:t>
        <a:bodyPr/>
        <a:lstStyle/>
        <a:p>
          <a:endParaRPr lang="en-US"/>
        </a:p>
      </dgm:t>
    </dgm:pt>
    <dgm:pt modelId="{FD17FEA4-7566-493B-925F-B6B25F7DE9BD}">
      <dgm:prSet/>
      <dgm:spPr/>
      <dgm:t>
        <a:bodyPr/>
        <a:lstStyle/>
        <a:p>
          <a:r>
            <a:rPr lang="pt-PT" i="1"/>
            <a:t>NEIDENTIFIKOVATELNÝ </a:t>
          </a:r>
          <a:r>
            <a:rPr lang="cs-CZ" i="1"/>
            <a:t>, NEURČITÝ - SUJEITO ARBITRÁRIO</a:t>
          </a:r>
          <a:endParaRPr lang="en-US"/>
        </a:p>
      </dgm:t>
    </dgm:pt>
    <dgm:pt modelId="{6283D527-7394-4701-BC54-41C7F97AE6C5}" type="parTrans" cxnId="{522B91F8-7C55-44ED-9909-B66FE240681C}">
      <dgm:prSet/>
      <dgm:spPr/>
      <dgm:t>
        <a:bodyPr/>
        <a:lstStyle/>
        <a:p>
          <a:endParaRPr lang="en-US"/>
        </a:p>
      </dgm:t>
    </dgm:pt>
    <dgm:pt modelId="{990033F8-028F-4AD7-B7CA-ED4F72D2F5E8}" type="sibTrans" cxnId="{522B91F8-7C55-44ED-9909-B66FE240681C}">
      <dgm:prSet/>
      <dgm:spPr/>
      <dgm:t>
        <a:bodyPr/>
        <a:lstStyle/>
        <a:p>
          <a:endParaRPr lang="en-US"/>
        </a:p>
      </dgm:t>
    </dgm:pt>
    <dgm:pt modelId="{1A2A8A2B-84BC-4A6F-A03A-D13F9E9BAC92}">
      <dgm:prSet/>
      <dgm:spPr/>
      <dgm:t>
        <a:bodyPr/>
        <a:lstStyle/>
        <a:p>
          <a:r>
            <a:rPr lang="cs-CZ" i="1"/>
            <a:t>NEEXISTUJÍCÍ  -SUJEITO INEXISTENTE</a:t>
          </a:r>
          <a:endParaRPr lang="en-US"/>
        </a:p>
      </dgm:t>
    </dgm:pt>
    <dgm:pt modelId="{C2EDA1CB-F7D3-4F1F-9E87-756341AAF388}" type="parTrans" cxnId="{099EBED3-BCBD-45C3-AFAA-6FD2CEB123C5}">
      <dgm:prSet/>
      <dgm:spPr/>
      <dgm:t>
        <a:bodyPr/>
        <a:lstStyle/>
        <a:p>
          <a:endParaRPr lang="en-US"/>
        </a:p>
      </dgm:t>
    </dgm:pt>
    <dgm:pt modelId="{80BF9E36-3983-4115-838A-01C939BD0915}" type="sibTrans" cxnId="{099EBED3-BCBD-45C3-AFAA-6FD2CEB123C5}">
      <dgm:prSet/>
      <dgm:spPr/>
      <dgm:t>
        <a:bodyPr/>
        <a:lstStyle/>
        <a:p>
          <a:endParaRPr lang="en-US"/>
        </a:p>
      </dgm:t>
    </dgm:pt>
    <dgm:pt modelId="{70364ED1-2F64-45DC-B550-38ED6E84EEA5}" type="pres">
      <dgm:prSet presAssocID="{6B239996-4C74-4339-A460-CF778F60184E}" presName="diagram" presStyleCnt="0">
        <dgm:presLayoutVars>
          <dgm:dir/>
          <dgm:resizeHandles val="exact"/>
        </dgm:presLayoutVars>
      </dgm:prSet>
      <dgm:spPr/>
    </dgm:pt>
    <dgm:pt modelId="{3B46B62E-AA32-45DD-B72F-4715BDA61A25}" type="pres">
      <dgm:prSet presAssocID="{C10102C8-52DB-4C07-8C7A-0B2105CFF4DB}" presName="node" presStyleLbl="node1" presStyleIdx="0" presStyleCnt="3">
        <dgm:presLayoutVars>
          <dgm:bulletEnabled val="1"/>
        </dgm:presLayoutVars>
      </dgm:prSet>
      <dgm:spPr/>
    </dgm:pt>
    <dgm:pt modelId="{B77F881C-AC88-4D51-8DE4-DC25D9A22B96}" type="pres">
      <dgm:prSet presAssocID="{22C793C4-F5B3-45C7-AD89-CA23B69556FD}" presName="sibTrans" presStyleCnt="0"/>
      <dgm:spPr/>
    </dgm:pt>
    <dgm:pt modelId="{A3F4AD89-0945-40A0-B5CA-F3DDE92F9B0E}" type="pres">
      <dgm:prSet presAssocID="{FD17FEA4-7566-493B-925F-B6B25F7DE9BD}" presName="node" presStyleLbl="node1" presStyleIdx="1" presStyleCnt="3">
        <dgm:presLayoutVars>
          <dgm:bulletEnabled val="1"/>
        </dgm:presLayoutVars>
      </dgm:prSet>
      <dgm:spPr/>
    </dgm:pt>
    <dgm:pt modelId="{992D9627-9269-47E4-993B-7D9F1F88E4CA}" type="pres">
      <dgm:prSet presAssocID="{990033F8-028F-4AD7-B7CA-ED4F72D2F5E8}" presName="sibTrans" presStyleCnt="0"/>
      <dgm:spPr/>
    </dgm:pt>
    <dgm:pt modelId="{C0E5A3EA-3D7A-4CAB-8B0F-20DE79B7F992}" type="pres">
      <dgm:prSet presAssocID="{1A2A8A2B-84BC-4A6F-A03A-D13F9E9BAC92}" presName="node" presStyleLbl="node1" presStyleIdx="2" presStyleCnt="3">
        <dgm:presLayoutVars>
          <dgm:bulletEnabled val="1"/>
        </dgm:presLayoutVars>
      </dgm:prSet>
      <dgm:spPr/>
    </dgm:pt>
  </dgm:ptLst>
  <dgm:cxnLst>
    <dgm:cxn modelId="{27D8A20A-5E94-4C82-BD69-7BA61AC97941}" type="presOf" srcId="{C10102C8-52DB-4C07-8C7A-0B2105CFF4DB}" destId="{3B46B62E-AA32-45DD-B72F-4715BDA61A25}" srcOrd="0" destOrd="0" presId="urn:microsoft.com/office/officeart/2005/8/layout/default"/>
    <dgm:cxn modelId="{4F55231E-0122-4D13-95DA-938A1E8A0B69}" srcId="{6B239996-4C74-4339-A460-CF778F60184E}" destId="{C10102C8-52DB-4C07-8C7A-0B2105CFF4DB}" srcOrd="0" destOrd="0" parTransId="{B9A92370-F20F-4A98-A564-20A98CD8FA3E}" sibTransId="{22C793C4-F5B3-45C7-AD89-CA23B69556FD}"/>
    <dgm:cxn modelId="{CD6C4374-07A7-4CBD-9D2F-AE7BA693FF94}" type="presOf" srcId="{1A2A8A2B-84BC-4A6F-A03A-D13F9E9BAC92}" destId="{C0E5A3EA-3D7A-4CAB-8B0F-20DE79B7F992}" srcOrd="0" destOrd="0" presId="urn:microsoft.com/office/officeart/2005/8/layout/default"/>
    <dgm:cxn modelId="{C322B992-2A9E-43FB-8F6E-1A39E80FE092}" type="presOf" srcId="{6B239996-4C74-4339-A460-CF778F60184E}" destId="{70364ED1-2F64-45DC-B550-38ED6E84EEA5}" srcOrd="0" destOrd="0" presId="urn:microsoft.com/office/officeart/2005/8/layout/default"/>
    <dgm:cxn modelId="{E87636D3-EE0C-4DE5-869F-51F430641248}" type="presOf" srcId="{FD17FEA4-7566-493B-925F-B6B25F7DE9BD}" destId="{A3F4AD89-0945-40A0-B5CA-F3DDE92F9B0E}" srcOrd="0" destOrd="0" presId="urn:microsoft.com/office/officeart/2005/8/layout/default"/>
    <dgm:cxn modelId="{099EBED3-BCBD-45C3-AFAA-6FD2CEB123C5}" srcId="{6B239996-4C74-4339-A460-CF778F60184E}" destId="{1A2A8A2B-84BC-4A6F-A03A-D13F9E9BAC92}" srcOrd="2" destOrd="0" parTransId="{C2EDA1CB-F7D3-4F1F-9E87-756341AAF388}" sibTransId="{80BF9E36-3983-4115-838A-01C939BD0915}"/>
    <dgm:cxn modelId="{522B91F8-7C55-44ED-9909-B66FE240681C}" srcId="{6B239996-4C74-4339-A460-CF778F60184E}" destId="{FD17FEA4-7566-493B-925F-B6B25F7DE9BD}" srcOrd="1" destOrd="0" parTransId="{6283D527-7394-4701-BC54-41C7F97AE6C5}" sibTransId="{990033F8-028F-4AD7-B7CA-ED4F72D2F5E8}"/>
    <dgm:cxn modelId="{AE502E2C-A505-4303-86E7-D947D1773BA6}" type="presParOf" srcId="{70364ED1-2F64-45DC-B550-38ED6E84EEA5}" destId="{3B46B62E-AA32-45DD-B72F-4715BDA61A25}" srcOrd="0" destOrd="0" presId="urn:microsoft.com/office/officeart/2005/8/layout/default"/>
    <dgm:cxn modelId="{2861C898-8DC1-49B5-8C95-309FF43D4A58}" type="presParOf" srcId="{70364ED1-2F64-45DC-B550-38ED6E84EEA5}" destId="{B77F881C-AC88-4D51-8DE4-DC25D9A22B96}" srcOrd="1" destOrd="0" presId="urn:microsoft.com/office/officeart/2005/8/layout/default"/>
    <dgm:cxn modelId="{F8CCAB82-D8BB-4B4F-B6C8-7F0D1034B512}" type="presParOf" srcId="{70364ED1-2F64-45DC-B550-38ED6E84EEA5}" destId="{A3F4AD89-0945-40A0-B5CA-F3DDE92F9B0E}" srcOrd="2" destOrd="0" presId="urn:microsoft.com/office/officeart/2005/8/layout/default"/>
    <dgm:cxn modelId="{A196DA67-539C-4533-958C-6AFEFE1CC60A}" type="presParOf" srcId="{70364ED1-2F64-45DC-B550-38ED6E84EEA5}" destId="{992D9627-9269-47E4-993B-7D9F1F88E4CA}" srcOrd="3" destOrd="0" presId="urn:microsoft.com/office/officeart/2005/8/layout/default"/>
    <dgm:cxn modelId="{671B6FDB-F62D-4677-9E17-E06D91309D3F}" type="presParOf" srcId="{70364ED1-2F64-45DC-B550-38ED6E84EEA5}" destId="{C0E5A3EA-3D7A-4CAB-8B0F-20DE79B7F992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3012C8-BCFC-4C33-A6A3-9DF7DF669CE0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114E3EE-D93A-44BF-86E7-8158BADB13E3}">
      <dgm:prSet/>
      <dgm:spPr/>
      <dgm:t>
        <a:bodyPr/>
        <a:lstStyle/>
        <a:p>
          <a:r>
            <a:rPr lang="cs-CZ" b="1" i="1"/>
            <a:t>O diretor da empresa </a:t>
          </a:r>
          <a:r>
            <a:rPr lang="cs-CZ" i="1"/>
            <a:t>casou ontem. </a:t>
          </a:r>
          <a:endParaRPr lang="en-US"/>
        </a:p>
      </dgm:t>
    </dgm:pt>
    <dgm:pt modelId="{BF6A62A2-9D2F-4638-BF58-659989AACB0C}" type="parTrans" cxnId="{68D7A8DA-9761-4107-94E9-3B623B91FA07}">
      <dgm:prSet/>
      <dgm:spPr/>
      <dgm:t>
        <a:bodyPr/>
        <a:lstStyle/>
        <a:p>
          <a:endParaRPr lang="en-US"/>
        </a:p>
      </dgm:t>
    </dgm:pt>
    <dgm:pt modelId="{85E1C316-F038-4259-8F73-7CF7807BEE7E}" type="sibTrans" cxnId="{68D7A8DA-9761-4107-94E9-3B623B91FA07}">
      <dgm:prSet/>
      <dgm:spPr/>
      <dgm:t>
        <a:bodyPr/>
        <a:lstStyle/>
        <a:p>
          <a:endParaRPr lang="en-US"/>
        </a:p>
      </dgm:t>
    </dgm:pt>
    <dgm:pt modelId="{0C4EC3C8-2F12-434B-98F5-2895A7274115}">
      <dgm:prSet/>
      <dgm:spPr/>
      <dgm:t>
        <a:bodyPr/>
        <a:lstStyle/>
        <a:p>
          <a:r>
            <a:rPr lang="cs-CZ" i="1" dirty="0"/>
            <a:t>V širším syntaktickém smyslu je možné vnímat jako podmět </a:t>
          </a:r>
          <a:r>
            <a:rPr lang="cs-CZ" b="1" i="1" dirty="0"/>
            <a:t>celé syntagma </a:t>
          </a:r>
          <a:r>
            <a:rPr lang="cs-CZ" i="1" dirty="0"/>
            <a:t>SN – o </a:t>
          </a:r>
          <a:r>
            <a:rPr lang="cs-CZ" i="1" dirty="0" err="1"/>
            <a:t>diretor</a:t>
          </a:r>
          <a:r>
            <a:rPr lang="cs-CZ" i="1" dirty="0"/>
            <a:t> da </a:t>
          </a:r>
          <a:r>
            <a:rPr lang="cs-CZ" i="1" dirty="0" err="1"/>
            <a:t>empresa</a:t>
          </a:r>
          <a:endParaRPr lang="en-US" dirty="0"/>
        </a:p>
      </dgm:t>
    </dgm:pt>
    <dgm:pt modelId="{AF8B38DE-99CF-4EBC-8B9A-6C95ACFDAEAA}" type="parTrans" cxnId="{B61DC083-B75F-4297-A663-A2785CC355D1}">
      <dgm:prSet/>
      <dgm:spPr/>
      <dgm:t>
        <a:bodyPr/>
        <a:lstStyle/>
        <a:p>
          <a:endParaRPr lang="en-US"/>
        </a:p>
      </dgm:t>
    </dgm:pt>
    <dgm:pt modelId="{9B81E8CA-E422-484F-A180-4D60FCEF6345}" type="sibTrans" cxnId="{B61DC083-B75F-4297-A663-A2785CC355D1}">
      <dgm:prSet/>
      <dgm:spPr/>
      <dgm:t>
        <a:bodyPr/>
        <a:lstStyle/>
        <a:p>
          <a:endParaRPr lang="en-US"/>
        </a:p>
      </dgm:t>
    </dgm:pt>
    <dgm:pt modelId="{EB3A1814-20BB-4954-A8DC-0C51BB2DBB37}">
      <dgm:prSet/>
      <dgm:spPr/>
      <dgm:t>
        <a:bodyPr/>
        <a:lstStyle/>
        <a:p>
          <a:r>
            <a:rPr lang="cs-CZ" i="1" dirty="0"/>
            <a:t>V užším syntaktickém smyslu je pak podmětem pouze jádro: </a:t>
          </a:r>
          <a:r>
            <a:rPr lang="cs-CZ" b="1" i="1" dirty="0"/>
            <a:t>Jádro – </a:t>
          </a:r>
          <a:r>
            <a:rPr lang="cs-CZ" b="1" i="1" dirty="0" err="1"/>
            <a:t>diretor</a:t>
          </a:r>
          <a:r>
            <a:rPr lang="cs-CZ" b="1" i="1" dirty="0"/>
            <a:t> - podmět</a:t>
          </a:r>
          <a:endParaRPr lang="en-US" dirty="0"/>
        </a:p>
      </dgm:t>
    </dgm:pt>
    <dgm:pt modelId="{708AABB7-8A03-4EFF-B6BE-FD9AB4EEAF53}" type="parTrans" cxnId="{DA58988D-707A-4183-BA92-0A64C8326BE9}">
      <dgm:prSet/>
      <dgm:spPr/>
      <dgm:t>
        <a:bodyPr/>
        <a:lstStyle/>
        <a:p>
          <a:endParaRPr lang="en-US"/>
        </a:p>
      </dgm:t>
    </dgm:pt>
    <dgm:pt modelId="{6F54BCDD-1B66-45E6-AA42-D25D7650860C}" type="sibTrans" cxnId="{DA58988D-707A-4183-BA92-0A64C8326BE9}">
      <dgm:prSet/>
      <dgm:spPr/>
      <dgm:t>
        <a:bodyPr/>
        <a:lstStyle/>
        <a:p>
          <a:endParaRPr lang="en-US"/>
        </a:p>
      </dgm:t>
    </dgm:pt>
    <dgm:pt modelId="{D9F1031E-35D3-4264-B445-554FC0F682C6}" type="pres">
      <dgm:prSet presAssocID="{853012C8-BCFC-4C33-A6A3-9DF7DF669CE0}" presName="linear" presStyleCnt="0">
        <dgm:presLayoutVars>
          <dgm:animLvl val="lvl"/>
          <dgm:resizeHandles val="exact"/>
        </dgm:presLayoutVars>
      </dgm:prSet>
      <dgm:spPr/>
    </dgm:pt>
    <dgm:pt modelId="{13763F13-CF19-46F3-8C89-ADC12A5057A5}" type="pres">
      <dgm:prSet presAssocID="{0114E3EE-D93A-44BF-86E7-8158BADB13E3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A18F6029-7D5A-4D5D-B2DB-B566CF57ABD7}" type="pres">
      <dgm:prSet presAssocID="{0114E3EE-D93A-44BF-86E7-8158BADB13E3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6643E22-D225-4D5E-8A44-46DDF1527296}" type="presOf" srcId="{0114E3EE-D93A-44BF-86E7-8158BADB13E3}" destId="{13763F13-CF19-46F3-8C89-ADC12A5057A5}" srcOrd="0" destOrd="0" presId="urn:microsoft.com/office/officeart/2005/8/layout/vList2"/>
    <dgm:cxn modelId="{F944A140-8A6B-4A65-A225-C533B80BFFC7}" type="presOf" srcId="{EB3A1814-20BB-4954-A8DC-0C51BB2DBB37}" destId="{A18F6029-7D5A-4D5D-B2DB-B566CF57ABD7}" srcOrd="0" destOrd="1" presId="urn:microsoft.com/office/officeart/2005/8/layout/vList2"/>
    <dgm:cxn modelId="{79739B7A-22BC-46BD-B363-551086956BDB}" type="presOf" srcId="{0C4EC3C8-2F12-434B-98F5-2895A7274115}" destId="{A18F6029-7D5A-4D5D-B2DB-B566CF57ABD7}" srcOrd="0" destOrd="0" presId="urn:microsoft.com/office/officeart/2005/8/layout/vList2"/>
    <dgm:cxn modelId="{B61DC083-B75F-4297-A663-A2785CC355D1}" srcId="{0114E3EE-D93A-44BF-86E7-8158BADB13E3}" destId="{0C4EC3C8-2F12-434B-98F5-2895A7274115}" srcOrd="0" destOrd="0" parTransId="{AF8B38DE-99CF-4EBC-8B9A-6C95ACFDAEAA}" sibTransId="{9B81E8CA-E422-484F-A180-4D60FCEF6345}"/>
    <dgm:cxn modelId="{DA58988D-707A-4183-BA92-0A64C8326BE9}" srcId="{0114E3EE-D93A-44BF-86E7-8158BADB13E3}" destId="{EB3A1814-20BB-4954-A8DC-0C51BB2DBB37}" srcOrd="1" destOrd="0" parTransId="{708AABB7-8A03-4EFF-B6BE-FD9AB4EEAF53}" sibTransId="{6F54BCDD-1B66-45E6-AA42-D25D7650860C}"/>
    <dgm:cxn modelId="{A27F36B6-FA35-4AF9-A75A-E84FD914C996}" type="presOf" srcId="{853012C8-BCFC-4C33-A6A3-9DF7DF669CE0}" destId="{D9F1031E-35D3-4264-B445-554FC0F682C6}" srcOrd="0" destOrd="0" presId="urn:microsoft.com/office/officeart/2005/8/layout/vList2"/>
    <dgm:cxn modelId="{68D7A8DA-9761-4107-94E9-3B623B91FA07}" srcId="{853012C8-BCFC-4C33-A6A3-9DF7DF669CE0}" destId="{0114E3EE-D93A-44BF-86E7-8158BADB13E3}" srcOrd="0" destOrd="0" parTransId="{BF6A62A2-9D2F-4638-BF58-659989AACB0C}" sibTransId="{85E1C316-F038-4259-8F73-7CF7807BEE7E}"/>
    <dgm:cxn modelId="{BC4CDEDE-48E9-489A-8F82-B7F318B35711}" type="presParOf" srcId="{D9F1031E-35D3-4264-B445-554FC0F682C6}" destId="{13763F13-CF19-46F3-8C89-ADC12A5057A5}" srcOrd="0" destOrd="0" presId="urn:microsoft.com/office/officeart/2005/8/layout/vList2"/>
    <dgm:cxn modelId="{C5A516AA-1A54-49BC-A1E9-AFBFCE686D5F}" type="presParOf" srcId="{D9F1031E-35D3-4264-B445-554FC0F682C6}" destId="{A18F6029-7D5A-4D5D-B2DB-B566CF57ABD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F552DB-2095-479C-B7B7-421B9F352D9C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030A32-D44A-4B5C-9372-B515E411B4AF}">
      <dgm:prSet custT="1"/>
      <dgm:spPr/>
      <dgm:t>
        <a:bodyPr/>
        <a:lstStyle/>
        <a:p>
          <a:r>
            <a:rPr lang="pt-PT" sz="2000" dirty="0"/>
            <a:t>com verbos </a:t>
          </a:r>
          <a:r>
            <a:rPr lang="cs-CZ" sz="2000" b="1" i="1" dirty="0" err="1"/>
            <a:t>parecer</a:t>
          </a:r>
          <a:r>
            <a:rPr lang="cs-CZ" sz="2000" b="1" i="1" dirty="0"/>
            <a:t> e </a:t>
          </a:r>
          <a:r>
            <a:rPr lang="cs-CZ" sz="2000" b="1" i="1" dirty="0" err="1"/>
            <a:t>tratar</a:t>
          </a:r>
          <a:r>
            <a:rPr lang="cs-CZ" sz="2000" b="1" i="1" dirty="0"/>
            <a:t>-se</a:t>
          </a:r>
          <a:r>
            <a:rPr lang="pt-PT" sz="2000" dirty="0"/>
            <a:t>:</a:t>
          </a:r>
          <a:endParaRPr lang="en-US" sz="2000" dirty="0"/>
        </a:p>
      </dgm:t>
    </dgm:pt>
    <dgm:pt modelId="{4FFF630A-4407-4AAB-B9F1-BE9379A2840A}" type="parTrans" cxnId="{3C446E7B-9A23-4F28-B93D-879CD87D59D8}">
      <dgm:prSet/>
      <dgm:spPr/>
      <dgm:t>
        <a:bodyPr/>
        <a:lstStyle/>
        <a:p>
          <a:endParaRPr lang="en-US"/>
        </a:p>
      </dgm:t>
    </dgm:pt>
    <dgm:pt modelId="{28554BFE-3202-456F-8D39-616F3574D807}" type="sibTrans" cxnId="{3C446E7B-9A23-4F28-B93D-879CD87D59D8}">
      <dgm:prSet/>
      <dgm:spPr/>
      <dgm:t>
        <a:bodyPr/>
        <a:lstStyle/>
        <a:p>
          <a:endParaRPr lang="en-US"/>
        </a:p>
      </dgm:t>
    </dgm:pt>
    <dgm:pt modelId="{61F16C52-91D2-49F0-911D-F5275FC57C56}">
      <dgm:prSet custT="1"/>
      <dgm:spPr/>
      <dgm:t>
        <a:bodyPr/>
        <a:lstStyle/>
        <a:p>
          <a:r>
            <a:rPr lang="pt-PT" sz="1600" b="1" i="1" dirty="0"/>
            <a:t>Parece que </a:t>
          </a:r>
          <a:r>
            <a:rPr lang="pt-PT" sz="1600" i="1" dirty="0"/>
            <a:t>o João já chegou. </a:t>
          </a:r>
          <a:r>
            <a:rPr lang="pt-PT" sz="1600" b="1" i="1" dirty="0"/>
            <a:t>Trata-se de </a:t>
          </a:r>
          <a:r>
            <a:rPr lang="pt-PT" sz="1600" i="1" dirty="0"/>
            <a:t>um problema complexo.</a:t>
          </a:r>
          <a:r>
            <a:rPr lang="pt-PT" sz="1600" dirty="0"/>
            <a:t>  </a:t>
          </a:r>
          <a:endParaRPr lang="en-US" sz="1600" dirty="0"/>
        </a:p>
      </dgm:t>
    </dgm:pt>
    <dgm:pt modelId="{D45B4081-2D6C-4CF0-A4CC-F936D19E043A}" type="parTrans" cxnId="{31AD0EF0-F096-4539-A9F8-CA29790AABC7}">
      <dgm:prSet/>
      <dgm:spPr/>
      <dgm:t>
        <a:bodyPr/>
        <a:lstStyle/>
        <a:p>
          <a:endParaRPr lang="en-US"/>
        </a:p>
      </dgm:t>
    </dgm:pt>
    <dgm:pt modelId="{5462CB72-63F6-47E2-A296-6F90F877677A}" type="sibTrans" cxnId="{31AD0EF0-F096-4539-A9F8-CA29790AABC7}">
      <dgm:prSet/>
      <dgm:spPr/>
      <dgm:t>
        <a:bodyPr/>
        <a:lstStyle/>
        <a:p>
          <a:endParaRPr lang="en-US"/>
        </a:p>
      </dgm:t>
    </dgm:pt>
    <dgm:pt modelId="{9C1B00ED-0363-44F9-A76D-9E7E07F34403}">
      <dgm:prSet custT="1"/>
      <dgm:spPr/>
      <dgm:t>
        <a:bodyPr/>
        <a:lstStyle/>
        <a:p>
          <a:r>
            <a:rPr lang="pt-PT" sz="2000" dirty="0"/>
            <a:t>em construções existenciais</a:t>
          </a:r>
          <a:r>
            <a:rPr lang="pt-PT" sz="2000" b="1" dirty="0"/>
            <a:t> </a:t>
          </a:r>
          <a:r>
            <a:rPr lang="cs-CZ" sz="2000" b="1" dirty="0"/>
            <a:t>HAVER</a:t>
          </a:r>
          <a:endParaRPr lang="en-US" sz="2000" dirty="0"/>
        </a:p>
      </dgm:t>
    </dgm:pt>
    <dgm:pt modelId="{02B36790-46DB-4012-A1AA-465B773B8902}" type="parTrans" cxnId="{C22EE0DA-F4F7-4B68-9221-2DF062F7AB4F}">
      <dgm:prSet/>
      <dgm:spPr/>
      <dgm:t>
        <a:bodyPr/>
        <a:lstStyle/>
        <a:p>
          <a:endParaRPr lang="en-US"/>
        </a:p>
      </dgm:t>
    </dgm:pt>
    <dgm:pt modelId="{766B9521-5CB1-4820-BC1E-2375DA792306}" type="sibTrans" cxnId="{C22EE0DA-F4F7-4B68-9221-2DF062F7AB4F}">
      <dgm:prSet/>
      <dgm:spPr/>
      <dgm:t>
        <a:bodyPr/>
        <a:lstStyle/>
        <a:p>
          <a:endParaRPr lang="en-US"/>
        </a:p>
      </dgm:t>
    </dgm:pt>
    <dgm:pt modelId="{066E2029-47EC-434F-B596-00589919809E}">
      <dgm:prSet custT="1"/>
      <dgm:spPr/>
      <dgm:t>
        <a:bodyPr/>
        <a:lstStyle/>
        <a:p>
          <a:r>
            <a:rPr lang="pt-PT" sz="1600" i="1" dirty="0"/>
            <a:t>Há três janelas n</a:t>
          </a:r>
          <a:r>
            <a:rPr lang="pt-PT" sz="1800" i="1" dirty="0"/>
            <a:t>a</a:t>
          </a:r>
          <a:r>
            <a:rPr lang="pt-PT" sz="1600" i="1" dirty="0"/>
            <a:t> casa</a:t>
          </a:r>
          <a:r>
            <a:rPr lang="pt-PT" sz="1800" i="1" dirty="0"/>
            <a:t>.</a:t>
          </a:r>
          <a:r>
            <a:rPr lang="pt-PT" sz="1800" dirty="0"/>
            <a:t> </a:t>
          </a:r>
          <a:endParaRPr lang="en-US" sz="1800" dirty="0"/>
        </a:p>
      </dgm:t>
    </dgm:pt>
    <dgm:pt modelId="{29CDE0CA-5BB7-4B07-A886-62874C33EA16}" type="parTrans" cxnId="{C974D443-32D2-4199-89B3-E4222DDE474F}">
      <dgm:prSet/>
      <dgm:spPr/>
      <dgm:t>
        <a:bodyPr/>
        <a:lstStyle/>
        <a:p>
          <a:endParaRPr lang="en-US"/>
        </a:p>
      </dgm:t>
    </dgm:pt>
    <dgm:pt modelId="{866CA1D2-4E41-4675-A5C8-8DE38161ACD4}" type="sibTrans" cxnId="{C974D443-32D2-4199-89B3-E4222DDE474F}">
      <dgm:prSet/>
      <dgm:spPr/>
      <dgm:t>
        <a:bodyPr/>
        <a:lstStyle/>
        <a:p>
          <a:endParaRPr lang="en-US"/>
        </a:p>
      </dgm:t>
    </dgm:pt>
    <dgm:pt modelId="{B17B8305-690A-4EF0-BFC9-A6AC1E2B7C29}">
      <dgm:prSet custT="1"/>
      <dgm:spPr/>
      <dgm:t>
        <a:bodyPr/>
        <a:lstStyle/>
        <a:p>
          <a:r>
            <a:rPr lang="pt-PT" sz="1600" dirty="0"/>
            <a:t>em construções de carácter </a:t>
          </a:r>
          <a:r>
            <a:rPr lang="pt-PT" sz="1600" b="1" dirty="0"/>
            <a:t>impessoal</a:t>
          </a:r>
          <a:r>
            <a:rPr lang="cs-CZ" sz="1600" b="1" dirty="0"/>
            <a:t> </a:t>
          </a:r>
          <a:endParaRPr lang="en-US" sz="1600" dirty="0"/>
        </a:p>
      </dgm:t>
    </dgm:pt>
    <dgm:pt modelId="{64B825E2-073E-4A18-9CCF-9590397550CB}" type="parTrans" cxnId="{9DB6D7DE-2F9B-4A51-AB13-9C5B0B26D537}">
      <dgm:prSet/>
      <dgm:spPr/>
      <dgm:t>
        <a:bodyPr/>
        <a:lstStyle/>
        <a:p>
          <a:endParaRPr lang="en-US"/>
        </a:p>
      </dgm:t>
    </dgm:pt>
    <dgm:pt modelId="{4F680F93-CA9A-4871-BD65-39CE978E9329}" type="sibTrans" cxnId="{9DB6D7DE-2F9B-4A51-AB13-9C5B0B26D537}">
      <dgm:prSet/>
      <dgm:spPr/>
      <dgm:t>
        <a:bodyPr/>
        <a:lstStyle/>
        <a:p>
          <a:endParaRPr lang="en-US"/>
        </a:p>
      </dgm:t>
    </dgm:pt>
    <dgm:pt modelId="{EA4FAF73-A42B-41EA-8A7D-96A15A959002}">
      <dgm:prSet custT="1"/>
      <dgm:spPr/>
      <dgm:t>
        <a:bodyPr/>
        <a:lstStyle/>
        <a:p>
          <a:r>
            <a:rPr lang="cs-CZ" sz="1200" i="1" dirty="0"/>
            <a:t>V</a:t>
          </a:r>
          <a:r>
            <a:rPr lang="pt-PT" sz="1200" dirty="0" err="1"/>
            <a:t>erbos</a:t>
          </a:r>
          <a:r>
            <a:rPr lang="pt-PT" sz="1200" dirty="0"/>
            <a:t> que exprimem  </a:t>
          </a:r>
          <a:r>
            <a:rPr lang="pt-PT" sz="1200" b="1" dirty="0"/>
            <a:t>fenómenos</a:t>
          </a:r>
          <a:r>
            <a:rPr lang="pt-PT" sz="1200" dirty="0"/>
            <a:t> </a:t>
          </a:r>
          <a:r>
            <a:rPr lang="pt-PT" sz="1200" b="1" dirty="0"/>
            <a:t>meteorológicos</a:t>
          </a:r>
          <a:r>
            <a:rPr lang="pt-PT" sz="1200" dirty="0"/>
            <a:t> que indicam fenómenos da natureza </a:t>
          </a:r>
          <a:r>
            <a:rPr lang="cs-CZ" sz="1200" dirty="0"/>
            <a:t> </a:t>
          </a:r>
          <a:r>
            <a:rPr lang="cs-CZ" sz="1200" b="1" i="1" dirty="0" err="1"/>
            <a:t>an</a:t>
          </a:r>
          <a:r>
            <a:rPr lang="pt-PT" sz="1200" b="1" i="1" dirty="0" err="1"/>
            <a:t>oitecer</a:t>
          </a:r>
          <a:r>
            <a:rPr lang="pt-PT" sz="1200" b="1" dirty="0"/>
            <a:t>, </a:t>
          </a:r>
          <a:r>
            <a:rPr lang="pt-PT" sz="1200" b="1" i="1" dirty="0"/>
            <a:t>trovejar</a:t>
          </a:r>
          <a:r>
            <a:rPr lang="pt-PT" sz="1200" b="1" dirty="0"/>
            <a:t>, </a:t>
          </a:r>
          <a:r>
            <a:rPr lang="pt-PT" sz="1200" b="1" i="1" dirty="0"/>
            <a:t>nevar</a:t>
          </a:r>
          <a:r>
            <a:rPr lang="pt-PT" sz="1200" b="1" dirty="0"/>
            <a:t>, </a:t>
          </a:r>
          <a:r>
            <a:rPr lang="pt-PT" sz="1200" b="1" i="1" dirty="0"/>
            <a:t>escurecer</a:t>
          </a:r>
          <a:r>
            <a:rPr lang="pt-PT" sz="1200" b="1" dirty="0"/>
            <a:t>, </a:t>
          </a:r>
          <a:r>
            <a:rPr lang="pt-PT" sz="1200" b="1" i="1" dirty="0"/>
            <a:t>chover</a:t>
          </a:r>
          <a:r>
            <a:rPr lang="pt-PT" sz="1200" b="1" dirty="0"/>
            <a:t>, </a:t>
          </a:r>
          <a:r>
            <a:rPr lang="pt-PT" sz="1200" b="1" i="1" dirty="0"/>
            <a:t>relampejar</a:t>
          </a:r>
          <a:r>
            <a:rPr lang="pt-PT" sz="1200" b="1" dirty="0"/>
            <a:t>, </a:t>
          </a:r>
          <a:r>
            <a:rPr lang="pt-PT" sz="1200" b="1" i="1" dirty="0"/>
            <a:t>ventar</a:t>
          </a:r>
          <a:r>
            <a:rPr lang="pt-PT" sz="1200" b="1" dirty="0"/>
            <a:t>;</a:t>
          </a:r>
          <a:endParaRPr lang="en-US" sz="1200" b="1" dirty="0"/>
        </a:p>
      </dgm:t>
    </dgm:pt>
    <dgm:pt modelId="{D56DF705-6420-41DD-913A-393E24C5DA1E}" type="parTrans" cxnId="{358D3D64-9BE9-441D-9099-5EBFB4FD6813}">
      <dgm:prSet/>
      <dgm:spPr/>
      <dgm:t>
        <a:bodyPr/>
        <a:lstStyle/>
        <a:p>
          <a:endParaRPr lang="en-US"/>
        </a:p>
      </dgm:t>
    </dgm:pt>
    <dgm:pt modelId="{F65F2164-0C30-4EAD-98B8-42D47FF8A88C}" type="sibTrans" cxnId="{358D3D64-9BE9-441D-9099-5EBFB4FD6813}">
      <dgm:prSet/>
      <dgm:spPr/>
      <dgm:t>
        <a:bodyPr/>
        <a:lstStyle/>
        <a:p>
          <a:endParaRPr lang="en-US"/>
        </a:p>
      </dgm:t>
    </dgm:pt>
    <dgm:pt modelId="{CF5D4F36-36A4-43BA-8029-2CCD4A5AE7B5}">
      <dgm:prSet custT="1"/>
      <dgm:spPr/>
      <dgm:t>
        <a:bodyPr/>
        <a:lstStyle/>
        <a:p>
          <a:r>
            <a:rPr lang="pt-PT" sz="1800" dirty="0"/>
            <a:t>verbos que exprimem o </a:t>
          </a:r>
          <a:r>
            <a:rPr lang="pt-PT" sz="1800" b="1" dirty="0"/>
            <a:t>sentido de existir</a:t>
          </a:r>
          <a:r>
            <a:rPr lang="pt-PT" sz="1800" dirty="0"/>
            <a:t> </a:t>
          </a:r>
          <a:endParaRPr lang="en-US" sz="1800" dirty="0"/>
        </a:p>
      </dgm:t>
    </dgm:pt>
    <dgm:pt modelId="{D339904C-0177-4FF1-990E-7A6531AF3471}" type="parTrans" cxnId="{9BC2371A-25BF-4F9A-BAA1-61746B9F0CDC}">
      <dgm:prSet/>
      <dgm:spPr/>
      <dgm:t>
        <a:bodyPr/>
        <a:lstStyle/>
        <a:p>
          <a:endParaRPr lang="en-US"/>
        </a:p>
      </dgm:t>
    </dgm:pt>
    <dgm:pt modelId="{F49D9D05-36B6-4E55-8CCC-AF3DE876FA62}" type="sibTrans" cxnId="{9BC2371A-25BF-4F9A-BAA1-61746B9F0CDC}">
      <dgm:prSet/>
      <dgm:spPr/>
      <dgm:t>
        <a:bodyPr/>
        <a:lstStyle/>
        <a:p>
          <a:endParaRPr lang="en-US"/>
        </a:p>
      </dgm:t>
    </dgm:pt>
    <dgm:pt modelId="{8755AE62-9FB5-4F1F-B518-1E2E207C5A8F}">
      <dgm:prSet custT="1"/>
      <dgm:spPr/>
      <dgm:t>
        <a:bodyPr/>
        <a:lstStyle/>
        <a:p>
          <a:r>
            <a:rPr lang="cs-CZ" sz="1400" i="1"/>
            <a:t>H</a:t>
          </a:r>
          <a:r>
            <a:rPr lang="pt-PT" sz="1400" i="1"/>
            <a:t>aver</a:t>
          </a:r>
          <a:r>
            <a:rPr lang="pt-PT" sz="1400"/>
            <a:t>, significando </a:t>
          </a:r>
          <a:r>
            <a:rPr lang="pt-PT" sz="1400" b="1" i="1"/>
            <a:t>existir</a:t>
          </a:r>
          <a:r>
            <a:rPr lang="pt-PT" sz="1400" b="1"/>
            <a:t> ou </a:t>
          </a:r>
          <a:r>
            <a:rPr lang="pt-PT" sz="1400" b="1" i="1"/>
            <a:t>acontecer</a:t>
          </a:r>
          <a:r>
            <a:rPr lang="pt-PT" sz="1400"/>
            <a:t>): </a:t>
          </a:r>
          <a:endParaRPr lang="en-US" sz="1400"/>
        </a:p>
      </dgm:t>
    </dgm:pt>
    <dgm:pt modelId="{C17A8143-DE5C-4B79-9538-9D2CD928FB93}" type="parTrans" cxnId="{30148942-3FF0-4EBA-AE20-D6B692021E3C}">
      <dgm:prSet/>
      <dgm:spPr/>
      <dgm:t>
        <a:bodyPr/>
        <a:lstStyle/>
        <a:p>
          <a:endParaRPr lang="en-US"/>
        </a:p>
      </dgm:t>
    </dgm:pt>
    <dgm:pt modelId="{08A20796-7797-4B6C-8EB3-534A648A486F}" type="sibTrans" cxnId="{30148942-3FF0-4EBA-AE20-D6B692021E3C}">
      <dgm:prSet/>
      <dgm:spPr/>
      <dgm:t>
        <a:bodyPr/>
        <a:lstStyle/>
        <a:p>
          <a:endParaRPr lang="en-US"/>
        </a:p>
      </dgm:t>
    </dgm:pt>
    <dgm:pt modelId="{4A3B4031-2C3E-494F-B8F2-A0FBCB9C79DB}">
      <dgm:prSet custT="1"/>
      <dgm:spPr/>
      <dgm:t>
        <a:bodyPr/>
        <a:lstStyle/>
        <a:p>
          <a:r>
            <a:rPr lang="pt-PT" sz="1400" i="1" dirty="0"/>
            <a:t>Ainda </a:t>
          </a:r>
          <a:r>
            <a:rPr lang="pt-PT" sz="1400" b="1" i="1" u="sng" dirty="0"/>
            <a:t>há</a:t>
          </a:r>
          <a:r>
            <a:rPr lang="pt-PT" sz="1400" i="1" dirty="0"/>
            <a:t> amigos. </a:t>
          </a:r>
          <a:r>
            <a:rPr lang="pt-PT" sz="1400" b="1" i="1" u="sng" dirty="0"/>
            <a:t>Haverá</a:t>
          </a:r>
          <a:r>
            <a:rPr lang="pt-PT" sz="1400" i="1" dirty="0"/>
            <a:t> aulas amanhã.  </a:t>
          </a:r>
          <a:endParaRPr lang="en-US" sz="1400" dirty="0"/>
        </a:p>
      </dgm:t>
    </dgm:pt>
    <dgm:pt modelId="{3D6DB6F5-6781-4C52-8E93-6C6AF261C954}" type="parTrans" cxnId="{69A79D4A-6C87-40FC-A754-68AD6E9EE65C}">
      <dgm:prSet/>
      <dgm:spPr/>
      <dgm:t>
        <a:bodyPr/>
        <a:lstStyle/>
        <a:p>
          <a:endParaRPr lang="en-US"/>
        </a:p>
      </dgm:t>
    </dgm:pt>
    <dgm:pt modelId="{7136A44B-DC51-4489-A69A-03CBF6227471}" type="sibTrans" cxnId="{69A79D4A-6C87-40FC-A754-68AD6E9EE65C}">
      <dgm:prSet/>
      <dgm:spPr/>
      <dgm:t>
        <a:bodyPr/>
        <a:lstStyle/>
        <a:p>
          <a:endParaRPr lang="en-US"/>
        </a:p>
      </dgm:t>
    </dgm:pt>
    <dgm:pt modelId="{C7C07698-38E7-4E7B-8BE2-42A7EB501ABE}">
      <dgm:prSet custT="1"/>
      <dgm:spPr/>
      <dgm:t>
        <a:bodyPr/>
        <a:lstStyle/>
        <a:p>
          <a:r>
            <a:rPr lang="pt-PT" sz="1400" i="1" u="sng" dirty="0"/>
            <a:t>Houve</a:t>
          </a:r>
          <a:r>
            <a:rPr lang="pt-PT" sz="1400" i="1" dirty="0"/>
            <a:t> um grave incidente no meu apartamento.</a:t>
          </a:r>
          <a:endParaRPr lang="en-US" sz="1400" dirty="0"/>
        </a:p>
      </dgm:t>
    </dgm:pt>
    <dgm:pt modelId="{85C83C94-F85E-4971-B23E-EEC3095CA177}" type="parTrans" cxnId="{98D90F23-D6BA-43A6-8D21-2D354E613B3F}">
      <dgm:prSet/>
      <dgm:spPr/>
      <dgm:t>
        <a:bodyPr/>
        <a:lstStyle/>
        <a:p>
          <a:endParaRPr lang="en-US"/>
        </a:p>
      </dgm:t>
    </dgm:pt>
    <dgm:pt modelId="{D6E64D95-4CFB-4850-8847-EB6ED5D61E97}" type="sibTrans" cxnId="{98D90F23-D6BA-43A6-8D21-2D354E613B3F}">
      <dgm:prSet/>
      <dgm:spPr/>
      <dgm:t>
        <a:bodyPr/>
        <a:lstStyle/>
        <a:p>
          <a:endParaRPr lang="en-US"/>
        </a:p>
      </dgm:t>
    </dgm:pt>
    <dgm:pt modelId="{90CA18C6-DD71-4612-AF5D-168B300B89DB}">
      <dgm:prSet custT="1"/>
      <dgm:spPr/>
      <dgm:t>
        <a:bodyPr/>
        <a:lstStyle/>
        <a:p>
          <a:r>
            <a:rPr lang="pt-PT" sz="2000" dirty="0"/>
            <a:t>verbos que indicam </a:t>
          </a:r>
          <a:r>
            <a:rPr lang="pt-PT" sz="2000" b="1" dirty="0"/>
            <a:t>tempo e clima</a:t>
          </a:r>
          <a:r>
            <a:rPr lang="pt-PT" sz="2000" dirty="0"/>
            <a:t> como: </a:t>
          </a:r>
          <a:r>
            <a:rPr lang="pt-PT" sz="2000" i="1" dirty="0"/>
            <a:t>ser</a:t>
          </a:r>
          <a:r>
            <a:rPr lang="pt-PT" sz="2000" dirty="0"/>
            <a:t>, </a:t>
          </a:r>
          <a:r>
            <a:rPr lang="pt-PT" sz="2000" i="1" dirty="0"/>
            <a:t>fazer</a:t>
          </a:r>
          <a:r>
            <a:rPr lang="pt-PT" sz="2000" dirty="0"/>
            <a:t>, </a:t>
          </a:r>
          <a:r>
            <a:rPr lang="pt-PT" sz="2000" i="1" dirty="0"/>
            <a:t>haver</a:t>
          </a:r>
          <a:r>
            <a:rPr lang="pt-PT" sz="2000" dirty="0"/>
            <a:t>, </a:t>
          </a:r>
          <a:r>
            <a:rPr lang="pt-PT" sz="2000" i="1" dirty="0"/>
            <a:t>estar</a:t>
          </a:r>
          <a:r>
            <a:rPr lang="pt-PT" sz="2000" dirty="0"/>
            <a:t>, </a:t>
          </a:r>
          <a:r>
            <a:rPr lang="pt-PT" sz="2000" i="1" dirty="0"/>
            <a:t>ir, andar</a:t>
          </a:r>
          <a:r>
            <a:rPr lang="pt-PT" sz="2000" dirty="0"/>
            <a:t> e </a:t>
          </a:r>
          <a:r>
            <a:rPr lang="pt-PT" sz="2000" i="1" dirty="0"/>
            <a:t>passar</a:t>
          </a:r>
          <a:r>
            <a:rPr lang="pt-PT" sz="2000" dirty="0"/>
            <a:t>:  </a:t>
          </a:r>
          <a:endParaRPr lang="en-US" sz="2000" dirty="0"/>
        </a:p>
      </dgm:t>
    </dgm:pt>
    <dgm:pt modelId="{88A05572-48A5-444F-AF22-631BA0C88768}" type="parTrans" cxnId="{72FB53BC-198F-4C9A-9446-46A628C0039E}">
      <dgm:prSet/>
      <dgm:spPr/>
      <dgm:t>
        <a:bodyPr/>
        <a:lstStyle/>
        <a:p>
          <a:endParaRPr lang="en-US"/>
        </a:p>
      </dgm:t>
    </dgm:pt>
    <dgm:pt modelId="{7BFB5A9F-D955-475F-A7F0-D3D13D013D70}" type="sibTrans" cxnId="{72FB53BC-198F-4C9A-9446-46A628C0039E}">
      <dgm:prSet/>
      <dgm:spPr/>
      <dgm:t>
        <a:bodyPr/>
        <a:lstStyle/>
        <a:p>
          <a:endParaRPr lang="en-US"/>
        </a:p>
      </dgm:t>
    </dgm:pt>
    <dgm:pt modelId="{01AA2634-2806-4E2C-84BA-B6D1914807DC}">
      <dgm:prSet custT="1"/>
      <dgm:spPr/>
      <dgm:t>
        <a:bodyPr/>
        <a:lstStyle/>
        <a:p>
          <a:r>
            <a:rPr lang="pt-PT" sz="1600" b="1" i="1" u="sng"/>
            <a:t>Está</a:t>
          </a:r>
          <a:r>
            <a:rPr lang="pt-PT" sz="1600" i="1"/>
            <a:t> quente esta noite. </a:t>
          </a:r>
          <a:endParaRPr lang="en-US" sz="1600"/>
        </a:p>
      </dgm:t>
    </dgm:pt>
    <dgm:pt modelId="{256350F9-9AE8-4B71-867E-883F05624F11}" type="parTrans" cxnId="{D3BF6138-7771-41C5-BC8F-E0C06D6A2DA3}">
      <dgm:prSet/>
      <dgm:spPr/>
      <dgm:t>
        <a:bodyPr/>
        <a:lstStyle/>
        <a:p>
          <a:endParaRPr lang="en-US"/>
        </a:p>
      </dgm:t>
    </dgm:pt>
    <dgm:pt modelId="{4AE87EA8-F1A2-4715-9A7D-E2EFCC9DA91E}" type="sibTrans" cxnId="{D3BF6138-7771-41C5-BC8F-E0C06D6A2DA3}">
      <dgm:prSet/>
      <dgm:spPr/>
      <dgm:t>
        <a:bodyPr/>
        <a:lstStyle/>
        <a:p>
          <a:endParaRPr lang="en-US"/>
        </a:p>
      </dgm:t>
    </dgm:pt>
    <dgm:pt modelId="{FB0AF8C9-632B-4921-9600-4FA6DF10A40B}">
      <dgm:prSet custT="1"/>
      <dgm:spPr/>
      <dgm:t>
        <a:bodyPr/>
        <a:lstStyle/>
        <a:p>
          <a:r>
            <a:rPr lang="pt-PT" sz="1600" b="1" i="1" u="sng" dirty="0"/>
            <a:t>Faz</a:t>
          </a:r>
          <a:r>
            <a:rPr lang="pt-PT" sz="1600" i="1" dirty="0"/>
            <a:t> dez anos que não o vejo. </a:t>
          </a:r>
          <a:endParaRPr lang="en-US" sz="1600" dirty="0"/>
        </a:p>
      </dgm:t>
    </dgm:pt>
    <dgm:pt modelId="{554D78A6-043F-4EF1-BFF2-9DA4A2BCEB8A}" type="parTrans" cxnId="{A3CE4307-22A4-45FD-9549-C8865FECB44E}">
      <dgm:prSet/>
      <dgm:spPr/>
      <dgm:t>
        <a:bodyPr/>
        <a:lstStyle/>
        <a:p>
          <a:endParaRPr lang="en-US"/>
        </a:p>
      </dgm:t>
    </dgm:pt>
    <dgm:pt modelId="{AE710FFF-7534-468E-97ED-E3F053A61BE9}" type="sibTrans" cxnId="{A3CE4307-22A4-45FD-9549-C8865FECB44E}">
      <dgm:prSet/>
      <dgm:spPr/>
      <dgm:t>
        <a:bodyPr/>
        <a:lstStyle/>
        <a:p>
          <a:endParaRPr lang="en-US"/>
        </a:p>
      </dgm:t>
    </dgm:pt>
    <dgm:pt modelId="{4EB76B2F-02CD-4151-85BB-2438AFCB263A}">
      <dgm:prSet custT="1"/>
      <dgm:spPr/>
      <dgm:t>
        <a:bodyPr/>
        <a:lstStyle/>
        <a:p>
          <a:r>
            <a:rPr lang="pt-PT" sz="1600" b="1" i="1" u="sng" dirty="0"/>
            <a:t>Faz</a:t>
          </a:r>
          <a:r>
            <a:rPr lang="pt-PT" sz="1600" i="1" dirty="0"/>
            <a:t> um calor </a:t>
          </a:r>
          <a:r>
            <a:rPr lang="pt-PT" sz="1600" i="1" dirty="0" err="1"/>
            <a:t>insoportável</a:t>
          </a:r>
          <a:r>
            <a:rPr lang="pt-PT" sz="1600" i="1" dirty="0"/>
            <a:t>.  </a:t>
          </a:r>
          <a:endParaRPr lang="en-US" sz="1200" dirty="0"/>
        </a:p>
      </dgm:t>
    </dgm:pt>
    <dgm:pt modelId="{9EAB4D3A-085E-4EEC-8D3E-354F2D39E7A0}" type="parTrans" cxnId="{2A12F15A-B141-44D7-9CC8-13B4DCFB3BC5}">
      <dgm:prSet/>
      <dgm:spPr/>
      <dgm:t>
        <a:bodyPr/>
        <a:lstStyle/>
        <a:p>
          <a:endParaRPr lang="en-US"/>
        </a:p>
      </dgm:t>
    </dgm:pt>
    <dgm:pt modelId="{EF11D1FF-27CD-4F34-A187-127A0DFA22B7}" type="sibTrans" cxnId="{2A12F15A-B141-44D7-9CC8-13B4DCFB3BC5}">
      <dgm:prSet/>
      <dgm:spPr/>
      <dgm:t>
        <a:bodyPr/>
        <a:lstStyle/>
        <a:p>
          <a:endParaRPr lang="en-US"/>
        </a:p>
      </dgm:t>
    </dgm:pt>
    <dgm:pt modelId="{C246ED63-DBBB-4E06-B862-0EBC16226CFD}">
      <dgm:prSet/>
      <dgm:spPr/>
      <dgm:t>
        <a:bodyPr/>
        <a:lstStyle/>
        <a:p>
          <a:r>
            <a:rPr lang="pt-PT" dirty="0"/>
            <a:t>verbos que indicam o </a:t>
          </a:r>
          <a:r>
            <a:rPr lang="pt-PT" b="1" dirty="0"/>
            <a:t>tempo decorrido</a:t>
          </a:r>
          <a:r>
            <a:rPr lang="pt-PT" dirty="0"/>
            <a:t>:</a:t>
          </a:r>
          <a:r>
            <a:rPr lang="pt-PT" i="1" dirty="0"/>
            <a:t> </a:t>
          </a:r>
          <a:endParaRPr lang="en-US" dirty="0"/>
        </a:p>
      </dgm:t>
    </dgm:pt>
    <dgm:pt modelId="{94E59F3B-8B7E-4B83-8FC7-3ACF20BBF7B3}" type="parTrans" cxnId="{365D9514-0B6B-4556-9EB0-8A7AB74296B9}">
      <dgm:prSet/>
      <dgm:spPr/>
      <dgm:t>
        <a:bodyPr/>
        <a:lstStyle/>
        <a:p>
          <a:endParaRPr lang="en-US"/>
        </a:p>
      </dgm:t>
    </dgm:pt>
    <dgm:pt modelId="{762C513E-B7E9-4513-8B55-B71CB630B0F4}" type="sibTrans" cxnId="{365D9514-0B6B-4556-9EB0-8A7AB74296B9}">
      <dgm:prSet/>
      <dgm:spPr/>
      <dgm:t>
        <a:bodyPr/>
        <a:lstStyle/>
        <a:p>
          <a:endParaRPr lang="en-US"/>
        </a:p>
      </dgm:t>
    </dgm:pt>
    <dgm:pt modelId="{EA73AF5C-FA18-446E-9B3B-9D8E04714E4A}">
      <dgm:prSet/>
      <dgm:spPr/>
      <dgm:t>
        <a:bodyPr/>
        <a:lstStyle/>
        <a:p>
          <a:r>
            <a:rPr lang="pt-PT" b="1" i="1" u="sng" dirty="0"/>
            <a:t>anda</a:t>
          </a:r>
          <a:r>
            <a:rPr lang="pt-PT" i="1" dirty="0"/>
            <a:t> por aí um mês que...., </a:t>
          </a:r>
          <a:r>
            <a:rPr lang="pt-PT" b="1" i="1" u="sng" dirty="0"/>
            <a:t>fazia</a:t>
          </a:r>
          <a:r>
            <a:rPr lang="pt-PT" i="1" dirty="0"/>
            <a:t> um tempão que não me dava sinal de vida, </a:t>
          </a:r>
          <a:r>
            <a:rPr lang="pt-PT" b="1" i="1" u="sng" dirty="0"/>
            <a:t>há</a:t>
          </a:r>
          <a:r>
            <a:rPr lang="pt-PT" i="1" dirty="0"/>
            <a:t> longos anos, </a:t>
          </a:r>
          <a:r>
            <a:rPr lang="pt-PT" i="1" u="sng" dirty="0"/>
            <a:t>vai</a:t>
          </a:r>
          <a:r>
            <a:rPr lang="pt-PT" i="1" dirty="0"/>
            <a:t> por mais </a:t>
          </a:r>
          <a:r>
            <a:rPr lang="cs-CZ" i="1" dirty="0"/>
            <a:t> </a:t>
          </a:r>
          <a:r>
            <a:rPr lang="pt-PT" i="1" dirty="0"/>
            <a:t>de cinco anos, etc.</a:t>
          </a:r>
          <a:endParaRPr lang="en-US" dirty="0"/>
        </a:p>
      </dgm:t>
    </dgm:pt>
    <dgm:pt modelId="{9018F1FA-0A7C-4A71-9026-0AD28EEFD926}" type="parTrans" cxnId="{9F8B75FA-07D7-4ACB-BD77-9027651870EE}">
      <dgm:prSet/>
      <dgm:spPr/>
      <dgm:t>
        <a:bodyPr/>
        <a:lstStyle/>
        <a:p>
          <a:endParaRPr lang="en-US"/>
        </a:p>
      </dgm:t>
    </dgm:pt>
    <dgm:pt modelId="{11F4D775-6375-48BC-86CF-12BE654653DD}" type="sibTrans" cxnId="{9F8B75FA-07D7-4ACB-BD77-9027651870EE}">
      <dgm:prSet/>
      <dgm:spPr/>
      <dgm:t>
        <a:bodyPr/>
        <a:lstStyle/>
        <a:p>
          <a:endParaRPr lang="en-US"/>
        </a:p>
      </dgm:t>
    </dgm:pt>
    <dgm:pt modelId="{0979EC4E-1770-4FCA-AD15-1100E912D124}" type="pres">
      <dgm:prSet presAssocID="{5FF552DB-2095-479C-B7B7-421B9F352D9C}" presName="diagram" presStyleCnt="0">
        <dgm:presLayoutVars>
          <dgm:dir/>
          <dgm:resizeHandles val="exact"/>
        </dgm:presLayoutVars>
      </dgm:prSet>
      <dgm:spPr/>
    </dgm:pt>
    <dgm:pt modelId="{E23AA7E3-2416-42FC-BD12-87975F8DA17D}" type="pres">
      <dgm:prSet presAssocID="{11030A32-D44A-4B5C-9372-B515E411B4AF}" presName="node" presStyleLbl="node1" presStyleIdx="0" presStyleCnt="6">
        <dgm:presLayoutVars>
          <dgm:bulletEnabled val="1"/>
        </dgm:presLayoutVars>
      </dgm:prSet>
      <dgm:spPr/>
    </dgm:pt>
    <dgm:pt modelId="{852BDFFD-E544-4888-BF65-F9D0636AF61F}" type="pres">
      <dgm:prSet presAssocID="{28554BFE-3202-456F-8D39-616F3574D807}" presName="sibTrans" presStyleCnt="0"/>
      <dgm:spPr/>
    </dgm:pt>
    <dgm:pt modelId="{F5BEA466-D8B2-4B3C-8E52-CDF82032C209}" type="pres">
      <dgm:prSet presAssocID="{9C1B00ED-0363-44F9-A76D-9E7E07F34403}" presName="node" presStyleLbl="node1" presStyleIdx="1" presStyleCnt="6">
        <dgm:presLayoutVars>
          <dgm:bulletEnabled val="1"/>
        </dgm:presLayoutVars>
      </dgm:prSet>
      <dgm:spPr/>
    </dgm:pt>
    <dgm:pt modelId="{1C910F0D-2859-4E92-801A-059DBCEEDB82}" type="pres">
      <dgm:prSet presAssocID="{766B9521-5CB1-4820-BC1E-2375DA792306}" presName="sibTrans" presStyleCnt="0"/>
      <dgm:spPr/>
    </dgm:pt>
    <dgm:pt modelId="{AC22FAF2-E2CD-4EBD-B213-88C74A02CC8F}" type="pres">
      <dgm:prSet presAssocID="{B17B8305-690A-4EF0-BFC9-A6AC1E2B7C29}" presName="node" presStyleLbl="node1" presStyleIdx="2" presStyleCnt="6" custScaleX="101637" custScaleY="123422">
        <dgm:presLayoutVars>
          <dgm:bulletEnabled val="1"/>
        </dgm:presLayoutVars>
      </dgm:prSet>
      <dgm:spPr/>
    </dgm:pt>
    <dgm:pt modelId="{65D13EC5-72D1-4C19-BE63-6808F2DFEDF5}" type="pres">
      <dgm:prSet presAssocID="{4F680F93-CA9A-4871-BD65-39CE978E9329}" presName="sibTrans" presStyleCnt="0"/>
      <dgm:spPr/>
    </dgm:pt>
    <dgm:pt modelId="{E318A3F7-12B2-45E5-A082-C4D23585C45D}" type="pres">
      <dgm:prSet presAssocID="{CF5D4F36-36A4-43BA-8029-2CCD4A5AE7B5}" presName="node" presStyleLbl="node1" presStyleIdx="3" presStyleCnt="6" custScaleX="103534" custScaleY="155420">
        <dgm:presLayoutVars>
          <dgm:bulletEnabled val="1"/>
        </dgm:presLayoutVars>
      </dgm:prSet>
      <dgm:spPr/>
    </dgm:pt>
    <dgm:pt modelId="{E06DD70B-1B1D-4E20-AD13-2A422EFEFB60}" type="pres">
      <dgm:prSet presAssocID="{F49D9D05-36B6-4E55-8CCC-AF3DE876FA62}" presName="sibTrans" presStyleCnt="0"/>
      <dgm:spPr/>
    </dgm:pt>
    <dgm:pt modelId="{8FB4F7E6-0518-44E6-A07D-C59DA74B9CB3}" type="pres">
      <dgm:prSet presAssocID="{90CA18C6-DD71-4612-AF5D-168B300B89DB}" presName="node" presStyleLbl="node1" presStyleIdx="4" presStyleCnt="6" custScaleX="108182" custScaleY="158703">
        <dgm:presLayoutVars>
          <dgm:bulletEnabled val="1"/>
        </dgm:presLayoutVars>
      </dgm:prSet>
      <dgm:spPr/>
    </dgm:pt>
    <dgm:pt modelId="{97B2ECFD-3B14-4493-B4E3-65E184DAADAA}" type="pres">
      <dgm:prSet presAssocID="{7BFB5A9F-D955-475F-A7F0-D3D13D013D70}" presName="sibTrans" presStyleCnt="0"/>
      <dgm:spPr/>
    </dgm:pt>
    <dgm:pt modelId="{E749AD5B-90A8-4B37-B82A-02D03B3A0632}" type="pres">
      <dgm:prSet presAssocID="{C246ED63-DBBB-4E06-B862-0EBC16226CFD}" presName="node" presStyleLbl="node1" presStyleIdx="5" presStyleCnt="6" custScaleX="96431" custScaleY="143300">
        <dgm:presLayoutVars>
          <dgm:bulletEnabled val="1"/>
        </dgm:presLayoutVars>
      </dgm:prSet>
      <dgm:spPr/>
    </dgm:pt>
  </dgm:ptLst>
  <dgm:cxnLst>
    <dgm:cxn modelId="{A3CE4307-22A4-45FD-9549-C8865FECB44E}" srcId="{90CA18C6-DD71-4612-AF5D-168B300B89DB}" destId="{FB0AF8C9-632B-4921-9600-4FA6DF10A40B}" srcOrd="1" destOrd="0" parTransId="{554D78A6-043F-4EF1-BFF2-9DA4A2BCEB8A}" sibTransId="{AE710FFF-7534-468E-97ED-E3F053A61BE9}"/>
    <dgm:cxn modelId="{71EAC90D-7167-45B1-A33D-B6F0B4A5A211}" type="presOf" srcId="{90CA18C6-DD71-4612-AF5D-168B300B89DB}" destId="{8FB4F7E6-0518-44E6-A07D-C59DA74B9CB3}" srcOrd="0" destOrd="0" presId="urn:microsoft.com/office/officeart/2005/8/layout/default"/>
    <dgm:cxn modelId="{D925AF0F-3116-4D4C-A154-588AD8969A82}" type="presOf" srcId="{5FF552DB-2095-479C-B7B7-421B9F352D9C}" destId="{0979EC4E-1770-4FCA-AD15-1100E912D124}" srcOrd="0" destOrd="0" presId="urn:microsoft.com/office/officeart/2005/8/layout/default"/>
    <dgm:cxn modelId="{60692111-FECE-452C-8CA7-C096179B21EF}" type="presOf" srcId="{CF5D4F36-36A4-43BA-8029-2CCD4A5AE7B5}" destId="{E318A3F7-12B2-45E5-A082-C4D23585C45D}" srcOrd="0" destOrd="0" presId="urn:microsoft.com/office/officeart/2005/8/layout/default"/>
    <dgm:cxn modelId="{365D9514-0B6B-4556-9EB0-8A7AB74296B9}" srcId="{5FF552DB-2095-479C-B7B7-421B9F352D9C}" destId="{C246ED63-DBBB-4E06-B862-0EBC16226CFD}" srcOrd="5" destOrd="0" parTransId="{94E59F3B-8B7E-4B83-8FC7-3ACF20BBF7B3}" sibTransId="{762C513E-B7E9-4513-8B55-B71CB630B0F4}"/>
    <dgm:cxn modelId="{9BC2371A-25BF-4F9A-BAA1-61746B9F0CDC}" srcId="{5FF552DB-2095-479C-B7B7-421B9F352D9C}" destId="{CF5D4F36-36A4-43BA-8029-2CCD4A5AE7B5}" srcOrd="3" destOrd="0" parTransId="{D339904C-0177-4FF1-990E-7A6531AF3471}" sibTransId="{F49D9D05-36B6-4E55-8CCC-AF3DE876FA62}"/>
    <dgm:cxn modelId="{98D90F23-D6BA-43A6-8D21-2D354E613B3F}" srcId="{CF5D4F36-36A4-43BA-8029-2CCD4A5AE7B5}" destId="{C7C07698-38E7-4E7B-8BE2-42A7EB501ABE}" srcOrd="2" destOrd="0" parTransId="{85C83C94-F85E-4971-B23E-EEC3095CA177}" sibTransId="{D6E64D95-4CFB-4850-8847-EB6ED5D61E97}"/>
    <dgm:cxn modelId="{D3BF6138-7771-41C5-BC8F-E0C06D6A2DA3}" srcId="{90CA18C6-DD71-4612-AF5D-168B300B89DB}" destId="{01AA2634-2806-4E2C-84BA-B6D1914807DC}" srcOrd="0" destOrd="0" parTransId="{256350F9-9AE8-4B71-867E-883F05624F11}" sibTransId="{4AE87EA8-F1A2-4715-9A7D-E2EFCC9DA91E}"/>
    <dgm:cxn modelId="{B2619241-180B-4034-9A0E-DD59B7C0C486}" type="presOf" srcId="{FB0AF8C9-632B-4921-9600-4FA6DF10A40B}" destId="{8FB4F7E6-0518-44E6-A07D-C59DA74B9CB3}" srcOrd="0" destOrd="2" presId="urn:microsoft.com/office/officeart/2005/8/layout/default"/>
    <dgm:cxn modelId="{30148942-3FF0-4EBA-AE20-D6B692021E3C}" srcId="{CF5D4F36-36A4-43BA-8029-2CCD4A5AE7B5}" destId="{8755AE62-9FB5-4F1F-B518-1E2E207C5A8F}" srcOrd="0" destOrd="0" parTransId="{C17A8143-DE5C-4B79-9538-9D2CD928FB93}" sibTransId="{08A20796-7797-4B6C-8EB3-534A648A486F}"/>
    <dgm:cxn modelId="{C974D443-32D2-4199-89B3-E4222DDE474F}" srcId="{9C1B00ED-0363-44F9-A76D-9E7E07F34403}" destId="{066E2029-47EC-434F-B596-00589919809E}" srcOrd="0" destOrd="0" parTransId="{29CDE0CA-5BB7-4B07-A886-62874C33EA16}" sibTransId="{866CA1D2-4E41-4675-A5C8-8DE38161ACD4}"/>
    <dgm:cxn modelId="{358D3D64-9BE9-441D-9099-5EBFB4FD6813}" srcId="{B17B8305-690A-4EF0-BFC9-A6AC1E2B7C29}" destId="{EA4FAF73-A42B-41EA-8A7D-96A15A959002}" srcOrd="0" destOrd="0" parTransId="{D56DF705-6420-41DD-913A-393E24C5DA1E}" sibTransId="{F65F2164-0C30-4EAD-98B8-42D47FF8A88C}"/>
    <dgm:cxn modelId="{F5BF9765-E445-45C8-B602-1AF573D71577}" type="presOf" srcId="{066E2029-47EC-434F-B596-00589919809E}" destId="{F5BEA466-D8B2-4B3C-8E52-CDF82032C209}" srcOrd="0" destOrd="1" presId="urn:microsoft.com/office/officeart/2005/8/layout/default"/>
    <dgm:cxn modelId="{69A79D4A-6C87-40FC-A754-68AD6E9EE65C}" srcId="{CF5D4F36-36A4-43BA-8029-2CCD4A5AE7B5}" destId="{4A3B4031-2C3E-494F-B8F2-A0FBCB9C79DB}" srcOrd="1" destOrd="0" parTransId="{3D6DB6F5-6781-4C52-8E93-6C6AF261C954}" sibTransId="{7136A44B-DC51-4489-A69A-03CBF6227471}"/>
    <dgm:cxn modelId="{CA53A853-94DE-4ADC-9895-3A27BA1545E5}" type="presOf" srcId="{8755AE62-9FB5-4F1F-B518-1E2E207C5A8F}" destId="{E318A3F7-12B2-45E5-A082-C4D23585C45D}" srcOrd="0" destOrd="1" presId="urn:microsoft.com/office/officeart/2005/8/layout/default"/>
    <dgm:cxn modelId="{F5D30F7A-E928-48E5-9329-5D340091A628}" type="presOf" srcId="{11030A32-D44A-4B5C-9372-B515E411B4AF}" destId="{E23AA7E3-2416-42FC-BD12-87975F8DA17D}" srcOrd="0" destOrd="0" presId="urn:microsoft.com/office/officeart/2005/8/layout/default"/>
    <dgm:cxn modelId="{2A12F15A-B141-44D7-9CC8-13B4DCFB3BC5}" srcId="{90CA18C6-DD71-4612-AF5D-168B300B89DB}" destId="{4EB76B2F-02CD-4151-85BB-2438AFCB263A}" srcOrd="2" destOrd="0" parTransId="{9EAB4D3A-085E-4EEC-8D3E-354F2D39E7A0}" sibTransId="{EF11D1FF-27CD-4F34-A187-127A0DFA22B7}"/>
    <dgm:cxn modelId="{3C446E7B-9A23-4F28-B93D-879CD87D59D8}" srcId="{5FF552DB-2095-479C-B7B7-421B9F352D9C}" destId="{11030A32-D44A-4B5C-9372-B515E411B4AF}" srcOrd="0" destOrd="0" parTransId="{4FFF630A-4407-4AAB-B9F1-BE9379A2840A}" sibTransId="{28554BFE-3202-456F-8D39-616F3574D807}"/>
    <dgm:cxn modelId="{B9DA3881-381C-4005-9B43-00F947E0E012}" type="presOf" srcId="{EA4FAF73-A42B-41EA-8A7D-96A15A959002}" destId="{AC22FAF2-E2CD-4EBD-B213-88C74A02CC8F}" srcOrd="0" destOrd="1" presId="urn:microsoft.com/office/officeart/2005/8/layout/default"/>
    <dgm:cxn modelId="{4CC6CC83-A621-45DF-BD21-9097CBB6D310}" type="presOf" srcId="{61F16C52-91D2-49F0-911D-F5275FC57C56}" destId="{E23AA7E3-2416-42FC-BD12-87975F8DA17D}" srcOrd="0" destOrd="1" presId="urn:microsoft.com/office/officeart/2005/8/layout/default"/>
    <dgm:cxn modelId="{2EB167A6-17C0-478B-9DC8-C5921D98C27B}" type="presOf" srcId="{EA73AF5C-FA18-446E-9B3B-9D8E04714E4A}" destId="{E749AD5B-90A8-4B37-B82A-02D03B3A0632}" srcOrd="0" destOrd="1" presId="urn:microsoft.com/office/officeart/2005/8/layout/default"/>
    <dgm:cxn modelId="{7B94B1B7-E71F-42BF-BD0B-3953ADC28495}" type="presOf" srcId="{B17B8305-690A-4EF0-BFC9-A6AC1E2B7C29}" destId="{AC22FAF2-E2CD-4EBD-B213-88C74A02CC8F}" srcOrd="0" destOrd="0" presId="urn:microsoft.com/office/officeart/2005/8/layout/default"/>
    <dgm:cxn modelId="{72FB53BC-198F-4C9A-9446-46A628C0039E}" srcId="{5FF552DB-2095-479C-B7B7-421B9F352D9C}" destId="{90CA18C6-DD71-4612-AF5D-168B300B89DB}" srcOrd="4" destOrd="0" parTransId="{88A05572-48A5-444F-AF22-631BA0C88768}" sibTransId="{7BFB5A9F-D955-475F-A7F0-D3D13D013D70}"/>
    <dgm:cxn modelId="{5302E2D1-F449-4A82-A07F-4D1FE3D4AB2E}" type="presOf" srcId="{4EB76B2F-02CD-4151-85BB-2438AFCB263A}" destId="{8FB4F7E6-0518-44E6-A07D-C59DA74B9CB3}" srcOrd="0" destOrd="3" presId="urn:microsoft.com/office/officeart/2005/8/layout/default"/>
    <dgm:cxn modelId="{D32A6BD2-9C01-4B51-8238-E6DE86DEEC5E}" type="presOf" srcId="{4A3B4031-2C3E-494F-B8F2-A0FBCB9C79DB}" destId="{E318A3F7-12B2-45E5-A082-C4D23585C45D}" srcOrd="0" destOrd="2" presId="urn:microsoft.com/office/officeart/2005/8/layout/default"/>
    <dgm:cxn modelId="{01F60DD5-772A-42EA-829D-4550725A71B2}" type="presOf" srcId="{9C1B00ED-0363-44F9-A76D-9E7E07F34403}" destId="{F5BEA466-D8B2-4B3C-8E52-CDF82032C209}" srcOrd="0" destOrd="0" presId="urn:microsoft.com/office/officeart/2005/8/layout/default"/>
    <dgm:cxn modelId="{978F92D5-1E9D-474F-8A35-7E87A19439C9}" type="presOf" srcId="{01AA2634-2806-4E2C-84BA-B6D1914807DC}" destId="{8FB4F7E6-0518-44E6-A07D-C59DA74B9CB3}" srcOrd="0" destOrd="1" presId="urn:microsoft.com/office/officeart/2005/8/layout/default"/>
    <dgm:cxn modelId="{C22EE0DA-F4F7-4B68-9221-2DF062F7AB4F}" srcId="{5FF552DB-2095-479C-B7B7-421B9F352D9C}" destId="{9C1B00ED-0363-44F9-A76D-9E7E07F34403}" srcOrd="1" destOrd="0" parTransId="{02B36790-46DB-4012-A1AA-465B773B8902}" sibTransId="{766B9521-5CB1-4820-BC1E-2375DA792306}"/>
    <dgm:cxn modelId="{9DB6D7DE-2F9B-4A51-AB13-9C5B0B26D537}" srcId="{5FF552DB-2095-479C-B7B7-421B9F352D9C}" destId="{B17B8305-690A-4EF0-BFC9-A6AC1E2B7C29}" srcOrd="2" destOrd="0" parTransId="{64B825E2-073E-4A18-9CCF-9590397550CB}" sibTransId="{4F680F93-CA9A-4871-BD65-39CE978E9329}"/>
    <dgm:cxn modelId="{31AD0EF0-F096-4539-A9F8-CA29790AABC7}" srcId="{11030A32-D44A-4B5C-9372-B515E411B4AF}" destId="{61F16C52-91D2-49F0-911D-F5275FC57C56}" srcOrd="0" destOrd="0" parTransId="{D45B4081-2D6C-4CF0-A4CC-F936D19E043A}" sibTransId="{5462CB72-63F6-47E2-A296-6F90F877677A}"/>
    <dgm:cxn modelId="{C0FF21F6-1A61-49DE-BB3D-B971B9F8B645}" type="presOf" srcId="{C246ED63-DBBB-4E06-B862-0EBC16226CFD}" destId="{E749AD5B-90A8-4B37-B82A-02D03B3A0632}" srcOrd="0" destOrd="0" presId="urn:microsoft.com/office/officeart/2005/8/layout/default"/>
    <dgm:cxn modelId="{5EAAA9F7-CE5D-4338-B78D-AF71D686C2F9}" type="presOf" srcId="{C7C07698-38E7-4E7B-8BE2-42A7EB501ABE}" destId="{E318A3F7-12B2-45E5-A082-C4D23585C45D}" srcOrd="0" destOrd="3" presId="urn:microsoft.com/office/officeart/2005/8/layout/default"/>
    <dgm:cxn modelId="{9F8B75FA-07D7-4ACB-BD77-9027651870EE}" srcId="{C246ED63-DBBB-4E06-B862-0EBC16226CFD}" destId="{EA73AF5C-FA18-446E-9B3B-9D8E04714E4A}" srcOrd="0" destOrd="0" parTransId="{9018F1FA-0A7C-4A71-9026-0AD28EEFD926}" sibTransId="{11F4D775-6375-48BC-86CF-12BE654653DD}"/>
    <dgm:cxn modelId="{602206AD-ED01-48CF-BA41-139D504D3EC2}" type="presParOf" srcId="{0979EC4E-1770-4FCA-AD15-1100E912D124}" destId="{E23AA7E3-2416-42FC-BD12-87975F8DA17D}" srcOrd="0" destOrd="0" presId="urn:microsoft.com/office/officeart/2005/8/layout/default"/>
    <dgm:cxn modelId="{EFC33104-FA4E-4C98-AE40-64E421E984B0}" type="presParOf" srcId="{0979EC4E-1770-4FCA-AD15-1100E912D124}" destId="{852BDFFD-E544-4888-BF65-F9D0636AF61F}" srcOrd="1" destOrd="0" presId="urn:microsoft.com/office/officeart/2005/8/layout/default"/>
    <dgm:cxn modelId="{580D9B41-D057-438B-B0DD-B3976A1EF2AB}" type="presParOf" srcId="{0979EC4E-1770-4FCA-AD15-1100E912D124}" destId="{F5BEA466-D8B2-4B3C-8E52-CDF82032C209}" srcOrd="2" destOrd="0" presId="urn:microsoft.com/office/officeart/2005/8/layout/default"/>
    <dgm:cxn modelId="{A207247C-A63D-4F33-ADAE-3B978EB7A437}" type="presParOf" srcId="{0979EC4E-1770-4FCA-AD15-1100E912D124}" destId="{1C910F0D-2859-4E92-801A-059DBCEEDB82}" srcOrd="3" destOrd="0" presId="urn:microsoft.com/office/officeart/2005/8/layout/default"/>
    <dgm:cxn modelId="{195B448F-F1D2-438F-9B5B-CE765F1E26BC}" type="presParOf" srcId="{0979EC4E-1770-4FCA-AD15-1100E912D124}" destId="{AC22FAF2-E2CD-4EBD-B213-88C74A02CC8F}" srcOrd="4" destOrd="0" presId="urn:microsoft.com/office/officeart/2005/8/layout/default"/>
    <dgm:cxn modelId="{086E9A11-D274-48D8-89A7-687EA23FCE43}" type="presParOf" srcId="{0979EC4E-1770-4FCA-AD15-1100E912D124}" destId="{65D13EC5-72D1-4C19-BE63-6808F2DFEDF5}" srcOrd="5" destOrd="0" presId="urn:microsoft.com/office/officeart/2005/8/layout/default"/>
    <dgm:cxn modelId="{1727FD3A-4099-464B-9F0C-32995B87C51A}" type="presParOf" srcId="{0979EC4E-1770-4FCA-AD15-1100E912D124}" destId="{E318A3F7-12B2-45E5-A082-C4D23585C45D}" srcOrd="6" destOrd="0" presId="urn:microsoft.com/office/officeart/2005/8/layout/default"/>
    <dgm:cxn modelId="{5C7EE659-E9A4-433E-9528-05CF5DC9E293}" type="presParOf" srcId="{0979EC4E-1770-4FCA-AD15-1100E912D124}" destId="{E06DD70B-1B1D-4E20-AD13-2A422EFEFB60}" srcOrd="7" destOrd="0" presId="urn:microsoft.com/office/officeart/2005/8/layout/default"/>
    <dgm:cxn modelId="{3EC060A9-B5C5-4800-A778-ED93A3D99A72}" type="presParOf" srcId="{0979EC4E-1770-4FCA-AD15-1100E912D124}" destId="{8FB4F7E6-0518-44E6-A07D-C59DA74B9CB3}" srcOrd="8" destOrd="0" presId="urn:microsoft.com/office/officeart/2005/8/layout/default"/>
    <dgm:cxn modelId="{87AB0694-7008-4FBF-B8D3-235DD3E976A1}" type="presParOf" srcId="{0979EC4E-1770-4FCA-AD15-1100E912D124}" destId="{97B2ECFD-3B14-4493-B4E3-65E184DAADAA}" srcOrd="9" destOrd="0" presId="urn:microsoft.com/office/officeart/2005/8/layout/default"/>
    <dgm:cxn modelId="{0DABA6B0-864E-4C44-BAB7-21D1C63F3174}" type="presParOf" srcId="{0979EC4E-1770-4FCA-AD15-1100E912D124}" destId="{E749AD5B-90A8-4B37-B82A-02D03B3A063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24250B-8E49-495F-88B5-63C31F4DA174}">
      <dsp:nvSpPr>
        <dsp:cNvPr id="0" name=""/>
        <dsp:cNvSpPr/>
      </dsp:nvSpPr>
      <dsp:spPr>
        <a:xfrm>
          <a:off x="0" y="688193"/>
          <a:ext cx="3943350" cy="13127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300" kern="1200"/>
            <a:t>Quem é que brinca?  Kdo si to hraje?</a:t>
          </a:r>
          <a:endParaRPr lang="en-US" sz="3300" kern="1200"/>
        </a:p>
      </dsp:txBody>
      <dsp:txXfrm>
        <a:off x="64083" y="752276"/>
        <a:ext cx="3815184" cy="1184574"/>
      </dsp:txXfrm>
    </dsp:sp>
    <dsp:sp modelId="{641E3DC5-0596-4A9B-971D-1CCCEEC6C588}">
      <dsp:nvSpPr>
        <dsp:cNvPr id="0" name=""/>
        <dsp:cNvSpPr/>
      </dsp:nvSpPr>
      <dsp:spPr>
        <a:xfrm>
          <a:off x="0" y="2095973"/>
          <a:ext cx="3943350" cy="131274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300" u="sng" kern="1200"/>
            <a:t>O menino </a:t>
          </a:r>
          <a:r>
            <a:rPr lang="pt-PT" sz="3300" kern="1200"/>
            <a:t>brinca.  - Chlapec si hraje. </a:t>
          </a:r>
          <a:endParaRPr lang="en-US" sz="3300" kern="1200"/>
        </a:p>
      </dsp:txBody>
      <dsp:txXfrm>
        <a:off x="64083" y="2160056"/>
        <a:ext cx="3815184" cy="1184574"/>
      </dsp:txXfrm>
    </dsp:sp>
    <dsp:sp modelId="{DFA12D42-3D61-4C91-B5F7-75FD0C8C074F}">
      <dsp:nvSpPr>
        <dsp:cNvPr id="0" name=""/>
        <dsp:cNvSpPr/>
      </dsp:nvSpPr>
      <dsp:spPr>
        <a:xfrm>
          <a:off x="0" y="3503754"/>
          <a:ext cx="3943350" cy="131274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300" kern="1200" dirty="0"/>
            <a:t>Sujeito</a:t>
          </a:r>
          <a:r>
            <a:rPr lang="cs-CZ" sz="3300" kern="1200" dirty="0"/>
            <a:t> – o </a:t>
          </a:r>
          <a:r>
            <a:rPr lang="cs-CZ" sz="3300" kern="1200" dirty="0" err="1"/>
            <a:t>menino</a:t>
          </a:r>
          <a:endParaRPr lang="en-US" sz="3300" kern="1200" dirty="0"/>
        </a:p>
      </dsp:txBody>
      <dsp:txXfrm>
        <a:off x="64083" y="3567837"/>
        <a:ext cx="3815184" cy="11845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46B62E-AA32-45DD-B72F-4715BDA61A25}">
      <dsp:nvSpPr>
        <dsp:cNvPr id="0" name=""/>
        <dsp:cNvSpPr/>
      </dsp:nvSpPr>
      <dsp:spPr>
        <a:xfrm>
          <a:off x="239319" y="1624"/>
          <a:ext cx="3524382" cy="211462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IDENTIFIKOVATELNÝ PODMĚT -  </a:t>
          </a:r>
          <a:r>
            <a:rPr lang="cs-CZ" sz="2800" i="1" kern="1200"/>
            <a:t>SUJEITO ARGUMENTAL</a:t>
          </a:r>
          <a:r>
            <a:rPr lang="pt-PT" sz="2800" i="1" kern="1200"/>
            <a:t> </a:t>
          </a:r>
          <a:endParaRPr lang="en-US" sz="2800" kern="1200"/>
        </a:p>
      </dsp:txBody>
      <dsp:txXfrm>
        <a:off x="239319" y="1624"/>
        <a:ext cx="3524382" cy="2114629"/>
      </dsp:txXfrm>
    </dsp:sp>
    <dsp:sp modelId="{A3F4AD89-0945-40A0-B5CA-F3DDE92F9B0E}">
      <dsp:nvSpPr>
        <dsp:cNvPr id="0" name=""/>
        <dsp:cNvSpPr/>
      </dsp:nvSpPr>
      <dsp:spPr>
        <a:xfrm>
          <a:off x="4116140" y="1624"/>
          <a:ext cx="3524382" cy="211462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800" i="1" kern="1200"/>
            <a:t>NEIDENTIFIKOVATELNÝ </a:t>
          </a:r>
          <a:r>
            <a:rPr lang="cs-CZ" sz="2800" i="1" kern="1200"/>
            <a:t>, NEURČITÝ - SUJEITO ARBITRÁRIO</a:t>
          </a:r>
          <a:endParaRPr lang="en-US" sz="2800" kern="1200"/>
        </a:p>
      </dsp:txBody>
      <dsp:txXfrm>
        <a:off x="4116140" y="1624"/>
        <a:ext cx="3524382" cy="2114629"/>
      </dsp:txXfrm>
    </dsp:sp>
    <dsp:sp modelId="{C0E5A3EA-3D7A-4CAB-8B0F-20DE79B7F992}">
      <dsp:nvSpPr>
        <dsp:cNvPr id="0" name=""/>
        <dsp:cNvSpPr/>
      </dsp:nvSpPr>
      <dsp:spPr>
        <a:xfrm>
          <a:off x="2177729" y="2468692"/>
          <a:ext cx="3524382" cy="211462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i="1" kern="1200"/>
            <a:t>NEEXISTUJÍCÍ  -SUJEITO INEXISTENTE</a:t>
          </a:r>
          <a:endParaRPr lang="en-US" sz="2800" kern="1200"/>
        </a:p>
      </dsp:txBody>
      <dsp:txXfrm>
        <a:off x="2177729" y="2468692"/>
        <a:ext cx="3524382" cy="21146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763F13-CF19-46F3-8C89-ADC12A5057A5}">
      <dsp:nvSpPr>
        <dsp:cNvPr id="0" name=""/>
        <dsp:cNvSpPr/>
      </dsp:nvSpPr>
      <dsp:spPr>
        <a:xfrm>
          <a:off x="0" y="34192"/>
          <a:ext cx="7879842" cy="16309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b="1" i="1" kern="1200"/>
            <a:t>O diretor da empresa </a:t>
          </a:r>
          <a:r>
            <a:rPr lang="cs-CZ" sz="4100" i="1" kern="1200"/>
            <a:t>casou ontem. </a:t>
          </a:r>
          <a:endParaRPr lang="en-US" sz="4100" kern="1200"/>
        </a:p>
      </dsp:txBody>
      <dsp:txXfrm>
        <a:off x="79618" y="113810"/>
        <a:ext cx="7720606" cy="1471744"/>
      </dsp:txXfrm>
    </dsp:sp>
    <dsp:sp modelId="{A18F6029-7D5A-4D5D-B2DB-B566CF57ABD7}">
      <dsp:nvSpPr>
        <dsp:cNvPr id="0" name=""/>
        <dsp:cNvSpPr/>
      </dsp:nvSpPr>
      <dsp:spPr>
        <a:xfrm>
          <a:off x="0" y="1665172"/>
          <a:ext cx="7879842" cy="2885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185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200" i="1" kern="1200" dirty="0"/>
            <a:t>V širším syntaktickém smyslu je možné vnímat jako podmět </a:t>
          </a:r>
          <a:r>
            <a:rPr lang="cs-CZ" sz="3200" b="1" i="1" kern="1200" dirty="0"/>
            <a:t>celé syntagma </a:t>
          </a:r>
          <a:r>
            <a:rPr lang="cs-CZ" sz="3200" i="1" kern="1200" dirty="0"/>
            <a:t>SN – o </a:t>
          </a:r>
          <a:r>
            <a:rPr lang="cs-CZ" sz="3200" i="1" kern="1200" dirty="0" err="1"/>
            <a:t>diretor</a:t>
          </a:r>
          <a:r>
            <a:rPr lang="cs-CZ" sz="3200" i="1" kern="1200" dirty="0"/>
            <a:t> da </a:t>
          </a:r>
          <a:r>
            <a:rPr lang="cs-CZ" sz="3200" i="1" kern="1200" dirty="0" err="1"/>
            <a:t>empresa</a:t>
          </a:r>
          <a:endParaRPr 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200" i="1" kern="1200" dirty="0"/>
            <a:t>V užším syntaktickém smyslu je pak podmětem pouze jádro: </a:t>
          </a:r>
          <a:r>
            <a:rPr lang="cs-CZ" sz="3200" b="1" i="1" kern="1200" dirty="0"/>
            <a:t>Jádro – </a:t>
          </a:r>
          <a:r>
            <a:rPr lang="cs-CZ" sz="3200" b="1" i="1" kern="1200" dirty="0" err="1"/>
            <a:t>diretor</a:t>
          </a:r>
          <a:r>
            <a:rPr lang="cs-CZ" sz="3200" b="1" i="1" kern="1200" dirty="0"/>
            <a:t> - podmět</a:t>
          </a:r>
          <a:endParaRPr lang="en-US" sz="3200" kern="1200" dirty="0"/>
        </a:p>
      </dsp:txBody>
      <dsp:txXfrm>
        <a:off x="0" y="1665172"/>
        <a:ext cx="7879842" cy="28855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3AA7E3-2416-42FC-BD12-87975F8DA17D}">
      <dsp:nvSpPr>
        <dsp:cNvPr id="0" name=""/>
        <dsp:cNvSpPr/>
      </dsp:nvSpPr>
      <dsp:spPr>
        <a:xfrm>
          <a:off x="82346" y="191549"/>
          <a:ext cx="2507456" cy="15044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com verbos </a:t>
          </a:r>
          <a:r>
            <a:rPr lang="cs-CZ" sz="2000" b="1" i="1" kern="1200" dirty="0" err="1"/>
            <a:t>parecer</a:t>
          </a:r>
          <a:r>
            <a:rPr lang="cs-CZ" sz="2000" b="1" i="1" kern="1200" dirty="0"/>
            <a:t> e </a:t>
          </a:r>
          <a:r>
            <a:rPr lang="cs-CZ" sz="2000" b="1" i="1" kern="1200" dirty="0" err="1"/>
            <a:t>tratar</a:t>
          </a:r>
          <a:r>
            <a:rPr lang="cs-CZ" sz="2000" b="1" i="1" kern="1200" dirty="0"/>
            <a:t>-se</a:t>
          </a:r>
          <a:r>
            <a:rPr lang="pt-PT" sz="2000" kern="1200" dirty="0"/>
            <a:t>:</a:t>
          </a:r>
          <a:endParaRPr lang="en-US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600" b="1" i="1" kern="1200" dirty="0"/>
            <a:t>Parece que </a:t>
          </a:r>
          <a:r>
            <a:rPr lang="pt-PT" sz="1600" i="1" kern="1200" dirty="0"/>
            <a:t>o João já chegou. </a:t>
          </a:r>
          <a:r>
            <a:rPr lang="pt-PT" sz="1600" b="1" i="1" kern="1200" dirty="0"/>
            <a:t>Trata-se de </a:t>
          </a:r>
          <a:r>
            <a:rPr lang="pt-PT" sz="1600" i="1" kern="1200" dirty="0"/>
            <a:t>um problema complexo.</a:t>
          </a:r>
          <a:r>
            <a:rPr lang="pt-PT" sz="1600" kern="1200" dirty="0"/>
            <a:t>  </a:t>
          </a:r>
          <a:endParaRPr lang="en-US" sz="1600" kern="1200" dirty="0"/>
        </a:p>
      </dsp:txBody>
      <dsp:txXfrm>
        <a:off x="82346" y="191549"/>
        <a:ext cx="2507456" cy="1504473"/>
      </dsp:txXfrm>
    </dsp:sp>
    <dsp:sp modelId="{F5BEA466-D8B2-4B3C-8E52-CDF82032C209}">
      <dsp:nvSpPr>
        <dsp:cNvPr id="0" name=""/>
        <dsp:cNvSpPr/>
      </dsp:nvSpPr>
      <dsp:spPr>
        <a:xfrm>
          <a:off x="2840548" y="191549"/>
          <a:ext cx="2507456" cy="15044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em construções existenciais</a:t>
          </a:r>
          <a:r>
            <a:rPr lang="pt-PT" sz="2000" b="1" kern="1200" dirty="0"/>
            <a:t> </a:t>
          </a:r>
          <a:r>
            <a:rPr lang="cs-CZ" sz="2000" b="1" kern="1200" dirty="0"/>
            <a:t>HAVER</a:t>
          </a:r>
          <a:endParaRPr lang="en-US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600" i="1" kern="1200" dirty="0"/>
            <a:t>Há três janelas n</a:t>
          </a:r>
          <a:r>
            <a:rPr lang="pt-PT" sz="1800" i="1" kern="1200" dirty="0"/>
            <a:t>a</a:t>
          </a:r>
          <a:r>
            <a:rPr lang="pt-PT" sz="1600" i="1" kern="1200" dirty="0"/>
            <a:t> casa</a:t>
          </a:r>
          <a:r>
            <a:rPr lang="pt-PT" sz="1800" i="1" kern="1200" dirty="0"/>
            <a:t>.</a:t>
          </a:r>
          <a:r>
            <a:rPr lang="pt-PT" sz="1800" kern="1200" dirty="0"/>
            <a:t> </a:t>
          </a:r>
          <a:endParaRPr lang="en-US" sz="1800" kern="1200" dirty="0"/>
        </a:p>
      </dsp:txBody>
      <dsp:txXfrm>
        <a:off x="2840548" y="191549"/>
        <a:ext cx="2507456" cy="1504473"/>
      </dsp:txXfrm>
    </dsp:sp>
    <dsp:sp modelId="{AC22FAF2-E2CD-4EBD-B213-88C74A02CC8F}">
      <dsp:nvSpPr>
        <dsp:cNvPr id="0" name=""/>
        <dsp:cNvSpPr/>
      </dsp:nvSpPr>
      <dsp:spPr>
        <a:xfrm>
          <a:off x="5598750" y="15360"/>
          <a:ext cx="2548503" cy="18568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kern="1200" dirty="0"/>
            <a:t>em construções de carácter </a:t>
          </a:r>
          <a:r>
            <a:rPr lang="pt-PT" sz="1600" b="1" kern="1200" dirty="0"/>
            <a:t>impessoal</a:t>
          </a:r>
          <a:r>
            <a:rPr lang="cs-CZ" sz="1600" b="1" kern="1200" dirty="0"/>
            <a:t> </a:t>
          </a:r>
          <a:endParaRPr lang="en-US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i="1" kern="1200" dirty="0"/>
            <a:t>V</a:t>
          </a:r>
          <a:r>
            <a:rPr lang="pt-PT" sz="1200" kern="1200" dirty="0" err="1"/>
            <a:t>erbos</a:t>
          </a:r>
          <a:r>
            <a:rPr lang="pt-PT" sz="1200" kern="1200" dirty="0"/>
            <a:t> que exprimem  </a:t>
          </a:r>
          <a:r>
            <a:rPr lang="pt-PT" sz="1200" b="1" kern="1200" dirty="0"/>
            <a:t>fenómenos</a:t>
          </a:r>
          <a:r>
            <a:rPr lang="pt-PT" sz="1200" kern="1200" dirty="0"/>
            <a:t> </a:t>
          </a:r>
          <a:r>
            <a:rPr lang="pt-PT" sz="1200" b="1" kern="1200" dirty="0"/>
            <a:t>meteorológicos</a:t>
          </a:r>
          <a:r>
            <a:rPr lang="pt-PT" sz="1200" kern="1200" dirty="0"/>
            <a:t> que indicam fenómenos da natureza </a:t>
          </a:r>
          <a:r>
            <a:rPr lang="cs-CZ" sz="1200" kern="1200" dirty="0"/>
            <a:t> </a:t>
          </a:r>
          <a:r>
            <a:rPr lang="cs-CZ" sz="1200" b="1" i="1" kern="1200" dirty="0" err="1"/>
            <a:t>an</a:t>
          </a:r>
          <a:r>
            <a:rPr lang="pt-PT" sz="1200" b="1" i="1" kern="1200" dirty="0" err="1"/>
            <a:t>oitecer</a:t>
          </a:r>
          <a:r>
            <a:rPr lang="pt-PT" sz="1200" b="1" kern="1200" dirty="0"/>
            <a:t>, </a:t>
          </a:r>
          <a:r>
            <a:rPr lang="pt-PT" sz="1200" b="1" i="1" kern="1200" dirty="0"/>
            <a:t>trovejar</a:t>
          </a:r>
          <a:r>
            <a:rPr lang="pt-PT" sz="1200" b="1" kern="1200" dirty="0"/>
            <a:t>, </a:t>
          </a:r>
          <a:r>
            <a:rPr lang="pt-PT" sz="1200" b="1" i="1" kern="1200" dirty="0"/>
            <a:t>nevar</a:t>
          </a:r>
          <a:r>
            <a:rPr lang="pt-PT" sz="1200" b="1" kern="1200" dirty="0"/>
            <a:t>, </a:t>
          </a:r>
          <a:r>
            <a:rPr lang="pt-PT" sz="1200" b="1" i="1" kern="1200" dirty="0"/>
            <a:t>escurecer</a:t>
          </a:r>
          <a:r>
            <a:rPr lang="pt-PT" sz="1200" b="1" kern="1200" dirty="0"/>
            <a:t>, </a:t>
          </a:r>
          <a:r>
            <a:rPr lang="pt-PT" sz="1200" b="1" i="1" kern="1200" dirty="0"/>
            <a:t>chover</a:t>
          </a:r>
          <a:r>
            <a:rPr lang="pt-PT" sz="1200" b="1" kern="1200" dirty="0"/>
            <a:t>, </a:t>
          </a:r>
          <a:r>
            <a:rPr lang="pt-PT" sz="1200" b="1" i="1" kern="1200" dirty="0"/>
            <a:t>relampejar</a:t>
          </a:r>
          <a:r>
            <a:rPr lang="pt-PT" sz="1200" b="1" kern="1200" dirty="0"/>
            <a:t>, </a:t>
          </a:r>
          <a:r>
            <a:rPr lang="pt-PT" sz="1200" b="1" i="1" kern="1200" dirty="0"/>
            <a:t>ventar</a:t>
          </a:r>
          <a:r>
            <a:rPr lang="pt-PT" sz="1200" b="1" kern="1200" dirty="0"/>
            <a:t>;</a:t>
          </a:r>
          <a:endParaRPr lang="en-US" sz="1200" b="1" kern="1200" dirty="0"/>
        </a:p>
      </dsp:txBody>
      <dsp:txXfrm>
        <a:off x="5598750" y="15360"/>
        <a:ext cx="2548503" cy="1856851"/>
      </dsp:txXfrm>
    </dsp:sp>
    <dsp:sp modelId="{E318A3F7-12B2-45E5-A082-C4D23585C45D}">
      <dsp:nvSpPr>
        <dsp:cNvPr id="0" name=""/>
        <dsp:cNvSpPr/>
      </dsp:nvSpPr>
      <dsp:spPr>
        <a:xfrm>
          <a:off x="728" y="2147653"/>
          <a:ext cx="2596069" cy="233825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verbos que exprimem o </a:t>
          </a:r>
          <a:r>
            <a:rPr lang="pt-PT" sz="1800" b="1" kern="1200" dirty="0"/>
            <a:t>sentido de existir</a:t>
          </a:r>
          <a:r>
            <a:rPr lang="pt-PT" sz="1800" kern="1200" dirty="0"/>
            <a:t> 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i="1" kern="1200"/>
            <a:t>H</a:t>
          </a:r>
          <a:r>
            <a:rPr lang="pt-PT" sz="1400" i="1" kern="1200"/>
            <a:t>aver</a:t>
          </a:r>
          <a:r>
            <a:rPr lang="pt-PT" sz="1400" kern="1200"/>
            <a:t>, significando </a:t>
          </a:r>
          <a:r>
            <a:rPr lang="pt-PT" sz="1400" b="1" i="1" kern="1200"/>
            <a:t>existir</a:t>
          </a:r>
          <a:r>
            <a:rPr lang="pt-PT" sz="1400" b="1" kern="1200"/>
            <a:t> ou </a:t>
          </a:r>
          <a:r>
            <a:rPr lang="pt-PT" sz="1400" b="1" i="1" kern="1200"/>
            <a:t>acontecer</a:t>
          </a:r>
          <a:r>
            <a:rPr lang="pt-PT" sz="1400" kern="1200"/>
            <a:t>): 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400" i="1" kern="1200" dirty="0"/>
            <a:t>Ainda </a:t>
          </a:r>
          <a:r>
            <a:rPr lang="pt-PT" sz="1400" b="1" i="1" u="sng" kern="1200" dirty="0"/>
            <a:t>há</a:t>
          </a:r>
          <a:r>
            <a:rPr lang="pt-PT" sz="1400" i="1" kern="1200" dirty="0"/>
            <a:t> amigos. </a:t>
          </a:r>
          <a:r>
            <a:rPr lang="pt-PT" sz="1400" b="1" i="1" u="sng" kern="1200" dirty="0"/>
            <a:t>Haverá</a:t>
          </a:r>
          <a:r>
            <a:rPr lang="pt-PT" sz="1400" i="1" kern="1200" dirty="0"/>
            <a:t> aulas amanhã. 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400" i="1" u="sng" kern="1200" dirty="0"/>
            <a:t>Houve</a:t>
          </a:r>
          <a:r>
            <a:rPr lang="pt-PT" sz="1400" i="1" kern="1200" dirty="0"/>
            <a:t> um grave incidente no meu apartamento.</a:t>
          </a:r>
          <a:endParaRPr lang="en-US" sz="1400" kern="1200" dirty="0"/>
        </a:p>
      </dsp:txBody>
      <dsp:txXfrm>
        <a:off x="728" y="2147653"/>
        <a:ext cx="2596069" cy="2338253"/>
      </dsp:txXfrm>
    </dsp:sp>
    <dsp:sp modelId="{8FB4F7E6-0518-44E6-A07D-C59DA74B9CB3}">
      <dsp:nvSpPr>
        <dsp:cNvPr id="0" name=""/>
        <dsp:cNvSpPr/>
      </dsp:nvSpPr>
      <dsp:spPr>
        <a:xfrm>
          <a:off x="2847544" y="2122957"/>
          <a:ext cx="2712616" cy="238764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verbos que indicam </a:t>
          </a:r>
          <a:r>
            <a:rPr lang="pt-PT" sz="2000" b="1" kern="1200" dirty="0"/>
            <a:t>tempo e clima</a:t>
          </a:r>
          <a:r>
            <a:rPr lang="pt-PT" sz="2000" kern="1200" dirty="0"/>
            <a:t> como: </a:t>
          </a:r>
          <a:r>
            <a:rPr lang="pt-PT" sz="2000" i="1" kern="1200" dirty="0"/>
            <a:t>ser</a:t>
          </a:r>
          <a:r>
            <a:rPr lang="pt-PT" sz="2000" kern="1200" dirty="0"/>
            <a:t>, </a:t>
          </a:r>
          <a:r>
            <a:rPr lang="pt-PT" sz="2000" i="1" kern="1200" dirty="0"/>
            <a:t>fazer</a:t>
          </a:r>
          <a:r>
            <a:rPr lang="pt-PT" sz="2000" kern="1200" dirty="0"/>
            <a:t>, </a:t>
          </a:r>
          <a:r>
            <a:rPr lang="pt-PT" sz="2000" i="1" kern="1200" dirty="0"/>
            <a:t>haver</a:t>
          </a:r>
          <a:r>
            <a:rPr lang="pt-PT" sz="2000" kern="1200" dirty="0"/>
            <a:t>, </a:t>
          </a:r>
          <a:r>
            <a:rPr lang="pt-PT" sz="2000" i="1" kern="1200" dirty="0"/>
            <a:t>estar</a:t>
          </a:r>
          <a:r>
            <a:rPr lang="pt-PT" sz="2000" kern="1200" dirty="0"/>
            <a:t>, </a:t>
          </a:r>
          <a:r>
            <a:rPr lang="pt-PT" sz="2000" i="1" kern="1200" dirty="0"/>
            <a:t>ir, andar</a:t>
          </a:r>
          <a:r>
            <a:rPr lang="pt-PT" sz="2000" kern="1200" dirty="0"/>
            <a:t> e </a:t>
          </a:r>
          <a:r>
            <a:rPr lang="pt-PT" sz="2000" i="1" kern="1200" dirty="0"/>
            <a:t>passar</a:t>
          </a:r>
          <a:r>
            <a:rPr lang="pt-PT" sz="2000" kern="1200" dirty="0"/>
            <a:t>:  </a:t>
          </a:r>
          <a:endParaRPr lang="en-US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600" b="1" i="1" u="sng" kern="1200"/>
            <a:t>Está</a:t>
          </a:r>
          <a:r>
            <a:rPr lang="pt-PT" sz="1600" i="1" kern="1200"/>
            <a:t> quente esta noite. 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600" b="1" i="1" u="sng" kern="1200" dirty="0"/>
            <a:t>Faz</a:t>
          </a:r>
          <a:r>
            <a:rPr lang="pt-PT" sz="1600" i="1" kern="1200" dirty="0"/>
            <a:t> dez anos que não o vejo.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600" b="1" i="1" u="sng" kern="1200" dirty="0"/>
            <a:t>Faz</a:t>
          </a:r>
          <a:r>
            <a:rPr lang="pt-PT" sz="1600" i="1" kern="1200" dirty="0"/>
            <a:t> um calor </a:t>
          </a:r>
          <a:r>
            <a:rPr lang="pt-PT" sz="1600" i="1" kern="1200" dirty="0" err="1"/>
            <a:t>insoportável</a:t>
          </a:r>
          <a:r>
            <a:rPr lang="pt-PT" sz="1600" i="1" kern="1200" dirty="0"/>
            <a:t>.  </a:t>
          </a:r>
          <a:endParaRPr lang="en-US" sz="1200" kern="1200" dirty="0"/>
        </a:p>
      </dsp:txBody>
      <dsp:txXfrm>
        <a:off x="2847544" y="2122957"/>
        <a:ext cx="2712616" cy="2387644"/>
      </dsp:txXfrm>
    </dsp:sp>
    <dsp:sp modelId="{E749AD5B-90A8-4B37-B82A-02D03B3A0632}">
      <dsp:nvSpPr>
        <dsp:cNvPr id="0" name=""/>
        <dsp:cNvSpPr/>
      </dsp:nvSpPr>
      <dsp:spPr>
        <a:xfrm>
          <a:off x="5810906" y="2238824"/>
          <a:ext cx="2417965" cy="215591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900" kern="1200" dirty="0"/>
            <a:t>verbos que indicam o </a:t>
          </a:r>
          <a:r>
            <a:rPr lang="pt-PT" sz="1900" b="1" kern="1200" dirty="0"/>
            <a:t>tempo decorrido</a:t>
          </a:r>
          <a:r>
            <a:rPr lang="pt-PT" sz="1900" kern="1200" dirty="0"/>
            <a:t>:</a:t>
          </a:r>
          <a:r>
            <a:rPr lang="pt-PT" sz="1900" i="1" kern="1200" dirty="0"/>
            <a:t> </a:t>
          </a:r>
          <a:endParaRPr lang="en-US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500" b="1" i="1" u="sng" kern="1200" dirty="0"/>
            <a:t>anda</a:t>
          </a:r>
          <a:r>
            <a:rPr lang="pt-PT" sz="1500" i="1" kern="1200" dirty="0"/>
            <a:t> por aí um mês que...., </a:t>
          </a:r>
          <a:r>
            <a:rPr lang="pt-PT" sz="1500" b="1" i="1" u="sng" kern="1200" dirty="0"/>
            <a:t>fazia</a:t>
          </a:r>
          <a:r>
            <a:rPr lang="pt-PT" sz="1500" i="1" kern="1200" dirty="0"/>
            <a:t> um tempão que não me dava sinal de vida, </a:t>
          </a:r>
          <a:r>
            <a:rPr lang="pt-PT" sz="1500" b="1" i="1" u="sng" kern="1200" dirty="0"/>
            <a:t>há</a:t>
          </a:r>
          <a:r>
            <a:rPr lang="pt-PT" sz="1500" i="1" kern="1200" dirty="0"/>
            <a:t> longos anos, </a:t>
          </a:r>
          <a:r>
            <a:rPr lang="pt-PT" sz="1500" i="1" u="sng" kern="1200" dirty="0"/>
            <a:t>vai</a:t>
          </a:r>
          <a:r>
            <a:rPr lang="pt-PT" sz="1500" i="1" kern="1200" dirty="0"/>
            <a:t> por mais </a:t>
          </a:r>
          <a:r>
            <a:rPr lang="cs-CZ" sz="1500" i="1" kern="1200" dirty="0"/>
            <a:t> </a:t>
          </a:r>
          <a:r>
            <a:rPr lang="pt-PT" sz="1500" i="1" kern="1200" dirty="0"/>
            <a:t>de cinco anos, etc.</a:t>
          </a:r>
          <a:endParaRPr lang="en-US" sz="1500" kern="1200" dirty="0"/>
        </a:p>
      </dsp:txBody>
      <dsp:txXfrm>
        <a:off x="5810906" y="2238824"/>
        <a:ext cx="2417965" cy="2155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5DB734-F3E7-4BE9-A4C1-F027439813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AA89D51-A020-40EF-B166-2EE029EFA5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57ECB9-9C8D-48B4-8859-BDA462656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0C3883-71F7-408A-B9EB-EEE11D847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D23B02-6995-4EE2-B377-7266D18D0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253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F7F870-9757-44F9-A825-C278BF93D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96559E3-911C-4E72-903E-8F2E7C1826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4F58AE-002A-4E51-A6CB-96E70204A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3E56FA-52BC-439C-A982-8790E12A8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676761-F552-43E0-9306-26160BA67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907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08FC54F-5415-46D5-A2AC-F8977B82DC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FD1E9BA-5C2D-48C0-815E-E3FBFC722E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9E8DC7-6AC8-499D-941F-FBE811DAC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6AA4E7-23D2-4FD9-AC1C-F11D636C1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393015-0D90-4852-88FF-C10CB6C07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2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0BFDD3-99B0-4561-8D9A-8BE4A2945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40421A-EA40-4465-BE3E-C09B2711C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D16DF3-B509-4BBB-A086-AA43401DB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732FD4-AC51-48B6-AE1F-54F456D73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E810BC-EF84-4096-8AF7-629D2CDCA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375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AA97B7-2845-4005-87E3-F2FE45B84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C58A573-4FBB-45B3-B57B-52E1426A14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2A4C3F-F0F2-42EB-A728-1A87460C6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9318B3-9A56-4EBF-87DB-960CB090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6DF3F7-644C-431E-ADF3-2860F97E5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735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F79895-1507-418C-91A7-4601D5800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0C6335-50B8-4354-9EB4-2E9A0AF654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05B1BEE-5887-4094-A4DA-6A78715E7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726789F-63C8-4BC1-93A2-C56D137F6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D928E20-AC4B-48A8-8340-3CFC9774E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447978-8206-4AB7-857C-7EAAB8A5C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196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5CF41-2BE9-4B4A-9833-FD4CE6065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EC09F3A-6431-44F5-ABA9-96F771642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E348A5-8A33-49ED-A27A-795960BA8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357F95C-5D2F-4CD0-AE91-847E67E08E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15EBE1D-9D16-4678-988A-B8140A6EE7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D9DD2D9-BB3D-4E3D-A4DA-3C376F32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1633618-7CE7-4F6B-87A6-241D2070B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D61E73A-322E-4A13-802C-CA6DF3233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251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5105D3-F81D-45F1-BF97-448326421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2081052-F4E7-4BA5-8024-BA446D3F1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1F00F38-FAEF-419B-B962-86BC65044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CF4D8AC-16D8-4CF3-96A8-5D1A39D32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041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C44B10F-736B-4078-9B3F-2FFC472E4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71879C9-DB0F-4A63-B4FA-9EFE5E188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9DF8F37-3A52-4F1C-A9D1-172A8594F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6951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37727E-C9B8-42D1-811C-0615EDF2B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01BDC0-C431-4083-BF61-BDCE08336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F6F9443-F94F-432E-BFC6-7F66CADCA9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78FF07-21E4-466B-8FB1-56D88696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FCC8009-07A7-4201-83FF-484EEB3B1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3A40704-A218-4C00-904C-5F5C4B992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033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583A9D-1D3A-4CE2-9399-D2BA16B9D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ACD147B-B903-4F3F-8D17-BC0C612503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811662C-686F-4ECC-AB7E-7DFC43A7D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B7279D7-93BC-4739-A35D-E96E8BF52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D03DAB2-2A9F-477C-8DD9-A7FD857F2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72279DC-D0BD-4596-A8D0-D694BBE0B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07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2E22D4D-06E7-46D9-9F12-F79F5BD85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C15512-9D45-4439-B420-41A05CE14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DC4625-2251-467A-8AD9-61B1009453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2263B-7B20-4C27-8953-0DA5D2DC9DE0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54D9BF-1229-4866-8ABB-CB1997D774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EC6336-E42F-41B0-8EA0-FD63A9726B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092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5818" y="0"/>
            <a:ext cx="7472363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0"/>
            <a:ext cx="7461504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2" y="1999615"/>
            <a:ext cx="6858000" cy="2764028"/>
          </a:xfrm>
        </p:spPr>
        <p:txBody>
          <a:bodyPr anchor="ctr">
            <a:normAutofit/>
          </a:bodyPr>
          <a:lstStyle/>
          <a:p>
            <a:r>
              <a:rPr lang="cs-CZ" sz="6300" b="1" dirty="0"/>
              <a:t>TERMOS ESSENCIAIS</a:t>
            </a:r>
            <a:br>
              <a:rPr lang="cs-CZ" sz="6300" b="1" dirty="0"/>
            </a:br>
            <a:r>
              <a:rPr lang="cs-CZ" sz="6300" b="1" dirty="0"/>
              <a:t>SUJEITO - PODMĚT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184" y="5645150"/>
            <a:ext cx="6193632" cy="631825"/>
          </a:xfrm>
        </p:spPr>
        <p:txBody>
          <a:bodyPr anchor="ctr">
            <a:normAutofit/>
          </a:bodyPr>
          <a:lstStyle/>
          <a:p>
            <a:r>
              <a:rPr lang="cs-CZ" sz="800"/>
              <a:t>02.0.2023</a:t>
            </a:r>
            <a:endParaRPr lang="cs-CZ" sz="800" dirty="0"/>
          </a:p>
          <a:p>
            <a:r>
              <a:rPr lang="cs-CZ" sz="800" dirty="0"/>
              <a:t>DRUHÁ HODINA</a:t>
            </a:r>
          </a:p>
          <a:p>
            <a:r>
              <a:rPr lang="cs-CZ" sz="800" dirty="0"/>
              <a:t>SVOBODOVÁ (</a:t>
            </a:r>
            <a:r>
              <a:rPr lang="cs-CZ" sz="800" dirty="0" err="1"/>
              <a:t>SINTAXE</a:t>
            </a:r>
            <a:r>
              <a:rPr lang="cs-CZ" sz="800" dirty="0"/>
              <a:t> DA </a:t>
            </a:r>
            <a:r>
              <a:rPr lang="cs-CZ" sz="800" dirty="0" err="1"/>
              <a:t>LÍNGUA</a:t>
            </a:r>
            <a:r>
              <a:rPr lang="cs-CZ" sz="800" dirty="0"/>
              <a:t> </a:t>
            </a:r>
            <a:r>
              <a:rPr lang="cs-CZ" sz="800" dirty="0" err="1"/>
              <a:t>PORTUGUESA</a:t>
            </a:r>
            <a:r>
              <a:rPr lang="cs-CZ" sz="800" dirty="0"/>
              <a:t>, 2014, </a:t>
            </a:r>
            <a:r>
              <a:rPr lang="cs-CZ" sz="800" dirty="0" err="1"/>
              <a:t>S.22</a:t>
            </a:r>
            <a:r>
              <a:rPr lang="cs-CZ" sz="800" dirty="0"/>
              <a:t>-27)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88920" y="5524786"/>
            <a:ext cx="356616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9363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63214C77-2DDB-4130-A151-72C60C10C6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161" y="643467"/>
            <a:ext cx="8149677" cy="55710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81782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9144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5058" y="640080"/>
            <a:ext cx="8190312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6018" y="960109"/>
            <a:ext cx="7708392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BF2AA08-79E7-46B2-9359-BCBE99983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045" y="1369938"/>
            <a:ext cx="2408140" cy="4114800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O </a:t>
            </a:r>
            <a:r>
              <a:rPr lang="cs-CZ" b="1" dirty="0"/>
              <a:t>SUJEITO ARBITRÁRIO</a:t>
            </a:r>
            <a:endParaRPr lang="cs-CZ" b="1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492F8DF-EE34-4FC5-9FFE-76EB2E3B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1976411" y="3429000"/>
            <a:ext cx="3200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A156BB-DA60-4710-85DB-A1143F9BC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2878" y="1371600"/>
            <a:ext cx="4404139" cy="4114800"/>
          </a:xfrm>
        </p:spPr>
        <p:txBody>
          <a:bodyPr anchor="ctr">
            <a:normAutofit/>
          </a:bodyPr>
          <a:lstStyle/>
          <a:p>
            <a:r>
              <a:rPr lang="pt-PT" sz="1800" dirty="0"/>
              <a:t>Na tradição luso-brasileira – </a:t>
            </a:r>
            <a:r>
              <a:rPr lang="pt-PT" sz="1800" b="1" dirty="0"/>
              <a:t>sujeito indeterminado </a:t>
            </a:r>
            <a:r>
              <a:rPr lang="pt-PT" sz="1800" dirty="0"/>
              <a:t>–</a:t>
            </a:r>
            <a:r>
              <a:rPr lang="cs-CZ" sz="1800" dirty="0"/>
              <a:t>v tradiční </a:t>
            </a:r>
            <a:r>
              <a:rPr lang="cs-CZ" sz="1800" dirty="0" err="1"/>
              <a:t>luzobrazilské</a:t>
            </a:r>
            <a:r>
              <a:rPr lang="cs-CZ" sz="1800" dirty="0"/>
              <a:t> syntaxi neurčitý podmět.</a:t>
            </a:r>
            <a:endParaRPr lang="pt-PT" sz="1800" dirty="0"/>
          </a:p>
          <a:p>
            <a:r>
              <a:rPr lang="pt-PT" sz="1800" b="1" dirty="0"/>
              <a:t>Não identifica o agente</a:t>
            </a:r>
            <a:r>
              <a:rPr lang="cs-CZ" sz="1800" b="1" dirty="0"/>
              <a:t> </a:t>
            </a:r>
            <a:r>
              <a:rPr lang="cs-CZ" sz="1800" dirty="0"/>
              <a:t>– ve větě nelze identifikovat činitele děje. </a:t>
            </a:r>
            <a:endParaRPr lang="pt-PT" sz="1800" dirty="0"/>
          </a:p>
          <a:p>
            <a:r>
              <a:rPr lang="pt-PT" sz="1800" dirty="0"/>
              <a:t>O verbo não se refere a uma pessoa determinada ou porque </a:t>
            </a:r>
            <a:endParaRPr lang="cs-CZ" sz="1800" dirty="0"/>
          </a:p>
          <a:p>
            <a:pPr lvl="1"/>
            <a:r>
              <a:rPr lang="pt-PT" b="1" dirty="0"/>
              <a:t>não a conhece</a:t>
            </a:r>
            <a:r>
              <a:rPr lang="cs-CZ" b="1" dirty="0"/>
              <a:t> </a:t>
            </a:r>
            <a:r>
              <a:rPr lang="pt-PT" i="1" dirty="0"/>
              <a:t>Roubaram-me o carro</a:t>
            </a:r>
            <a:endParaRPr lang="cs-CZ" dirty="0"/>
          </a:p>
          <a:p>
            <a:pPr lvl="1"/>
            <a:r>
              <a:rPr lang="cs-CZ" dirty="0"/>
              <a:t>ou </a:t>
            </a:r>
            <a:r>
              <a:rPr lang="pt-PT" b="1" dirty="0"/>
              <a:t>porque não interessa conhecê-lo</a:t>
            </a:r>
            <a:r>
              <a:rPr lang="pt-PT" dirty="0"/>
              <a:t>:</a:t>
            </a:r>
            <a:r>
              <a:rPr lang="cs-CZ" dirty="0"/>
              <a:t> </a:t>
            </a:r>
            <a:r>
              <a:rPr lang="pt-PT" i="1" dirty="0"/>
              <a:t>Bebe-se muita cerveja em Praga </a:t>
            </a:r>
            <a:endParaRPr lang="cs-CZ" i="1" dirty="0"/>
          </a:p>
          <a:p>
            <a:r>
              <a:rPr lang="cs-CZ" sz="1800" dirty="0"/>
              <a:t>Sloveso vyjadřuje děj, - - jehož činitele </a:t>
            </a:r>
          </a:p>
          <a:p>
            <a:pPr lvl="1"/>
            <a:r>
              <a:rPr lang="cs-CZ" dirty="0"/>
              <a:t>neznáme: </a:t>
            </a:r>
            <a:r>
              <a:rPr lang="pt-PT" i="1" dirty="0"/>
              <a:t>Roubaram-me o carro</a:t>
            </a:r>
            <a:r>
              <a:rPr lang="cs-CZ" dirty="0"/>
              <a:t>. – </a:t>
            </a:r>
          </a:p>
          <a:p>
            <a:pPr lvl="1"/>
            <a:r>
              <a:rPr lang="cs-CZ" dirty="0"/>
              <a:t>nebo není třeba jej znán:  </a:t>
            </a:r>
            <a:r>
              <a:rPr lang="pt-PT" i="1" dirty="0"/>
              <a:t>Bebe-se muita cerveja em Praga</a:t>
            </a:r>
            <a:r>
              <a:rPr lang="pt-PT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4505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0B777DF-F6A2-4D53-B6F0-D9700609EE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606" y="625059"/>
            <a:ext cx="4089394" cy="5607882"/>
          </a:xfrm>
          <a:prstGeom prst="rect">
            <a:avLst/>
          </a:pr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ight Triangle 27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175" y="1188637"/>
            <a:ext cx="3467522" cy="4480726"/>
          </a:xfrm>
        </p:spPr>
        <p:txBody>
          <a:bodyPr>
            <a:normAutofit/>
          </a:bodyPr>
          <a:lstStyle/>
          <a:p>
            <a:pPr algn="r"/>
            <a:r>
              <a:rPr lang="cs-CZ" sz="5300" b="1">
                <a:solidFill>
                  <a:schemeClr val="tx1">
                    <a:lumMod val="75000"/>
                    <a:lumOff val="25000"/>
                  </a:schemeClr>
                </a:solidFill>
              </a:rPr>
              <a:t>SUJEITO ARBITRÁRIO – PODMĚT NEURČITÝ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33188" y="1896645"/>
            <a:ext cx="2965331" cy="3064712"/>
          </a:xfrm>
        </p:spPr>
        <p:txBody>
          <a:bodyPr anchor="ctr">
            <a:normAutofit/>
          </a:bodyPr>
          <a:lstStyle/>
          <a:p>
            <a:r>
              <a:rPr lang="cs-CZ" sz="1300" dirty="0"/>
              <a:t>NEJSME SCHOPNI JEJ IDENTIFIKOVAT. </a:t>
            </a:r>
          </a:p>
          <a:p>
            <a:r>
              <a:rPr lang="cs-CZ" sz="1300" dirty="0"/>
              <a:t>JSOU DVĚ MOŽNOSTI: </a:t>
            </a:r>
          </a:p>
          <a:p>
            <a:pPr marL="514350" indent="-514350">
              <a:buAutoNum type="alphaLcParenR"/>
            </a:pPr>
            <a:r>
              <a:rPr lang="cs-CZ" sz="1300" dirty="0"/>
              <a:t>3. OSL.PL TYPU: </a:t>
            </a:r>
          </a:p>
          <a:p>
            <a:pPr marL="0" indent="0">
              <a:buNone/>
            </a:pPr>
            <a:r>
              <a:rPr lang="cs-CZ" sz="1300" dirty="0"/>
              <a:t>	</a:t>
            </a:r>
            <a:r>
              <a:rPr lang="cs-CZ" sz="1300" i="1" dirty="0"/>
              <a:t>Ukradli nám auto. Podmět X,Y,Z  </a:t>
            </a:r>
          </a:p>
          <a:p>
            <a:pPr marL="0" indent="0">
              <a:buNone/>
            </a:pPr>
            <a:r>
              <a:rPr lang="cs-CZ" sz="1300" i="1" dirty="0"/>
              <a:t>	</a:t>
            </a:r>
            <a:r>
              <a:rPr lang="cs-CZ" sz="1300" b="1" i="1" dirty="0" err="1"/>
              <a:t>Roubaram</a:t>
            </a:r>
            <a:r>
              <a:rPr lang="cs-CZ" sz="1300" i="1" dirty="0"/>
              <a:t>-nos o </a:t>
            </a:r>
            <a:r>
              <a:rPr lang="cs-CZ" sz="1300" i="1" dirty="0" err="1"/>
              <a:t>carro</a:t>
            </a:r>
            <a:r>
              <a:rPr lang="cs-CZ" sz="1300" i="1" dirty="0"/>
              <a:t>.</a:t>
            </a:r>
          </a:p>
          <a:p>
            <a:pPr marL="0" indent="0">
              <a:buNone/>
            </a:pPr>
            <a:endParaRPr lang="cs-CZ" sz="1300" i="1" dirty="0"/>
          </a:p>
          <a:p>
            <a:pPr marL="0" indent="0">
              <a:buNone/>
            </a:pPr>
            <a:r>
              <a:rPr lang="cs-CZ" sz="1300" dirty="0"/>
              <a:t>b) Nebo zvratné SE: </a:t>
            </a:r>
            <a:r>
              <a:rPr lang="cs-CZ" sz="1300" i="1" dirty="0"/>
              <a:t>Podmět X,Y,Z  </a:t>
            </a:r>
          </a:p>
          <a:p>
            <a:pPr marL="0" indent="0">
              <a:buNone/>
            </a:pPr>
            <a:r>
              <a:rPr lang="cs-CZ" sz="1300" dirty="0"/>
              <a:t>	</a:t>
            </a:r>
            <a:r>
              <a:rPr lang="cs-CZ" sz="1300" i="1" dirty="0"/>
              <a:t>V Česku se pije hodně piva. </a:t>
            </a:r>
          </a:p>
          <a:p>
            <a:pPr marL="0" indent="0">
              <a:buNone/>
            </a:pPr>
            <a:r>
              <a:rPr lang="cs-CZ" sz="1300" i="1" dirty="0"/>
              <a:t>	Na </a:t>
            </a:r>
            <a:r>
              <a:rPr lang="cs-CZ" sz="1300" i="1" dirty="0" err="1"/>
              <a:t>Rep</a:t>
            </a:r>
            <a:r>
              <a:rPr lang="cs-CZ" sz="1300" i="1" dirty="0"/>
              <a:t>. </a:t>
            </a:r>
            <a:r>
              <a:rPr lang="cs-CZ" sz="1300" i="1" dirty="0" err="1"/>
              <a:t>Checa</a:t>
            </a:r>
            <a:r>
              <a:rPr lang="cs-CZ" sz="1300" i="1" dirty="0"/>
              <a:t> </a:t>
            </a:r>
            <a:r>
              <a:rPr lang="cs-CZ" sz="1300" b="1" i="1" dirty="0" err="1"/>
              <a:t>bebe</a:t>
            </a:r>
            <a:r>
              <a:rPr lang="cs-CZ" sz="1300" b="1" i="1" dirty="0"/>
              <a:t>-se </a:t>
            </a:r>
            <a:r>
              <a:rPr lang="cs-CZ" sz="1300" i="1" dirty="0" err="1"/>
              <a:t>muita</a:t>
            </a:r>
            <a:r>
              <a:rPr lang="cs-CZ" sz="1300" i="1" dirty="0"/>
              <a:t> </a:t>
            </a:r>
            <a:r>
              <a:rPr lang="cs-CZ" sz="1300" i="1" dirty="0" err="1"/>
              <a:t>cerveja</a:t>
            </a:r>
            <a:r>
              <a:rPr lang="cs-CZ" sz="13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6602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13921467-5BE4-4D2E-8EC8-641D581147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419" b="-2"/>
          <a:stretch/>
        </p:blipFill>
        <p:spPr>
          <a:xfrm>
            <a:off x="1638300" y="749300"/>
            <a:ext cx="5867400" cy="33430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34837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luga-Se Casa - Desapega">
            <a:extLst>
              <a:ext uri="{FF2B5EF4-FFF2-40B4-BE49-F238E27FC236}">
                <a16:creationId xmlns:a16="http://schemas.microsoft.com/office/drawing/2014/main" id="{D7E9501E-A89C-49D7-936B-352548533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280035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AIXA 200x70 CM Em Lona Editável VENDE-SE - ALUGA-SE. - Xuxão Adesivos |  Presidente Prudente - SP">
            <a:extLst>
              <a:ext uri="{FF2B5EF4-FFF2-40B4-BE49-F238E27FC236}">
                <a16:creationId xmlns:a16="http://schemas.microsoft.com/office/drawing/2014/main" id="{66323496-E3B8-433D-A35F-D13308B82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473" y="365001"/>
            <a:ext cx="2654915" cy="3315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LUGA-SE 2 QUARTOS, SALA E COZINHA - Imobiliária Heliópolis | Facebook">
            <a:extLst>
              <a:ext uri="{FF2B5EF4-FFF2-40B4-BE49-F238E27FC236}">
                <a16:creationId xmlns:a16="http://schemas.microsoft.com/office/drawing/2014/main" id="{3027B939-0DB2-4068-9601-89C1F2EDAC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38" y="236183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recisa-se de costureira ⚠️com... - Bella Donna Atelier | Facebook">
            <a:extLst>
              <a:ext uri="{FF2B5EF4-FFF2-40B4-BE49-F238E27FC236}">
                <a16:creationId xmlns:a16="http://schemas.microsoft.com/office/drawing/2014/main" id="{03B1D7CE-8E13-4146-8067-189B6AC942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691" y="476672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Precisa se de Barbeiro - Vagas de emprego - Imbuí, Salvador 747359043 | OLX">
            <a:extLst>
              <a:ext uri="{FF2B5EF4-FFF2-40B4-BE49-F238E27FC236}">
                <a16:creationId xmlns:a16="http://schemas.microsoft.com/office/drawing/2014/main" id="{42E982DA-78E4-452E-AF9C-86CE59C033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9386" y="3933056"/>
            <a:ext cx="3696072" cy="2737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9758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SUJEITO INEXISTENTE/EXPLETIVO  – NULOVÝ PODMĚT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IT RAINS. IT SNOWS. –</a:t>
            </a:r>
          </a:p>
          <a:p>
            <a:pPr marL="0" indent="0">
              <a:buNone/>
            </a:pPr>
            <a:r>
              <a:rPr lang="cs-CZ" dirty="0"/>
              <a:t>PŘEVZATO DO PT  - U METEOROLOGICKÝCH SLOVES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EKLEKTICKÝ PODMĚT V ANGLIČTINĚ –IT.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398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cs-CZ" dirty="0"/>
              <a:t>NULOVÝ PODMĚT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33FC2081-F60B-4A77-8B8E-801943043D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8854938"/>
              </p:ext>
            </p:extLst>
          </p:nvPr>
        </p:nvGraphicFramePr>
        <p:xfrm>
          <a:off x="457200" y="170080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4722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545EFBFC-CC8F-4D5F-89C9-CC18AF3A08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484784"/>
            <a:ext cx="8103727" cy="40862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684688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ecisa-se Atendente Cafeteria - Classificados online de Sergipe">
            <a:extLst>
              <a:ext uri="{FF2B5EF4-FFF2-40B4-BE49-F238E27FC236}">
                <a16:creationId xmlns:a16="http://schemas.microsoft.com/office/drawing/2014/main" id="{80177012-05BB-4E1B-826A-514C53283C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3358307" cy="2722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OMO SE DIZ &quot;JÁ FAZ MUITO TEMPO QUE NÃO TE VEJO&quot; EM INGLÊS - YouTube">
            <a:extLst>
              <a:ext uri="{FF2B5EF4-FFF2-40B4-BE49-F238E27FC236}">
                <a16:creationId xmlns:a16="http://schemas.microsoft.com/office/drawing/2014/main" id="{FF75E72C-2288-47A7-9CD2-05A276276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512" y="429222"/>
            <a:ext cx="4283968" cy="2409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Geração Ardente - Chove - YouTube">
            <a:extLst>
              <a:ext uri="{FF2B5EF4-FFF2-40B4-BE49-F238E27FC236}">
                <a16:creationId xmlns:a16="http://schemas.microsoft.com/office/drawing/2014/main" id="{A6D7208C-32AE-4B82-9FB4-0CE53DC1AD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161797"/>
            <a:ext cx="2286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Faz frio o povo reclama! Faz calor o... Ronei Porto da Rocha">
            <a:extLst>
              <a:ext uri="{FF2B5EF4-FFF2-40B4-BE49-F238E27FC236}">
                <a16:creationId xmlns:a16="http://schemas.microsoft.com/office/drawing/2014/main" id="{4D0498FB-1739-4A68-9866-A44591D01D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8468" y="3848820"/>
            <a:ext cx="5715000" cy="300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8741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VLASTNOSTI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ZÁKLADNÍ VĚTNÝ ČLEN - </a:t>
            </a:r>
            <a:r>
              <a:rPr lang="cs-CZ" b="1" dirty="0"/>
              <a:t>termo </a:t>
            </a:r>
            <a:r>
              <a:rPr lang="cs-CZ" b="1" dirty="0" err="1"/>
              <a:t>essencial</a:t>
            </a:r>
            <a:r>
              <a:rPr lang="cs-CZ" b="1" dirty="0"/>
              <a:t> da </a:t>
            </a:r>
            <a:r>
              <a:rPr lang="cs-CZ" b="1" dirty="0" err="1"/>
              <a:t>ora</a:t>
            </a:r>
            <a:r>
              <a:rPr lang="pt-PT" b="1" dirty="0" err="1"/>
              <a:t>ção</a:t>
            </a:r>
            <a:endParaRPr lang="cs-CZ" b="1" dirty="0"/>
          </a:p>
          <a:p>
            <a:pPr algn="just"/>
            <a:r>
              <a:rPr lang="cs-CZ" dirty="0"/>
              <a:t>SHODUJE SE SE SLOVESEM V OSOBĚ A ČÍSLE</a:t>
            </a:r>
            <a:r>
              <a:rPr lang="pt-PT" dirty="0"/>
              <a:t> – concorda com o verbo na categoria de pessoa e de número </a:t>
            </a:r>
            <a:endParaRPr lang="cs-CZ" dirty="0"/>
          </a:p>
          <a:p>
            <a:pPr algn="just"/>
            <a:r>
              <a:rPr lang="cs-CZ" dirty="0"/>
              <a:t>ODPOVÍDÁ 1. PÁDU – NOMINATIVU</a:t>
            </a:r>
            <a:r>
              <a:rPr lang="pt-PT" dirty="0"/>
              <a:t> – </a:t>
            </a:r>
            <a:r>
              <a:rPr lang="pt-PT" b="1" dirty="0"/>
              <a:t>corresponde ao primeiro caso (caso reto)</a:t>
            </a:r>
            <a:endParaRPr lang="cs-CZ" b="1" dirty="0"/>
          </a:p>
          <a:p>
            <a:pPr algn="just"/>
            <a:r>
              <a:rPr lang="cs-CZ" dirty="0"/>
              <a:t>PODMĚT JE ČINITELEM DĚJE (JDE-LI O ČINNÝ ROD). JE-LI VĚTA V TRPNÉM RODĚ, PAK JE PODMĚT TRPITELEM DĚJE. </a:t>
            </a:r>
            <a:r>
              <a:rPr lang="pt-PT" dirty="0"/>
              <a:t> - o sujeito é </a:t>
            </a:r>
          </a:p>
          <a:p>
            <a:r>
              <a:rPr lang="pt-PT" dirty="0"/>
              <a:t>o </a:t>
            </a:r>
            <a:r>
              <a:rPr lang="pt-PT" b="1" dirty="0"/>
              <a:t>AGENTE</a:t>
            </a:r>
            <a:r>
              <a:rPr lang="pt-PT" dirty="0"/>
              <a:t> da ação (quando o verbo se encontra na voz ativa) ou</a:t>
            </a:r>
          </a:p>
          <a:p>
            <a:r>
              <a:rPr lang="pt-PT" dirty="0"/>
              <a:t>o</a:t>
            </a:r>
            <a:r>
              <a:rPr lang="pt-PT" b="1" dirty="0"/>
              <a:t> PACIENTE </a:t>
            </a:r>
            <a:r>
              <a:rPr lang="pt-PT" dirty="0"/>
              <a:t>da ação (quando o verbo se encontra na voz passiva).</a:t>
            </a:r>
          </a:p>
          <a:p>
            <a:endParaRPr lang="cs-CZ" dirty="0"/>
          </a:p>
          <a:p>
            <a:pPr marL="800100" lvl="2" indent="0">
              <a:buNone/>
            </a:pPr>
            <a:r>
              <a:rPr lang="pt-PT" i="1" dirty="0"/>
              <a:t>Voz ativa:«- SUJEITO AGENTE</a:t>
            </a:r>
            <a:endParaRPr lang="cs-CZ" i="1" dirty="0"/>
          </a:p>
          <a:p>
            <a:pPr marL="800100" lvl="2" indent="0">
              <a:buNone/>
            </a:pPr>
            <a:r>
              <a:rPr lang="pt-PT" i="1" u="sng" dirty="0"/>
              <a:t>Milton </a:t>
            </a:r>
            <a:r>
              <a:rPr lang="pt-PT" i="1" u="sng" dirty="0" err="1"/>
              <a:t>Hatoum</a:t>
            </a:r>
            <a:r>
              <a:rPr lang="pt-PT" i="1" u="sng" dirty="0"/>
              <a:t> </a:t>
            </a:r>
            <a:r>
              <a:rPr lang="pt-PT" i="1" dirty="0"/>
              <a:t>escreveu o livro.</a:t>
            </a:r>
            <a:r>
              <a:rPr lang="pt-PT" dirty="0"/>
              <a:t> </a:t>
            </a:r>
          </a:p>
          <a:p>
            <a:pPr marL="800100" lvl="2" indent="0">
              <a:buNone/>
            </a:pPr>
            <a:endParaRPr lang="cs-CZ" dirty="0"/>
          </a:p>
          <a:p>
            <a:pPr marL="800100" lvl="2" indent="0">
              <a:buNone/>
            </a:pPr>
            <a:r>
              <a:rPr lang="pt-PT" i="1" dirty="0"/>
              <a:t>Voz passiva</a:t>
            </a:r>
            <a:r>
              <a:rPr lang="pt-PT" dirty="0"/>
              <a:t>: PACIENTE</a:t>
            </a:r>
            <a:endParaRPr lang="cs-CZ" dirty="0"/>
          </a:p>
          <a:p>
            <a:pPr marL="800100" lvl="2" indent="0">
              <a:buNone/>
            </a:pPr>
            <a:r>
              <a:rPr lang="cs-CZ" i="1" dirty="0"/>
              <a:t>O livro </a:t>
            </a:r>
            <a:r>
              <a:rPr lang="cs-CZ" i="1" dirty="0" err="1"/>
              <a:t>foi</a:t>
            </a:r>
            <a:r>
              <a:rPr lang="cs-CZ" i="1" dirty="0"/>
              <a:t> </a:t>
            </a:r>
            <a:r>
              <a:rPr lang="cs-CZ" i="1" dirty="0" err="1"/>
              <a:t>escrito</a:t>
            </a:r>
            <a:r>
              <a:rPr lang="cs-CZ" i="1" dirty="0"/>
              <a:t> </a:t>
            </a:r>
            <a:r>
              <a:rPr lang="cs-CZ" i="1" dirty="0" err="1"/>
              <a:t>por</a:t>
            </a:r>
            <a:r>
              <a:rPr lang="cs-CZ" i="1" dirty="0"/>
              <a:t> </a:t>
            </a:r>
            <a:r>
              <a:rPr lang="cs-CZ" i="1" u="sng" dirty="0" err="1"/>
              <a:t>Milton</a:t>
            </a:r>
            <a:r>
              <a:rPr lang="cs-CZ" i="1" u="sng" dirty="0"/>
              <a:t> </a:t>
            </a:r>
            <a:r>
              <a:rPr lang="cs-CZ" i="1" u="sng" dirty="0" err="1"/>
              <a:t>Hatoum</a:t>
            </a:r>
            <a:r>
              <a:rPr lang="cs-CZ" i="1" u="sng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6318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C3B923-707D-4645-82E5-2A1587DA4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658" y="621792"/>
            <a:ext cx="3886128" cy="5504688"/>
          </a:xfrm>
        </p:spPr>
        <p:txBody>
          <a:bodyPr>
            <a:normAutofit/>
          </a:bodyPr>
          <a:lstStyle/>
          <a:p>
            <a:r>
              <a:rPr lang="pt-PT" sz="4200" dirty="0" err="1"/>
              <a:t>Kontrolní</a:t>
            </a:r>
            <a:r>
              <a:rPr lang="pt-PT" sz="4200" dirty="0"/>
              <a:t> </a:t>
            </a:r>
            <a:r>
              <a:rPr lang="pt-PT" sz="4200" dirty="0" err="1"/>
              <a:t>otázka</a:t>
            </a:r>
            <a:r>
              <a:rPr lang="pt-PT" sz="4200" dirty="0"/>
              <a:t> – </a:t>
            </a:r>
            <a:r>
              <a:rPr lang="pt-PT" sz="4200" dirty="0" err="1"/>
              <a:t>kdo</a:t>
            </a:r>
            <a:r>
              <a:rPr lang="pt-PT" sz="4200" dirty="0"/>
              <a:t>, co?</a:t>
            </a:r>
            <a:br>
              <a:rPr lang="pt-PT" sz="4200" dirty="0"/>
            </a:br>
            <a:r>
              <a:rPr lang="pt-PT" sz="4200" dirty="0"/>
              <a:t>Questão de controlo – quem, o que?</a:t>
            </a:r>
            <a:endParaRPr lang="cs-CZ" sz="4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56F8EA-3356-4455-9899-320874F6E4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4593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EED5A321-3581-48D8-BA49-4C9A9364B3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321381"/>
              </p:ext>
            </p:extLst>
          </p:nvPr>
        </p:nvGraphicFramePr>
        <p:xfrm>
          <a:off x="4574286" y="621792"/>
          <a:ext cx="394335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3651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/>
              <a:t>PODMĚT JEDNODUCHÝ A SLOŽENÝ</a:t>
            </a:r>
            <a:br>
              <a:rPr lang="pt-PT" b="1"/>
            </a:br>
            <a:r>
              <a:rPr lang="pt-PT" b="1"/>
              <a:t>SUJEITO SIMPLES E COMPOSTO</a:t>
            </a:r>
            <a:endParaRPr lang="cs-CZ" b="1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52A0E8C-3398-41F4-B9CB-FBC2FAF3ED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  <a:p>
            <a:r>
              <a:rPr lang="cs-CZ" dirty="0"/>
              <a:t>JEDNODUCHÝ </a:t>
            </a:r>
            <a:endParaRPr lang="pt-PT" dirty="0"/>
          </a:p>
          <a:p>
            <a:r>
              <a:rPr lang="cs-CZ" dirty="0"/>
              <a:t>(SUJEITO SIMPLES tem um </a:t>
            </a:r>
            <a:r>
              <a:rPr lang="cs-CZ" dirty="0" err="1"/>
              <a:t>só</a:t>
            </a:r>
            <a:r>
              <a:rPr lang="cs-CZ" dirty="0"/>
              <a:t> </a:t>
            </a:r>
            <a:r>
              <a:rPr lang="cs-CZ" dirty="0" err="1"/>
              <a:t>núcleo</a:t>
            </a:r>
            <a:r>
              <a:rPr lang="cs-CZ" dirty="0"/>
              <a:t>)</a:t>
            </a:r>
          </a:p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627459" y="3006725"/>
            <a:ext cx="3870723" cy="31829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 PODMĚT VE VĚTĚ (1 JÁDRO) –</a:t>
            </a:r>
          </a:p>
          <a:p>
            <a:pPr marL="0" indent="0">
              <a:buNone/>
            </a:pPr>
            <a:endParaRPr lang="cs-CZ" i="1" u="sng" dirty="0"/>
          </a:p>
          <a:p>
            <a:pPr marL="0" indent="0">
              <a:buNone/>
            </a:pPr>
            <a:r>
              <a:rPr lang="pt-PT" i="1" u="sng" dirty="0"/>
              <a:t>O avô</a:t>
            </a:r>
            <a:r>
              <a:rPr lang="pt-PT" i="1" dirty="0"/>
              <a:t> foi passear com o cão. 	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pt-PT" dirty="0"/>
              <a:t>(sujeito simples</a:t>
            </a:r>
            <a:r>
              <a:rPr lang="cs-CZ" dirty="0"/>
              <a:t>, </a:t>
            </a:r>
            <a:r>
              <a:rPr lang="cs-CZ" dirty="0" err="1"/>
              <a:t>núcle</a:t>
            </a:r>
            <a:r>
              <a:rPr lang="pt-PT" dirty="0"/>
              <a:t>o- avô)	</a:t>
            </a:r>
            <a:endParaRPr lang="cs-CZ" dirty="0"/>
          </a:p>
          <a:p>
            <a:pPr marL="0" indent="0">
              <a:buNone/>
            </a:pPr>
            <a:endParaRPr lang="cs-CZ" i="1" u="sng" dirty="0"/>
          </a:p>
          <a:p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1090994-E4ED-49B0-81F1-32E9276DDC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SLOŽENÝ </a:t>
            </a:r>
            <a:r>
              <a:rPr lang="pt-PT" dirty="0"/>
              <a:t>(VÍCE JÁDER)</a:t>
            </a:r>
          </a:p>
          <a:p>
            <a:r>
              <a:rPr lang="cs-CZ" dirty="0"/>
              <a:t>(SUJEITO COMPOSTO</a:t>
            </a:r>
            <a:r>
              <a:rPr lang="pt-PT" dirty="0"/>
              <a:t> tem dois ou mais núcleos</a:t>
            </a:r>
            <a:r>
              <a:rPr lang="cs-CZ" dirty="0"/>
              <a:t>)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1F5FDAB-3E85-466D-84DB-AD13E8AF41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820" y="3006725"/>
            <a:ext cx="3870721" cy="318293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2 A VÍCE PODMĚTŮ  </a:t>
            </a:r>
          </a:p>
          <a:p>
            <a:pPr marL="0" indent="0">
              <a:buNone/>
            </a:pPr>
            <a:r>
              <a:rPr lang="pt-PT" i="1" u="sng" dirty="0"/>
              <a:t>Eu</a:t>
            </a:r>
            <a:r>
              <a:rPr lang="pt-PT" i="1" dirty="0"/>
              <a:t> e </a:t>
            </a:r>
            <a:r>
              <a:rPr lang="pt-PT" i="1" u="sng" dirty="0"/>
              <a:t>a mãe</a:t>
            </a:r>
            <a:r>
              <a:rPr lang="pt-PT" i="1" dirty="0"/>
              <a:t> vamos fazer compras</a:t>
            </a:r>
            <a:r>
              <a:rPr lang="pt-PT" dirty="0"/>
              <a:t>.  (sujeito composto, dois núcleos: eu, mãe)</a:t>
            </a:r>
            <a:endParaRPr lang="cs-CZ" dirty="0"/>
          </a:p>
          <a:p>
            <a:pPr marL="0" indent="0">
              <a:buNone/>
            </a:pPr>
            <a:endParaRPr lang="cs-CZ" i="1" u="sng" dirty="0"/>
          </a:p>
          <a:p>
            <a:pPr marL="0" indent="0">
              <a:buNone/>
            </a:pPr>
            <a:r>
              <a:rPr lang="pt-PT" i="1" u="sng" dirty="0"/>
              <a:t>Tu</a:t>
            </a:r>
            <a:r>
              <a:rPr lang="pt-PT" i="1" dirty="0"/>
              <a:t> e </a:t>
            </a:r>
            <a:r>
              <a:rPr lang="pt-PT" i="1" u="sng" dirty="0"/>
              <a:t>eu</a:t>
            </a:r>
            <a:r>
              <a:rPr lang="pt-PT" dirty="0"/>
              <a:t> </a:t>
            </a:r>
            <a:r>
              <a:rPr lang="pt-PT" i="1" dirty="0"/>
              <a:t>temos muito em comum</a:t>
            </a:r>
            <a:r>
              <a:rPr lang="pt-PT" dirty="0"/>
              <a:t>. </a:t>
            </a:r>
            <a:r>
              <a:rPr lang="cs-CZ" dirty="0"/>
              <a:t>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pt-PT" dirty="0"/>
              <a:t>(sujeito composto que precede o V)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pt-PT" i="1" dirty="0"/>
              <a:t>Temos muitas coisas em comum, </a:t>
            </a:r>
            <a:r>
              <a:rPr lang="pt-PT" i="1" u="sng" dirty="0"/>
              <a:t>tu </a:t>
            </a:r>
            <a:r>
              <a:rPr lang="pt-PT" i="1" dirty="0"/>
              <a:t>e </a:t>
            </a:r>
            <a:r>
              <a:rPr lang="pt-PT" i="1" u="sng" dirty="0"/>
              <a:t>eu</a:t>
            </a:r>
            <a:r>
              <a:rPr lang="pt-PT" i="1" dirty="0"/>
              <a:t>  </a:t>
            </a:r>
            <a:r>
              <a:rPr lang="pt-PT" dirty="0"/>
              <a:t>  </a:t>
            </a:r>
            <a:endParaRPr lang="cs-CZ" dirty="0"/>
          </a:p>
          <a:p>
            <a:pPr marL="0" indent="0">
              <a:buNone/>
            </a:pPr>
            <a:r>
              <a:rPr lang="pt-PT" dirty="0"/>
              <a:t>(sujeito composto que vem depois do V)</a:t>
            </a:r>
            <a:endParaRPr lang="cs-CZ" dirty="0"/>
          </a:p>
          <a:p>
            <a:pPr marL="0" indent="0">
              <a:buNone/>
            </a:pP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680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AFF8D2E5-2C4E-47B1-930B-6C82B7C31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936" y="251312"/>
            <a:ext cx="7879842" cy="1010264"/>
          </a:xfrm>
        </p:spPr>
        <p:txBody>
          <a:bodyPr anchor="ctr">
            <a:normAutofit/>
          </a:bodyPr>
          <a:lstStyle/>
          <a:p>
            <a:r>
              <a:rPr lang="cs-CZ" b="1"/>
              <a:t>DRUHY PODMĚTU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01E4ADA-0EA9-4930-846E-3C11E8BED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7618"/>
            <a:ext cx="96012" cy="6314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1380864"/>
            <a:ext cx="787984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9" name="Zástupný symbol pro obsah 2">
            <a:extLst>
              <a:ext uri="{FF2B5EF4-FFF2-40B4-BE49-F238E27FC236}">
                <a16:creationId xmlns:a16="http://schemas.microsoft.com/office/drawing/2014/main" id="{A8440550-4500-453C-9B36-CAC168A717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947916"/>
              </p:ext>
            </p:extLst>
          </p:nvPr>
        </p:nvGraphicFramePr>
        <p:xfrm>
          <a:off x="628650" y="1650222"/>
          <a:ext cx="7879842" cy="458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8041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IDENTIFIKOVATELNÝ PODMĚT</a:t>
            </a:r>
            <a:br>
              <a:rPr lang="cs-CZ" b="1" dirty="0"/>
            </a:br>
            <a:r>
              <a:rPr lang="cs-CZ" b="1" dirty="0"/>
              <a:t>SUJEITO ARGUMENTAL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57355A-9683-471E-AA6C-3F17CACD24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cs-CZ" dirty="0"/>
              <a:t>VYJÁDŘENÝ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cs-CZ" i="1" dirty="0"/>
              <a:t>EXPLÍCITO   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1200C6B-25CF-4FFA-BC14-DFFCD973C4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NEVYJÁDŘENÝ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0161564-CAE6-4551-A081-C4FE40640F3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IMPLÍCITO (OMISSO, SUBENTENDIDO, ELÍPTICO)</a:t>
            </a:r>
          </a:p>
        </p:txBody>
      </p:sp>
    </p:spTree>
    <p:extLst>
      <p:ext uri="{BB962C8B-B14F-4D97-AF65-F5344CB8AC3E}">
        <p14:creationId xmlns:p14="http://schemas.microsoft.com/office/powerpoint/2010/main" val="2434825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FF8D2E5-2C4E-47B1-930B-6C82B7C31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936" y="251312"/>
            <a:ext cx="7879842" cy="1010264"/>
          </a:xfrm>
        </p:spPr>
        <p:txBody>
          <a:bodyPr anchor="ctr">
            <a:normAutofit/>
          </a:bodyPr>
          <a:lstStyle/>
          <a:p>
            <a:r>
              <a:rPr lang="cs-CZ" b="1" dirty="0" err="1"/>
              <a:t>SUJEITO</a:t>
            </a:r>
            <a:r>
              <a:rPr lang="cs-CZ" b="1" dirty="0"/>
              <a:t> </a:t>
            </a:r>
            <a:r>
              <a:rPr lang="cs-CZ" b="1" dirty="0" err="1"/>
              <a:t>ARGUMENTAL</a:t>
            </a:r>
            <a:r>
              <a:rPr lang="cs-CZ" b="1" dirty="0"/>
              <a:t> </a:t>
            </a:r>
            <a:r>
              <a:rPr lang="cs-CZ" b="1" dirty="0" err="1"/>
              <a:t>EXPLÍCITO</a:t>
            </a:r>
            <a:r>
              <a:rPr lang="cs-CZ" b="1" dirty="0"/>
              <a:t> – VYJÁDŘENÝ PODMĚT</a:t>
            </a:r>
            <a:endParaRPr lang="cs-CZ" b="1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1E4ADA-0EA9-4930-846E-3C11E8BED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7618"/>
            <a:ext cx="96012" cy="6314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1380864"/>
            <a:ext cx="787984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691BFD8F-4379-4CBB-9212-BE5B6CC757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4693055"/>
              </p:ext>
            </p:extLst>
          </p:nvPr>
        </p:nvGraphicFramePr>
        <p:xfrm>
          <a:off x="628650" y="1650222"/>
          <a:ext cx="7879842" cy="458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6706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2CC84DD3-0D72-4CF1-B718-A88C08D82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523020"/>
            <a:ext cx="8963025" cy="58119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18757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cs-CZ" sz="3500" b="1"/>
              <a:t>SUJEITO ARGUMENTAL IMPLÍCITO – NEVYJÁDŘENÝ PODMĚT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6676" y="2481943"/>
            <a:ext cx="7626096" cy="3695020"/>
          </a:xfrm>
        </p:spPr>
        <p:txBody>
          <a:bodyPr>
            <a:normAutofit/>
          </a:bodyPr>
          <a:lstStyle/>
          <a:p>
            <a:r>
              <a:rPr lang="cs-CZ" sz="1900" dirty="0"/>
              <a:t>MŮŽE SE NAZÝVAT TAKÉ: </a:t>
            </a:r>
            <a:r>
              <a:rPr lang="cs-CZ" sz="1900" i="1" dirty="0" err="1"/>
              <a:t>implícito</a:t>
            </a:r>
            <a:r>
              <a:rPr lang="cs-CZ" sz="1900" i="1" dirty="0"/>
              <a:t>, </a:t>
            </a:r>
            <a:r>
              <a:rPr lang="cs-CZ" sz="1900" i="1" dirty="0" err="1"/>
              <a:t>elíptico</a:t>
            </a:r>
            <a:r>
              <a:rPr lang="cs-CZ" sz="1900" i="1" dirty="0"/>
              <a:t>, </a:t>
            </a:r>
            <a:r>
              <a:rPr lang="cs-CZ" sz="1900" i="1" dirty="0" err="1"/>
              <a:t>subentendido</a:t>
            </a:r>
            <a:r>
              <a:rPr lang="cs-CZ" sz="1900" i="1" dirty="0"/>
              <a:t>, </a:t>
            </a:r>
            <a:r>
              <a:rPr lang="cs-CZ" sz="1900" b="1" i="1" dirty="0" err="1"/>
              <a:t>desinencial</a:t>
            </a:r>
            <a:r>
              <a:rPr lang="cs-CZ" sz="1900" i="1" dirty="0"/>
              <a:t>, </a:t>
            </a:r>
            <a:r>
              <a:rPr lang="cs-CZ" sz="1900" i="1" dirty="0" err="1"/>
              <a:t>oculto</a:t>
            </a:r>
            <a:r>
              <a:rPr lang="cs-CZ" sz="1900" dirty="0"/>
              <a:t>. podmět není vyjádřen, ale existuje: 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i="1" dirty="0"/>
              <a:t>	</a:t>
            </a:r>
            <a:r>
              <a:rPr lang="pt-BR" sz="1900" i="1" u="sng" dirty="0"/>
              <a:t>Os pais </a:t>
            </a:r>
            <a:r>
              <a:rPr lang="pt-BR" sz="1900" i="1" dirty="0"/>
              <a:t>terminaram a reunião.     </a:t>
            </a:r>
            <a:endParaRPr lang="cs-CZ" sz="1900" i="1" dirty="0"/>
          </a:p>
          <a:p>
            <a:pPr marL="0" indent="0">
              <a:buNone/>
            </a:pPr>
            <a:r>
              <a:rPr lang="cs-CZ" sz="1900" i="1" dirty="0"/>
              <a:t>         </a:t>
            </a:r>
            <a:r>
              <a:rPr lang="pt-BR" sz="1900" i="1" dirty="0"/>
              <a:t>(-) Foram embora logo em seguida. </a:t>
            </a:r>
            <a:endParaRPr lang="cs-CZ" sz="1900" dirty="0"/>
          </a:p>
          <a:p>
            <a:pPr marL="0" indent="0">
              <a:buNone/>
            </a:pPr>
            <a:r>
              <a:rPr lang="cs-CZ" sz="1900" i="1" dirty="0"/>
              <a:t>	</a:t>
            </a:r>
            <a:r>
              <a:rPr lang="pt-BR" sz="1900" i="1" dirty="0"/>
              <a:t>↑_________________________↓</a:t>
            </a:r>
            <a:endParaRPr lang="cs-CZ" sz="1900" i="1" dirty="0"/>
          </a:p>
          <a:p>
            <a:pPr marL="0" indent="0">
              <a:buNone/>
            </a:pPr>
            <a:r>
              <a:rPr lang="cs-CZ" sz="1900" i="1" dirty="0"/>
              <a:t>         </a:t>
            </a:r>
            <a:r>
              <a:rPr lang="pt-BR" sz="1900" i="1" dirty="0"/>
              <a:t>(eles)</a:t>
            </a:r>
            <a:endParaRPr lang="cs-CZ" sz="1900" dirty="0"/>
          </a:p>
          <a:p>
            <a:pPr marL="0" indent="0"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3789932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781</Words>
  <Application>Microsoft Office PowerPoint</Application>
  <PresentationFormat>Předvádění na obrazovce (4:3)</PresentationFormat>
  <Paragraphs>101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TERMOS ESSENCIAIS SUJEITO - PODMĚT</vt:lpstr>
      <vt:lpstr>VLASTNOSTI</vt:lpstr>
      <vt:lpstr>Kontrolní otázka – kdo, co? Questão de controlo – quem, o que?</vt:lpstr>
      <vt:lpstr>PODMĚT JEDNODUCHÝ A SLOŽENÝ SUJEITO SIMPLES E COMPOSTO</vt:lpstr>
      <vt:lpstr>DRUHY PODMĚTU</vt:lpstr>
      <vt:lpstr>IDENTIFIKOVATELNÝ PODMĚT SUJEITO ARGUMENTAL</vt:lpstr>
      <vt:lpstr>SUJEITO ARGUMENTAL EXPLÍCITO – VYJÁDŘENÝ PODMĚT</vt:lpstr>
      <vt:lpstr>Prezentace aplikace PowerPoint</vt:lpstr>
      <vt:lpstr>SUJEITO ARGUMENTAL IMPLÍCITO – NEVYJÁDŘENÝ PODMĚT</vt:lpstr>
      <vt:lpstr>Prezentace aplikace PowerPoint</vt:lpstr>
      <vt:lpstr>O SUJEITO ARBITRÁRIO</vt:lpstr>
      <vt:lpstr>SUJEITO ARBITRÁRIO – PODMĚT NEURČITÝ</vt:lpstr>
      <vt:lpstr>Prezentace aplikace PowerPoint</vt:lpstr>
      <vt:lpstr>Prezentace aplikace PowerPoint</vt:lpstr>
      <vt:lpstr>SUJEITO INEXISTENTE/EXPLETIVO  – NULOVÝ PODMĚT  </vt:lpstr>
      <vt:lpstr>NULOVÝ PODMĚT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TERMOS ESSENCIAIS SUJEITO - PODMĚT</dc:title>
  <dc:creator>Iva Svobodová</dc:creator>
  <cp:lastModifiedBy>Iva Svobodová</cp:lastModifiedBy>
  <cp:revision>5</cp:revision>
  <dcterms:created xsi:type="dcterms:W3CDTF">2020-10-15T12:03:45Z</dcterms:created>
  <dcterms:modified xsi:type="dcterms:W3CDTF">2023-10-02T12:37:22Z</dcterms:modified>
</cp:coreProperties>
</file>