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9" r:id="rId14"/>
    <p:sldId id="270" r:id="rId15"/>
    <p:sldId id="271" r:id="rId16"/>
    <p:sldId id="268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4660"/>
  </p:normalViewPr>
  <p:slideViewPr>
    <p:cSldViewPr snapToGrid="0">
      <p:cViewPr varScale="1">
        <p:scale>
          <a:sx n="76" d="100"/>
          <a:sy n="76" d="100"/>
        </p:scale>
        <p:origin x="63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326D8-4A56-4A12-AD54-1999FB04250B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6C494-1468-4B76-AC30-580A1358E56C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6367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56C494-1468-4B76-AC30-580A1358E56C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412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23D0D-5956-0CCD-4749-9CA5829E76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AA0EA5-BDFE-62BE-74B6-940B87C0C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42F1BE-CE7A-3108-40CE-8AC4DCBE4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1BB761-65CF-6738-598D-0FDA4A16B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305AF4-4317-2701-A50B-D0BCE5D1D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261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D0B01-5104-1119-319E-741D939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90C34A-BEA3-4FF3-0BF7-A8B0A36C9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CD0025-4B27-F9E4-C9D4-D8BB3362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A0A42B-BADC-EFDC-BC91-EFDBD4F06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FB98AA-F1C8-63DA-E1E8-AA402A091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879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DEABE6-D989-C291-9BF9-0D2FB251B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6C8415-3E59-8BC4-6A1D-AFA1B95D9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0AA81C-06D4-BBD3-7D0E-ED2594B87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C0E17F-5611-FB73-3700-DC4FF950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04DDC9-3A7F-6E25-B92C-A5EBD2E2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385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C0788-FF04-0B92-0BE6-B53D0274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94CC75-CAFB-CD3A-124B-4281B70E9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1B2326-F3A5-C4E2-50DD-78B703C7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A56BF6-D414-F23C-2286-E638D7AF3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1F0ED8-BABA-7974-9002-2C25894E6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335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CAC87-1ECB-76E3-B5F2-0D43C382A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C14975-1FB5-0163-93C0-8964D1861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B75711-5F95-8C30-31EF-3F31085F3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6BF315-7CA7-918B-9C8D-F2996A453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BE882F-E2CD-0DD8-2B9D-1D166105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095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E3B7E-9487-0BA3-AB17-CFDE8F501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235E2D-5BF3-23ED-2C5A-E87A75AA5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AE4086-6D5F-FB78-2537-A177E426F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63DEE3-FBAE-32D1-C901-C5863177B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124FF7-3B78-63E1-E98D-990DE168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07F4F6-0C1F-C8B8-3B2B-CDE0309C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179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A6FD9-AE8E-FB36-ECB3-FD3F1F075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478F8F-E49B-0CBE-EEBF-ECC6C1E48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6D6080-A891-E40D-15AF-08D54E207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A8A7A1-CC58-60B1-B8D9-E5A304CE9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8E9F68-A20F-306A-92EA-5D66F8586C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F18042-237A-BDFB-3D0D-32DDD80C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F11CBF2-19DF-AEC8-4E28-CFBAC490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1A60DF2-0531-2748-D9CB-E1AF3BA5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024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2A511-1C05-DAC6-BB96-411B0CA3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222704F-0E59-7DFC-0B62-56949B1B6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D1A34D-C037-4DF6-1C93-C0C996A2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5FA4FE7-3F38-53AF-2BED-32D955C48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2921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AFBD44-80E9-5FA3-91EB-52AFA718F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E75368-C8CA-8423-EFEA-770664BC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B9AAB8-E3B3-AAD1-5C49-51101E57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630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3CF90-C820-C380-4D48-57FADAE81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207A77-FB4E-B1DB-A1CA-B7F831319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0A1284-735A-7CC4-86DC-B008FE60C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F3B830-5AD3-F55B-492C-29E2C7759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3B36D3-8629-FB1D-7ECC-DE9709D5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C2383E-71B0-F25A-08B0-836A5C07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1821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08448-FECD-3AB7-9017-B8F54248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3BC2B0-4A83-E3E2-2709-3788F0378B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FB93D0-FD89-DFCF-5491-D46C2F291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C83AA7-A54C-D24A-E9F8-345E5EC75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676D2B-A4A2-07D2-65F9-6CD2C97CF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2FDD31-8AD8-5EA6-E784-FC55AC347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123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5D2CE65-3A61-F32C-A343-A728E40A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6BDC56-FE22-33C6-62CF-0E3517D9E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69DB75-1855-8F86-DC0E-5627B2B96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6B987C-6120-47B9-8153-5A8596A5B738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A667CF-2F09-3C4E-0AE1-48DD5140CF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4D6238-B8C7-36FD-B302-DE583C1A3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3EDAE3-DD36-43B5-9C44-D8D3018E135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500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E0A109-E23B-92A6-C921-AF1A22B8A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cs-CZ" sz="8000">
                <a:solidFill>
                  <a:srgbClr val="FFFFFF"/>
                </a:solidFill>
              </a:rPr>
              <a:t>TERMOS INTEGRANTES</a:t>
            </a:r>
            <a:endParaRPr lang="pt-PT" sz="800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4EF408-0FAC-D25A-1708-B4A54AC50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9" y="4065814"/>
            <a:ext cx="3151499" cy="2411186"/>
          </a:xfrm>
        </p:spPr>
        <p:txBody>
          <a:bodyPr>
            <a:normAutofit/>
          </a:bodyPr>
          <a:lstStyle/>
          <a:p>
            <a:pPr algn="l"/>
            <a:endParaRPr lang="cs-CZ" sz="1000" dirty="0">
              <a:solidFill>
                <a:srgbClr val="FFFFFF"/>
              </a:solidFill>
            </a:endParaRPr>
          </a:p>
          <a:p>
            <a:pPr algn="l"/>
            <a:r>
              <a:rPr lang="cs-CZ" sz="3600" dirty="0">
                <a:solidFill>
                  <a:srgbClr val="FFFFFF"/>
                </a:solidFill>
              </a:rPr>
              <a:t>REPETI</a:t>
            </a:r>
            <a:r>
              <a:rPr lang="pt-PT" sz="3600" dirty="0">
                <a:solidFill>
                  <a:srgbClr val="FFFFFF"/>
                </a:solidFill>
              </a:rPr>
              <a:t>ÇÃO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25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44572-4F63-ECE5-7D72-BC7FA9381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7AD72-6D91-14C3-7A6C-45BC8ECC7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highlight>
                  <a:srgbClr val="FF00FF"/>
                </a:highlight>
              </a:rPr>
              <a:t>TRADUZA</a:t>
            </a:r>
            <a:r>
              <a:rPr lang="cs-CZ" dirty="0">
                <a:highlight>
                  <a:srgbClr val="FF00FF"/>
                </a:highlight>
              </a:rPr>
              <a:t> E </a:t>
            </a:r>
            <a:r>
              <a:rPr lang="cs-CZ" b="1" dirty="0">
                <a:highlight>
                  <a:srgbClr val="FF00FF"/>
                </a:highlight>
              </a:rPr>
              <a:t>DIGA</a:t>
            </a:r>
            <a:r>
              <a:rPr lang="cs-CZ" dirty="0">
                <a:highlight>
                  <a:srgbClr val="FF00FF"/>
                </a:highlight>
              </a:rPr>
              <a:t> QU</a:t>
            </a:r>
            <a:r>
              <a:rPr lang="pt-PT" dirty="0">
                <a:highlight>
                  <a:srgbClr val="FF00FF"/>
                </a:highlight>
              </a:rPr>
              <a:t>AL É A</a:t>
            </a:r>
            <a:r>
              <a:rPr lang="cs-CZ" dirty="0">
                <a:highlight>
                  <a:srgbClr val="FF00FF"/>
                </a:highlight>
              </a:rPr>
              <a:t> FUN</a:t>
            </a:r>
            <a:r>
              <a:rPr lang="pt-PT" dirty="0">
                <a:highlight>
                  <a:srgbClr val="FF00FF"/>
                </a:highlight>
              </a:rPr>
              <a:t>ÇÃO SINTÁTICA DOS TERMOS </a:t>
            </a:r>
            <a:r>
              <a:rPr lang="pt-PT" b="1" i="1" dirty="0">
                <a:highlight>
                  <a:srgbClr val="FF00FF"/>
                </a:highlight>
              </a:rPr>
              <a:t>EM NEGRITO</a:t>
            </a:r>
            <a:r>
              <a:rPr lang="pt-PT" dirty="0">
                <a:highlight>
                  <a:srgbClr val="FF00FF"/>
                </a:highlight>
              </a:rPr>
              <a:t>. </a:t>
            </a:r>
            <a:endParaRPr lang="pt-PT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54423-4BC0-68B4-E3A0-C30FE9AB1B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PT" dirty="0" err="1"/>
              <a:t>Přišel</a:t>
            </a:r>
            <a:r>
              <a:rPr lang="pt-PT" dirty="0"/>
              <a:t> </a:t>
            </a:r>
            <a:r>
              <a:rPr lang="pt-PT" dirty="0" err="1"/>
              <a:t>jsem</a:t>
            </a:r>
            <a:r>
              <a:rPr lang="pt-PT" dirty="0"/>
              <a:t> </a:t>
            </a:r>
            <a:r>
              <a:rPr lang="pt-PT" b="1" dirty="0"/>
              <a:t>na </a:t>
            </a:r>
            <a:r>
              <a:rPr lang="pt-PT" b="1" dirty="0" err="1"/>
              <a:t>schůzi</a:t>
            </a:r>
            <a:r>
              <a:rPr lang="pt-PT" dirty="0"/>
              <a:t>.</a:t>
            </a:r>
            <a:r>
              <a:rPr lang="cs-CZ" dirty="0"/>
              <a:t> </a:t>
            </a:r>
            <a:r>
              <a:rPr lang="pt-PT" dirty="0"/>
              <a:t> </a:t>
            </a:r>
            <a:endParaRPr lang="cs-CZ" dirty="0"/>
          </a:p>
          <a:p>
            <a:endParaRPr lang="cs-CZ" dirty="0"/>
          </a:p>
          <a:p>
            <a:endParaRPr lang="pt-PT" dirty="0"/>
          </a:p>
          <a:p>
            <a:r>
              <a:rPr lang="pt-PT" dirty="0" err="1"/>
              <a:t>Zeptal</a:t>
            </a:r>
            <a:r>
              <a:rPr lang="pt-PT" dirty="0"/>
              <a:t> </a:t>
            </a:r>
            <a:r>
              <a:rPr lang="pt-PT" dirty="0" err="1"/>
              <a:t>jsem</a:t>
            </a:r>
            <a:r>
              <a:rPr lang="pt-PT" dirty="0"/>
              <a:t> se </a:t>
            </a:r>
            <a:r>
              <a:rPr lang="pt-PT" b="1" dirty="0" err="1"/>
              <a:t>Anny</a:t>
            </a:r>
            <a:r>
              <a:rPr lang="pt-PT" dirty="0"/>
              <a:t>.</a:t>
            </a:r>
            <a:endParaRPr lang="cs-CZ" dirty="0"/>
          </a:p>
          <a:p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789BA2-FF98-EB62-9558-9B5D76CEF6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Cheguei </a:t>
            </a:r>
            <a:r>
              <a:rPr lang="pt-PT" b="1" dirty="0"/>
              <a:t>à reunião.</a:t>
            </a:r>
            <a:endParaRPr lang="cs-CZ" b="1" dirty="0"/>
          </a:p>
          <a:p>
            <a:r>
              <a:rPr lang="pt-PT" dirty="0">
                <a:highlight>
                  <a:srgbClr val="FF0000"/>
                </a:highlight>
              </a:rPr>
              <a:t>Complemento</a:t>
            </a:r>
            <a:r>
              <a:rPr lang="pt-PT" dirty="0"/>
              <a:t> </a:t>
            </a:r>
            <a:r>
              <a:rPr lang="pt-PT" dirty="0">
                <a:highlight>
                  <a:srgbClr val="FFFF00"/>
                </a:highlight>
              </a:rPr>
              <a:t>adverbial</a:t>
            </a:r>
            <a:r>
              <a:rPr lang="pt-PT" dirty="0"/>
              <a:t>.</a:t>
            </a:r>
            <a:endParaRPr lang="cs-CZ" dirty="0"/>
          </a:p>
          <a:p>
            <a:endParaRPr lang="cs-CZ" dirty="0"/>
          </a:p>
          <a:p>
            <a:r>
              <a:rPr lang="pt-PT" dirty="0"/>
              <a:t>Perguntei </a:t>
            </a:r>
            <a:r>
              <a:rPr lang="pt-PT" b="1" dirty="0"/>
              <a:t>à </a:t>
            </a:r>
            <a:r>
              <a:rPr lang="pt-PT" b="1" dirty="0" err="1"/>
              <a:t>Anna</a:t>
            </a:r>
            <a:r>
              <a:rPr lang="pt-PT" b="1" dirty="0"/>
              <a:t>.</a:t>
            </a:r>
            <a:endParaRPr lang="cs-CZ" b="1" dirty="0"/>
          </a:p>
          <a:p>
            <a:r>
              <a:rPr lang="pt-PT" dirty="0">
                <a:highlight>
                  <a:srgbClr val="FF0000"/>
                </a:highlight>
              </a:rPr>
              <a:t>Complemento</a:t>
            </a:r>
            <a:r>
              <a:rPr lang="pt-PT" dirty="0"/>
              <a:t> </a:t>
            </a:r>
            <a:r>
              <a:rPr lang="pt-PT" dirty="0">
                <a:highlight>
                  <a:srgbClr val="FFFF00"/>
                </a:highlight>
              </a:rPr>
              <a:t>indireto</a:t>
            </a:r>
            <a:r>
              <a:rPr lang="pt-PT" dirty="0"/>
              <a:t>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3298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03753-C5CB-E3A1-4520-03A19D438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highlight>
                  <a:srgbClr val="FF00FF"/>
                </a:highlight>
              </a:rPr>
              <a:t>TRADUZA</a:t>
            </a:r>
            <a:r>
              <a:rPr lang="cs-CZ" dirty="0">
                <a:highlight>
                  <a:srgbClr val="FF00FF"/>
                </a:highlight>
              </a:rPr>
              <a:t> E </a:t>
            </a:r>
            <a:r>
              <a:rPr lang="cs-CZ" b="1" dirty="0">
                <a:highlight>
                  <a:srgbClr val="FF00FF"/>
                </a:highlight>
              </a:rPr>
              <a:t>DIGA</a:t>
            </a:r>
            <a:r>
              <a:rPr lang="cs-CZ" dirty="0">
                <a:highlight>
                  <a:srgbClr val="FF00FF"/>
                </a:highlight>
              </a:rPr>
              <a:t> QU</a:t>
            </a:r>
            <a:r>
              <a:rPr lang="pt-PT" dirty="0">
                <a:highlight>
                  <a:srgbClr val="FF00FF"/>
                </a:highlight>
              </a:rPr>
              <a:t>AL É A</a:t>
            </a:r>
            <a:r>
              <a:rPr lang="cs-CZ" dirty="0">
                <a:highlight>
                  <a:srgbClr val="FF00FF"/>
                </a:highlight>
              </a:rPr>
              <a:t> FUN</a:t>
            </a:r>
            <a:r>
              <a:rPr lang="pt-PT" dirty="0">
                <a:highlight>
                  <a:srgbClr val="FF00FF"/>
                </a:highlight>
              </a:rPr>
              <a:t>ÇÃO SINTÁTICA DOS TERMOS </a:t>
            </a:r>
            <a:r>
              <a:rPr lang="pt-PT" b="1" i="1" dirty="0">
                <a:highlight>
                  <a:srgbClr val="FF00FF"/>
                </a:highlight>
              </a:rPr>
              <a:t>EM NEGRITO</a:t>
            </a:r>
            <a:r>
              <a:rPr lang="pt-PT" dirty="0">
                <a:highlight>
                  <a:srgbClr val="FF00FF"/>
                </a:highlight>
              </a:rPr>
              <a:t>. </a:t>
            </a:r>
            <a:endParaRPr lang="pt-PT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6E90D-6AD2-681F-1FA1-BE5BD66487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</a:t>
            </a:r>
            <a:r>
              <a:rPr lang="pt-PT" b="1" dirty="0" err="1"/>
              <a:t>Komu</a:t>
            </a:r>
            <a:r>
              <a:rPr lang="pt-PT" dirty="0"/>
              <a:t> </a:t>
            </a:r>
            <a:r>
              <a:rPr lang="pt-PT" dirty="0" err="1"/>
              <a:t>jsi</a:t>
            </a:r>
            <a:r>
              <a:rPr lang="pt-PT" dirty="0"/>
              <a:t> </a:t>
            </a:r>
            <a:r>
              <a:rPr lang="pt-PT" dirty="0" err="1"/>
              <a:t>poslal</a:t>
            </a:r>
            <a:r>
              <a:rPr lang="pt-PT" dirty="0"/>
              <a:t> </a:t>
            </a:r>
            <a:r>
              <a:rPr lang="pt-PT" dirty="0" err="1"/>
              <a:t>peníze</a:t>
            </a:r>
            <a:r>
              <a:rPr lang="pt-PT" dirty="0"/>
              <a:t>? </a:t>
            </a:r>
          </a:p>
          <a:p>
            <a:endParaRPr lang="pt-PT" dirty="0"/>
          </a:p>
          <a:p>
            <a:r>
              <a:rPr lang="pt-PT" b="1" dirty="0" err="1"/>
              <a:t>Koho</a:t>
            </a:r>
            <a:r>
              <a:rPr lang="pt-PT" dirty="0"/>
              <a:t> </a:t>
            </a:r>
            <a:r>
              <a:rPr lang="pt-PT" dirty="0" err="1"/>
              <a:t>jsi</a:t>
            </a:r>
            <a:r>
              <a:rPr lang="pt-PT" dirty="0"/>
              <a:t> </a:t>
            </a:r>
            <a:r>
              <a:rPr lang="pt-PT" dirty="0" err="1"/>
              <a:t>potkal</a:t>
            </a:r>
            <a:r>
              <a:rPr lang="pt-PT" dirty="0"/>
              <a:t>? (2 </a:t>
            </a:r>
            <a:r>
              <a:rPr lang="pt-PT" dirty="0" err="1"/>
              <a:t>možnosti</a:t>
            </a:r>
            <a:r>
              <a:rPr lang="pt-PT" dirty="0"/>
              <a:t>) </a:t>
            </a:r>
          </a:p>
          <a:p>
            <a:endParaRPr lang="pt-PT" dirty="0"/>
          </a:p>
          <a:p>
            <a:endParaRPr lang="pt-PT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642DDF9-E60B-7254-2A01-B7D54DEBA0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PT" b="1" dirty="0">
                <a:highlight>
                  <a:srgbClr val="FF0000"/>
                </a:highlight>
              </a:rPr>
              <a:t>A quem </a:t>
            </a:r>
            <a:r>
              <a:rPr lang="pt-PT" dirty="0"/>
              <a:t>mandaste o dinheiro?</a:t>
            </a:r>
            <a:endParaRPr lang="cs-CZ" dirty="0"/>
          </a:p>
          <a:p>
            <a:r>
              <a:rPr lang="pt-PT" dirty="0">
                <a:highlight>
                  <a:srgbClr val="FF0000"/>
                </a:highlight>
              </a:rPr>
              <a:t>Complemento</a:t>
            </a:r>
            <a:r>
              <a:rPr lang="pt-PT" dirty="0"/>
              <a:t> </a:t>
            </a:r>
            <a:r>
              <a:rPr lang="pt-PT" dirty="0">
                <a:highlight>
                  <a:srgbClr val="00FFFF"/>
                </a:highlight>
              </a:rPr>
              <a:t>indireto</a:t>
            </a:r>
            <a:endParaRPr lang="cs-CZ" dirty="0">
              <a:highlight>
                <a:srgbClr val="00FFFF"/>
              </a:highlight>
            </a:endParaRPr>
          </a:p>
          <a:p>
            <a:endParaRPr lang="pt-PT" dirty="0"/>
          </a:p>
          <a:p>
            <a:r>
              <a:rPr lang="cs-CZ" b="1" dirty="0" err="1">
                <a:highlight>
                  <a:srgbClr val="FF0000"/>
                </a:highlight>
              </a:rPr>
              <a:t>Quem</a:t>
            </a:r>
            <a:r>
              <a:rPr lang="cs-CZ" b="1" dirty="0"/>
              <a:t> </a:t>
            </a:r>
            <a:r>
              <a:rPr lang="pt-PT" b="1" dirty="0"/>
              <a:t>encontraste?</a:t>
            </a:r>
            <a:endParaRPr lang="cs-CZ" b="1" dirty="0"/>
          </a:p>
          <a:p>
            <a:r>
              <a:rPr lang="pt-PT" dirty="0">
                <a:highlight>
                  <a:srgbClr val="FF0000"/>
                </a:highlight>
              </a:rPr>
              <a:t>Complemento</a:t>
            </a:r>
            <a:r>
              <a:rPr lang="pt-PT" dirty="0"/>
              <a:t> </a:t>
            </a:r>
            <a:r>
              <a:rPr lang="pt-PT" dirty="0">
                <a:highlight>
                  <a:srgbClr val="00FF00"/>
                </a:highlight>
              </a:rPr>
              <a:t>direto</a:t>
            </a:r>
            <a:endParaRPr lang="cs-CZ" dirty="0">
              <a:highlight>
                <a:srgbClr val="00FF00"/>
              </a:highlight>
            </a:endParaRPr>
          </a:p>
          <a:p>
            <a:endParaRPr lang="cs-CZ" dirty="0"/>
          </a:p>
          <a:p>
            <a:r>
              <a:rPr lang="pt-PT" b="1" dirty="0">
                <a:highlight>
                  <a:srgbClr val="FF0000"/>
                </a:highlight>
              </a:rPr>
              <a:t>A quem</a:t>
            </a:r>
            <a:r>
              <a:rPr lang="cs-CZ" b="1" dirty="0">
                <a:highlight>
                  <a:srgbClr val="FF0000"/>
                </a:highlight>
              </a:rPr>
              <a:t> </a:t>
            </a:r>
            <a:r>
              <a:rPr lang="pt-PT" b="1" dirty="0">
                <a:highlight>
                  <a:srgbClr val="FF0000"/>
                </a:highlight>
              </a:rPr>
              <a:t> </a:t>
            </a:r>
            <a:r>
              <a:rPr lang="pt-PT" b="1" dirty="0"/>
              <a:t>encontraste</a:t>
            </a:r>
            <a:r>
              <a:rPr lang="cs-CZ" b="1" dirty="0"/>
              <a:t>?</a:t>
            </a:r>
          </a:p>
          <a:p>
            <a:r>
              <a:rPr lang="pt-PT" dirty="0">
                <a:highlight>
                  <a:srgbClr val="FF0000"/>
                </a:highlight>
              </a:rPr>
              <a:t>Complemento</a:t>
            </a:r>
            <a:r>
              <a:rPr lang="pt-PT" dirty="0"/>
              <a:t> </a:t>
            </a:r>
            <a:r>
              <a:rPr lang="pt-PT" dirty="0">
                <a:highlight>
                  <a:srgbClr val="00FF00"/>
                </a:highlight>
              </a:rPr>
              <a:t>direto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preposicionado</a:t>
            </a:r>
            <a:r>
              <a:rPr lang="cs-CZ" dirty="0">
                <a:highlight>
                  <a:srgbClr val="00FF00"/>
                </a:highlight>
              </a:rPr>
              <a:t>.</a:t>
            </a:r>
            <a:endParaRPr lang="pt-PT" dirty="0">
              <a:highlight>
                <a:srgbClr val="00FF00"/>
              </a:highlight>
            </a:endParaRPr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1959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AE878-8971-FE95-D43B-CA8A23E5F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F2395-38CF-98E9-0CDB-9D10B974B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highlight>
                  <a:srgbClr val="FF00FF"/>
                </a:highlight>
              </a:rPr>
              <a:t>TRADUZA</a:t>
            </a:r>
            <a:r>
              <a:rPr lang="cs-CZ" dirty="0">
                <a:highlight>
                  <a:srgbClr val="FF00FF"/>
                </a:highlight>
              </a:rPr>
              <a:t> E </a:t>
            </a:r>
            <a:r>
              <a:rPr lang="cs-CZ" b="1" dirty="0">
                <a:highlight>
                  <a:srgbClr val="FF00FF"/>
                </a:highlight>
              </a:rPr>
              <a:t>DIGA</a:t>
            </a:r>
            <a:r>
              <a:rPr lang="cs-CZ" dirty="0">
                <a:highlight>
                  <a:srgbClr val="FF00FF"/>
                </a:highlight>
              </a:rPr>
              <a:t> QU</a:t>
            </a:r>
            <a:r>
              <a:rPr lang="pt-PT" dirty="0">
                <a:highlight>
                  <a:srgbClr val="FF00FF"/>
                </a:highlight>
              </a:rPr>
              <a:t>AL É A</a:t>
            </a:r>
            <a:r>
              <a:rPr lang="cs-CZ" dirty="0">
                <a:highlight>
                  <a:srgbClr val="FF00FF"/>
                </a:highlight>
              </a:rPr>
              <a:t> FUN</a:t>
            </a:r>
            <a:r>
              <a:rPr lang="pt-PT" dirty="0">
                <a:highlight>
                  <a:srgbClr val="FF00FF"/>
                </a:highlight>
              </a:rPr>
              <a:t>ÇÃO SINTÁTICA DOS TERMOS </a:t>
            </a:r>
            <a:r>
              <a:rPr lang="pt-PT" b="1" i="1" dirty="0">
                <a:highlight>
                  <a:srgbClr val="FF00FF"/>
                </a:highlight>
              </a:rPr>
              <a:t>EM NEGRITO</a:t>
            </a:r>
            <a:r>
              <a:rPr lang="pt-PT" dirty="0">
                <a:highlight>
                  <a:srgbClr val="FF00FF"/>
                </a:highlight>
              </a:rPr>
              <a:t>. </a:t>
            </a:r>
            <a:br>
              <a:rPr lang="pt-PT" dirty="0"/>
            </a:br>
            <a:endParaRPr lang="pt-PT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0A9FA9-7D84-1BEE-8E65-C37A6982AD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err="1"/>
              <a:t>Ona</a:t>
            </a:r>
            <a:r>
              <a:rPr lang="pt-PT" dirty="0"/>
              <a:t> </a:t>
            </a:r>
            <a:r>
              <a:rPr lang="cs-CZ" b="1" dirty="0"/>
              <a:t>nám</a:t>
            </a:r>
            <a:r>
              <a:rPr lang="pt-PT" dirty="0"/>
              <a:t> </a:t>
            </a:r>
            <a:r>
              <a:rPr lang="pt-PT" dirty="0" err="1"/>
              <a:t>zná</a:t>
            </a:r>
            <a:r>
              <a:rPr lang="pt-PT" dirty="0"/>
              <a:t> </a:t>
            </a:r>
            <a:r>
              <a:rPr lang="pt-PT" dirty="0" err="1"/>
              <a:t>ty</a:t>
            </a:r>
            <a:r>
              <a:rPr lang="pt-PT" dirty="0"/>
              <a:t> </a:t>
            </a:r>
            <a:r>
              <a:rPr lang="pt-PT" dirty="0" err="1"/>
              <a:t>naše</a:t>
            </a:r>
            <a:r>
              <a:rPr lang="pt-PT" dirty="0"/>
              <a:t> </a:t>
            </a:r>
            <a:r>
              <a:rPr lang="pt-PT" dirty="0" err="1"/>
              <a:t>manýry</a:t>
            </a:r>
            <a:r>
              <a:rPr lang="pt-PT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Na </a:t>
            </a:r>
            <a:r>
              <a:rPr lang="pt-PT" dirty="0" err="1"/>
              <a:t>Josého</a:t>
            </a:r>
            <a:r>
              <a:rPr lang="pt-PT" dirty="0"/>
              <a:t> </a:t>
            </a:r>
            <a:r>
              <a:rPr lang="pt-PT" b="1" dirty="0"/>
              <a:t>mi</a:t>
            </a:r>
            <a:r>
              <a:rPr lang="pt-PT" dirty="0"/>
              <a:t> </a:t>
            </a:r>
            <a:r>
              <a:rPr lang="pt-PT" dirty="0" err="1"/>
              <a:t>nešahej</a:t>
            </a:r>
            <a:r>
              <a:rPr lang="pt-PT" dirty="0"/>
              <a:t>!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err="1"/>
              <a:t>Neudělejte</a:t>
            </a:r>
            <a:r>
              <a:rPr lang="pt-PT" dirty="0"/>
              <a:t> </a:t>
            </a:r>
            <a:r>
              <a:rPr lang="pt-PT" b="1" dirty="0"/>
              <a:t>mi</a:t>
            </a:r>
            <a:r>
              <a:rPr lang="pt-PT" dirty="0"/>
              <a:t> </a:t>
            </a:r>
            <a:r>
              <a:rPr lang="pt-PT" dirty="0" err="1"/>
              <a:t>tam</a:t>
            </a:r>
            <a:r>
              <a:rPr lang="pt-PT" dirty="0"/>
              <a:t> </a:t>
            </a:r>
            <a:r>
              <a:rPr lang="pt-PT" dirty="0" err="1"/>
              <a:t>chyby</a:t>
            </a:r>
            <a:r>
              <a:rPr lang="pt-PT" dirty="0"/>
              <a:t>!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err="1"/>
              <a:t>Syn</a:t>
            </a:r>
            <a:r>
              <a:rPr lang="pt-PT" dirty="0"/>
              <a:t> </a:t>
            </a:r>
            <a:r>
              <a:rPr lang="pt-PT" b="1" dirty="0"/>
              <a:t>mi</a:t>
            </a:r>
            <a:r>
              <a:rPr lang="pt-PT" dirty="0"/>
              <a:t> </a:t>
            </a:r>
            <a:r>
              <a:rPr lang="pt-PT" dirty="0" err="1"/>
              <a:t>onemocní</a:t>
            </a:r>
            <a:r>
              <a:rPr lang="pt-PT" dirty="0"/>
              <a:t> </a:t>
            </a:r>
            <a:r>
              <a:rPr lang="pt-PT" dirty="0" err="1"/>
              <a:t>vždy</a:t>
            </a:r>
            <a:r>
              <a:rPr lang="pt-PT" dirty="0"/>
              <a:t>, </a:t>
            </a:r>
            <a:r>
              <a:rPr lang="pt-PT" dirty="0" err="1"/>
              <a:t>když</a:t>
            </a:r>
            <a:r>
              <a:rPr lang="pt-PT" dirty="0"/>
              <a:t> v </a:t>
            </a:r>
            <a:r>
              <a:rPr lang="pt-PT" dirty="0" err="1"/>
              <a:t>září</a:t>
            </a:r>
            <a:r>
              <a:rPr lang="pt-PT" dirty="0"/>
              <a:t> </a:t>
            </a:r>
            <a:r>
              <a:rPr lang="pt-PT" dirty="0" err="1"/>
              <a:t>začne</a:t>
            </a:r>
            <a:r>
              <a:rPr lang="pt-PT" dirty="0"/>
              <a:t> </a:t>
            </a:r>
            <a:r>
              <a:rPr lang="pt-PT" dirty="0" err="1"/>
              <a:t>škola</a:t>
            </a:r>
            <a:r>
              <a:rPr lang="pt-PT" dirty="0"/>
              <a:t>. </a:t>
            </a:r>
          </a:p>
          <a:p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8747B6-568F-B872-BAE0-0D7A3E4CEF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/>
              <a:t>Ela conhece</a:t>
            </a:r>
            <a:r>
              <a:rPr lang="pt-PT" dirty="0">
                <a:highlight>
                  <a:srgbClr val="00FF00"/>
                </a:highlight>
              </a:rPr>
              <a:t>-</a:t>
            </a:r>
            <a:r>
              <a:rPr lang="pt-PT" dirty="0">
                <a:solidFill>
                  <a:schemeClr val="accent5"/>
                </a:solidFill>
                <a:highlight>
                  <a:srgbClr val="00FF00"/>
                </a:highlight>
              </a:rPr>
              <a:t>nos</a:t>
            </a:r>
            <a:r>
              <a:rPr lang="pt-PT" dirty="0"/>
              <a:t> as manias.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Não </a:t>
            </a:r>
            <a:r>
              <a:rPr lang="pt-PT" dirty="0">
                <a:solidFill>
                  <a:schemeClr val="accent5"/>
                </a:solidFill>
                <a:highlight>
                  <a:srgbClr val="00FF00"/>
                </a:highlight>
              </a:rPr>
              <a:t>me</a:t>
            </a:r>
            <a:r>
              <a:rPr lang="pt-PT" dirty="0"/>
              <a:t> toques no José.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Não </a:t>
            </a:r>
            <a:r>
              <a:rPr lang="pt-PT" dirty="0">
                <a:solidFill>
                  <a:schemeClr val="accent5"/>
                </a:solidFill>
                <a:highlight>
                  <a:srgbClr val="00FF00"/>
                </a:highlight>
              </a:rPr>
              <a:t>me</a:t>
            </a:r>
            <a:r>
              <a:rPr lang="pt-PT" dirty="0"/>
              <a:t> façam erros lá.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O filho adoece</a:t>
            </a:r>
            <a:r>
              <a:rPr lang="pt-PT" dirty="0">
                <a:highlight>
                  <a:srgbClr val="00FF00"/>
                </a:highlight>
              </a:rPr>
              <a:t>-</a:t>
            </a:r>
            <a:r>
              <a:rPr lang="pt-PT" dirty="0">
                <a:solidFill>
                  <a:schemeClr val="accent5"/>
                </a:solidFill>
                <a:highlight>
                  <a:srgbClr val="00FF00"/>
                </a:highlight>
              </a:rPr>
              <a:t>me</a:t>
            </a:r>
            <a:r>
              <a:rPr lang="pt-PT" dirty="0"/>
              <a:t> sempre que começam as aulas em Setembro.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nos, </a:t>
            </a:r>
            <a:r>
              <a:rPr lang="cs-CZ" b="1" i="1" dirty="0" err="1"/>
              <a:t>me</a:t>
            </a:r>
            <a:r>
              <a:rPr lang="cs-CZ" dirty="0"/>
              <a:t>.. É </a:t>
            </a:r>
            <a:r>
              <a:rPr lang="cs-CZ" dirty="0" err="1"/>
              <a:t>dativo</a:t>
            </a:r>
            <a:r>
              <a:rPr lang="cs-CZ" dirty="0"/>
              <a:t> </a:t>
            </a:r>
            <a:r>
              <a:rPr lang="cs-CZ" dirty="0" err="1"/>
              <a:t>ético</a:t>
            </a:r>
            <a:r>
              <a:rPr lang="cs-CZ" dirty="0"/>
              <a:t> (</a:t>
            </a:r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indireto</a:t>
            </a:r>
            <a:r>
              <a:rPr lang="cs-CZ" dirty="0"/>
              <a:t> </a:t>
            </a:r>
            <a:r>
              <a:rPr lang="cs-CZ" dirty="0" err="1"/>
              <a:t>étic</a:t>
            </a:r>
            <a:r>
              <a:rPr lang="cs-CZ" dirty="0"/>
              <a:t>)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1061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8CA48-560B-3B45-B8E0-AA25FC55C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b="1" u="sng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DECIDA SE OS TERMOS DESTACADOS SÄO </a:t>
            </a:r>
            <a:r>
              <a:rPr lang="cs-CZ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OBRIGATÓRIOS </a:t>
            </a:r>
            <a:r>
              <a:rPr lang="pt-PT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(NESTE CASO FALA-SE DE “SELEÇÃO” ) ou FACULTATIVOS</a:t>
            </a:r>
            <a:b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5483D2-F85F-1EE4-ECA5-3F1BF7CC16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frase</a:t>
            </a:r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DDC5ED-3360-619A-6CC0-1D8ADE8F4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095" y="2813537"/>
            <a:ext cx="6214905" cy="337612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O João pôs o livro </a:t>
            </a:r>
            <a:r>
              <a:rPr lang="pt-BR" b="1" dirty="0"/>
              <a:t>na estante</a:t>
            </a:r>
            <a:r>
              <a:rPr lang="pt-BR" dirty="0"/>
              <a:t>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José foi </a:t>
            </a:r>
            <a:r>
              <a:rPr lang="pt-BR" b="1" dirty="0"/>
              <a:t>a Paris</a:t>
            </a:r>
            <a:r>
              <a:rPr lang="pt-BR" dirty="0"/>
              <a:t>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Os pais permitiram-me ir </a:t>
            </a:r>
            <a:r>
              <a:rPr lang="pt-BR" b="1" dirty="0"/>
              <a:t>à discoteca</a:t>
            </a:r>
            <a:r>
              <a:rPr lang="pt-BR" dirty="0"/>
              <a:t>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Pedro navegou </a:t>
            </a:r>
            <a:r>
              <a:rPr lang="pt-BR" b="1" dirty="0"/>
              <a:t>do Alasca para o Japão.			</a:t>
            </a:r>
            <a:r>
              <a:rPr lang="pt-B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Eu trouxe </a:t>
            </a:r>
            <a:r>
              <a:rPr lang="pt-BR" b="1" dirty="0"/>
              <a:t>de Portugal </a:t>
            </a:r>
            <a:r>
              <a:rPr lang="pt-BR" dirty="0"/>
              <a:t>o vinho do Porto.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meu amigo pintou o quadro </a:t>
            </a:r>
            <a:r>
              <a:rPr lang="pt-BR" b="1" dirty="0"/>
              <a:t>para o Joel. 		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PT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C6AE238-96CE-6C3C-B493-9F0CF19D3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>
                <a:highlight>
                  <a:srgbClr val="FF0000"/>
                </a:highlight>
              </a:rPr>
              <a:t>Obrigatório</a:t>
            </a:r>
            <a:r>
              <a:rPr lang="cs-CZ" dirty="0"/>
              <a:t>  </a:t>
            </a:r>
            <a:r>
              <a:rPr lang="cs-CZ" i="1" dirty="0"/>
              <a:t>versus</a:t>
            </a:r>
            <a:r>
              <a:rPr lang="cs-CZ" dirty="0"/>
              <a:t> </a:t>
            </a:r>
            <a:r>
              <a:rPr lang="cs-CZ" dirty="0" err="1">
                <a:highlight>
                  <a:srgbClr val="00FF00"/>
                </a:highlight>
              </a:rPr>
              <a:t>facultativo</a:t>
            </a:r>
            <a:endParaRPr lang="pt-PT" dirty="0">
              <a:highlight>
                <a:srgbClr val="00FF00"/>
              </a:highlight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42A038C-96D6-B5F7-5876-E00E2A08FB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95103" y="2813537"/>
            <a:ext cx="4060284" cy="337612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FF0000"/>
                </a:highlight>
              </a:rPr>
              <a:t>Obrigatório</a:t>
            </a:r>
            <a:endParaRPr lang="cs-CZ" dirty="0">
              <a:highlight>
                <a:srgbClr val="FF0000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FF0000"/>
                </a:highlight>
              </a:rPr>
              <a:t>obrigatório	</a:t>
            </a:r>
            <a:endParaRPr lang="cs-CZ" dirty="0">
              <a:highlight>
                <a:srgbClr val="FF0000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FF0000"/>
                </a:highlight>
              </a:rPr>
              <a:t>Obrigatório</a:t>
            </a:r>
            <a:endParaRPr lang="cs-CZ" dirty="0">
              <a:highlight>
                <a:srgbClr val="FF0000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00FF00"/>
                </a:highlight>
              </a:rPr>
              <a:t>Opciona</a:t>
            </a:r>
            <a:r>
              <a:rPr lang="cs-CZ" dirty="0">
                <a:highlight>
                  <a:srgbClr val="00FF00"/>
                </a:highlight>
              </a:rPr>
              <a:t>l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00FF00"/>
                </a:highlight>
              </a:rPr>
              <a:t>Opciona</a:t>
            </a:r>
            <a:r>
              <a:rPr lang="cs-CZ" dirty="0">
                <a:highlight>
                  <a:srgbClr val="00FF00"/>
                </a:highlight>
              </a:rPr>
              <a:t>l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00FF00"/>
                </a:highlight>
              </a:rPr>
              <a:t>opcional</a:t>
            </a:r>
            <a:endParaRPr lang="pt-PT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0092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FA8B3-7F54-CDB2-CEE7-6F8DF1FCB7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BB6F6-AA26-8D08-3F30-0E4ACC027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PT" sz="3200" b="1" u="sng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TRADUZA E SUBLINHE O OBJETO OBLÍQUO</a:t>
            </a:r>
            <a:endParaRPr lang="cs-CZ" sz="32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BED0CA-72BE-7945-D70C-3F7EADE80D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Čj</a:t>
            </a:r>
            <a:r>
              <a:rPr lang="cs-CZ" dirty="0"/>
              <a:t> </a:t>
            </a:r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6775B1-1EC3-DAF3-5CDF-B0E866CFB9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pt-BR" dirty="0"/>
              <a:t>Myslím na Jana. </a:t>
            </a:r>
          </a:p>
          <a:p>
            <a:r>
              <a:rPr lang="cs-CZ" dirty="0"/>
              <a:t>Mám rád čaj</a:t>
            </a:r>
            <a:r>
              <a:rPr lang="pt-BR" dirty="0"/>
              <a:t>. </a:t>
            </a:r>
          </a:p>
          <a:p>
            <a:endParaRPr lang="pt-PT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B18928F-2179-7DFE-5721-BF1A4C7135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pt</a:t>
            </a:r>
            <a:endParaRPr lang="pt-PT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F659C15-2534-568E-8A44-E3CD5EFDE14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pt-BR" dirty="0"/>
              <a:t>Penso no João</a:t>
            </a:r>
            <a:r>
              <a:rPr lang="cs-CZ" dirty="0"/>
              <a:t>.</a:t>
            </a:r>
            <a:r>
              <a:rPr lang="pt-PT" dirty="0"/>
              <a:t> Objeto oblíquo </a:t>
            </a:r>
            <a:endParaRPr lang="cs-CZ" dirty="0"/>
          </a:p>
          <a:p>
            <a:r>
              <a:rPr lang="cs-CZ" dirty="0"/>
              <a:t>- no Jo</a:t>
            </a:r>
            <a:r>
              <a:rPr lang="pt-PT" dirty="0" err="1"/>
              <a:t>ão</a:t>
            </a:r>
            <a:endParaRPr lang="cs-CZ" dirty="0"/>
          </a:p>
          <a:p>
            <a:r>
              <a:rPr lang="pt-BR" dirty="0"/>
              <a:t>Gosto </a:t>
            </a:r>
            <a:r>
              <a:rPr lang="cs-CZ" dirty="0"/>
              <a:t>de </a:t>
            </a:r>
            <a:r>
              <a:rPr lang="cs-CZ" dirty="0" err="1"/>
              <a:t>chá</a:t>
            </a:r>
            <a:r>
              <a:rPr lang="cs-CZ" dirty="0"/>
              <a:t>.</a:t>
            </a:r>
            <a:r>
              <a:rPr lang="pt-PT" dirty="0"/>
              <a:t> Objeto oblíquo -</a:t>
            </a:r>
            <a:endParaRPr lang="pt-BR" dirty="0"/>
          </a:p>
          <a:p>
            <a:r>
              <a:rPr lang="pt-PT" dirty="0"/>
              <a:t>- de chá</a:t>
            </a:r>
          </a:p>
        </p:txBody>
      </p:sp>
    </p:spTree>
    <p:extLst>
      <p:ext uri="{BB962C8B-B14F-4D97-AF65-F5344CB8AC3E}">
        <p14:creationId xmlns:p14="http://schemas.microsoft.com/office/powerpoint/2010/main" val="189173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20C97-A61C-9E38-3F2C-52206B817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complemento adverbial implica a natureza estática ou dinâmica (de movimento) ? </a:t>
            </a:r>
            <a:b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PT" sz="28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E38892-6F38-F492-3147-71F937934B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frase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95DA63-AC76-A48C-87F7-AD805C418D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Estou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em Lisboa.  </a:t>
            </a: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Hotel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Interkontinental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praça principal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algn="just">
              <a:lnSpc>
                <a:spcPct val="115000"/>
              </a:lnSpc>
              <a:spcAft>
                <a:spcPts val="10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Vamos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ao Porto </a:t>
            </a:r>
          </a:p>
          <a:p>
            <a:pPr marL="449580" algn="just">
              <a:lnSpc>
                <a:spcPct val="115000"/>
              </a:lnSpc>
              <a:spcAft>
                <a:spcPts val="10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Passamos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pela Itália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AEF1F9-D1C7-CADB-4966-3A92A0A06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Perspetiva –estática </a:t>
            </a:r>
            <a:r>
              <a:rPr lang="pt-PT" i="1" dirty="0"/>
              <a:t>vs. </a:t>
            </a:r>
            <a:r>
              <a:rPr lang="pt-PT" dirty="0"/>
              <a:t>dinâmica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311DF0-46F4-9CA2-B4DF-2B4EC86CDB8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P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perspetiva estática</a:t>
            </a:r>
          </a:p>
          <a:p>
            <a:r>
              <a:rPr lang="pt-P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perspetiva estática</a:t>
            </a:r>
          </a:p>
          <a:p>
            <a:r>
              <a:rPr lang="pt-P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perspetiva dinâmica</a:t>
            </a:r>
            <a:endParaRPr lang="pt-PT" dirty="0"/>
          </a:p>
          <a:p>
            <a:r>
              <a:rPr lang="pt-P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perspetiva dinâmica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3648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9B534-3072-1972-3816-2EE106CFA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u="sng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TRADUZA E DIGA QUE FUNÇÃO SINTÁTICA DESEMPENHAM OS TERMOS SUBLINHADOS</a:t>
            </a:r>
            <a:endParaRPr lang="pt-PT" sz="7200" dirty="0">
              <a:highlight>
                <a:srgbClr val="00FF00"/>
              </a:highlight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E7E6B4-86B0-63F3-DA20-D701B94C8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94574" cy="435133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Deska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stála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euro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 </a:t>
            </a:r>
            <a:endParaRPr lang="pt-P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Fotbalový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zápas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trval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hodinu</a:t>
            </a:r>
            <a:r>
              <a:rPr lang="pt-P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půl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Sloup měří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dva metry.  </a:t>
            </a:r>
            <a:endParaRPr lang="pt-PT" sz="18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zavazadla váží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dvacet kilo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7D5F9C-E6ED-7FA8-2BD4-D9F4D4EDC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4659" y="1862643"/>
            <a:ext cx="6229141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disco custou </a:t>
            </a:r>
            <a:r>
              <a:rPr lang="pt-PT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euros.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t-P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 jogo de futebol durou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 hora e meia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coluna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mede </a:t>
            </a:r>
            <a:r>
              <a:rPr lang="cs-CZ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dois</a:t>
            </a:r>
            <a:r>
              <a:rPr lang="cs-CZ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metros</a:t>
            </a:r>
            <a:r>
              <a:rPr lang="cs-CZ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bagagem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custa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</a:t>
            </a:r>
            <a:r>
              <a:rPr lang="pt-PT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cs-CZ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kilos</a:t>
            </a:r>
            <a:r>
              <a:rPr lang="cs-CZ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PT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PT" dirty="0"/>
              <a:t>TRATA-SE DE COMPLEMENTO OBLÍQUO NÃO PREPOSICIONADO</a:t>
            </a:r>
          </a:p>
        </p:txBody>
      </p:sp>
    </p:spTree>
    <p:extLst>
      <p:ext uri="{BB962C8B-B14F-4D97-AF65-F5344CB8AC3E}">
        <p14:creationId xmlns:p14="http://schemas.microsoft.com/office/powerpoint/2010/main" val="299805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D3455-AFF8-C69C-F009-4ECCD804B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TRADUZA E DIGA QUE FUNÇÃO SINTÁTICA DESEMPENHA O TERMO EM NEGRITO.</a:t>
            </a:r>
            <a:endParaRPr lang="pt-PT" sz="6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D8C9C-1A27-34EF-E8B1-6F0B43D84C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písně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byl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složen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(as letras da canção) </a:t>
            </a:r>
            <a:r>
              <a:rPr lang="pt-PT" sz="1800" b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básníkem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DE0AE7-8FFD-B57C-1CAE-9E7B62A226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Tradução</a:t>
            </a:r>
          </a:p>
          <a:p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letras da canção foram compostas </a:t>
            </a:r>
            <a:r>
              <a:rPr lang="pt-PT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 um poeta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Função sintática</a:t>
            </a:r>
          </a:p>
          <a:p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Agente da passiva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5997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35C7C-A920-403B-B029-A20100A26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highlight>
                  <a:srgbClr val="FF00FF"/>
                </a:highlight>
              </a:rPr>
              <a:t>AGENTE DA PASSIVA – </a:t>
            </a:r>
            <a:r>
              <a:rPr lang="cs-CZ" dirty="0">
                <a:highlight>
                  <a:srgbClr val="FF00FF"/>
                </a:highlight>
              </a:rPr>
              <a:t>n</a:t>
            </a:r>
            <a:r>
              <a:rPr lang="pt-PT" dirty="0">
                <a:highlight>
                  <a:srgbClr val="FF00FF"/>
                </a:highlight>
              </a:rPr>
              <a:t>ã</a:t>
            </a:r>
            <a:r>
              <a:rPr lang="cs-CZ" dirty="0">
                <a:highlight>
                  <a:srgbClr val="FF00FF"/>
                </a:highlight>
              </a:rPr>
              <a:t>o </a:t>
            </a:r>
            <a:r>
              <a:rPr lang="cs-CZ" dirty="0" err="1">
                <a:highlight>
                  <a:srgbClr val="FF00FF"/>
                </a:highlight>
              </a:rPr>
              <a:t>humano</a:t>
            </a:r>
            <a:endParaRPr lang="pt-PT" dirty="0">
              <a:highlight>
                <a:srgbClr val="FF00FF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E7382-00F1-C2CB-AD08-271677DCF7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Která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slovesa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mohou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být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převedena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trpného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rodu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mít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činitele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neživého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rodu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?. </a:t>
            </a:r>
            <a:endParaRPr lang="cs-CZ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Jakou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předložku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mají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7ECA48-7F35-AB6D-DC25-FA91B37456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Causativos, factícios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afogar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destruir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queimar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t-PT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e, por, com</a:t>
            </a: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2016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6A342-1DD9-1E1C-8700-298E56D1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TRADUZA</a:t>
            </a:r>
            <a:endParaRPr lang="pt-PT" sz="7200" dirty="0">
              <a:highlight>
                <a:srgbClr val="FF00FF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1FEC3-A6E6-5851-C7E1-C3A1A7AE2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754086" cy="4351338"/>
          </a:xfrm>
        </p:spPr>
        <p:txBody>
          <a:bodyPr/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Město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bylo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zničenou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bouří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Loď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byla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utopena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díky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větru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B3AE2E-6AB0-6467-867C-16C880F30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59729" y="1825625"/>
            <a:ext cx="6994071" cy="4351338"/>
          </a:xfrm>
        </p:spPr>
        <p:txBody>
          <a:bodyPr/>
          <a:lstStyle/>
          <a:p>
            <a:r>
              <a:rPr lang="pt-P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cidade foi destruída </a:t>
            </a:r>
            <a:r>
              <a:rPr lang="pt-PT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 a tempestade</a:t>
            </a:r>
            <a:r>
              <a:rPr lang="pt-PT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P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dirty="0"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Complemento</a:t>
            </a:r>
            <a:r>
              <a:rPr lang="pt-P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dirty="0"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oblíquo</a:t>
            </a:r>
            <a:endParaRPr lang="cs-CZ" dirty="0"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barco foi afundado </a:t>
            </a:r>
            <a:r>
              <a:rPr lang="pt-PT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 o vento</a:t>
            </a:r>
            <a:r>
              <a:rPr lang="pt-P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dirty="0"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Complemento oblíquo</a:t>
            </a:r>
            <a:endParaRPr lang="cs-CZ" dirty="0"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9063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DDA58D7-A84A-BCDF-C283-0762641D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TERMOS, CONCEITOS, DEFINIÇÕES (TRABALHO INDIVIDUAL)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04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26234-B8CF-D377-E836-74DF40011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000" b="1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TRADUZA AS FRASES TRANSITIVAS E TRANSFIRA-AS PARA O COMPLEMENTO NOMINAL. </a:t>
            </a:r>
            <a:endParaRPr lang="pt-PT" sz="4800" dirty="0">
              <a:highlight>
                <a:srgbClr val="FF00FF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381446-83B1-A239-4C08-691B1D90B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216499" cy="4351338"/>
          </a:xfrm>
        </p:spPr>
        <p:txBody>
          <a:bodyPr>
            <a:normAutofit fontScale="55000" lnSpcReduction="20000"/>
          </a:bodyPr>
          <a:lstStyle/>
          <a:p>
            <a:pPr marL="5715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3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Navštívit jsme </a:t>
            </a:r>
            <a:r>
              <a:rPr lang="cs-CZ" sz="33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město.</a:t>
            </a:r>
            <a:r>
              <a:rPr lang="cs-CZ" sz="3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3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3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NÁVŠTĚVA MĚSTA</a:t>
            </a:r>
            <a:endParaRPr lang="cs-CZ" sz="3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3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Prodat </a:t>
            </a:r>
            <a:r>
              <a:rPr lang="cs-CZ" sz="33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dům</a:t>
            </a:r>
            <a:r>
              <a:rPr lang="cs-CZ" sz="3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cs-CZ" sz="3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PRODEJ DOMU</a:t>
            </a:r>
            <a:r>
              <a:rPr lang="cs-CZ" sz="3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5715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3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Zvýšit </a:t>
            </a:r>
            <a:r>
              <a:rPr lang="cs-CZ" sz="33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 . </a:t>
            </a:r>
            <a:r>
              <a:rPr lang="cs-CZ" sz="33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ZVÝŠENÍ PLATU</a:t>
            </a:r>
            <a:r>
              <a:rPr lang="cs-CZ" sz="3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1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DC5B85-F670-9CA1-391B-946F42D1F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88712" y="1825625"/>
            <a:ext cx="7465088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1.Visitar a </a:t>
            </a:r>
            <a:r>
              <a:rPr lang="cs-CZ" dirty="0" err="1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cidade</a:t>
            </a: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visita à </a:t>
            </a:r>
            <a:r>
              <a:rPr lang="cs-CZ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cidade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návštěva 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města)</a:t>
            </a:r>
          </a:p>
          <a:p>
            <a:pPr marL="0" indent="0">
              <a:buNone/>
            </a:pP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2.Vender a </a:t>
            </a:r>
            <a:r>
              <a:rPr lang="cs-CZ" dirty="0" err="1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endParaRPr lang="cs-CZ" dirty="0">
              <a:highlight>
                <a:srgbClr val="FF00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venda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prodej 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domu)</a:t>
            </a:r>
          </a:p>
          <a:p>
            <a:pPr marL="0" indent="0">
              <a:buNone/>
            </a:pP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cs-CZ" dirty="0" err="1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Aumentar</a:t>
            </a:r>
            <a:r>
              <a:rPr lang="cs-CZ" dirty="0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dirty="0" err="1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salário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aumento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salário</a:t>
            </a:r>
            <a:endParaRPr lang="cs-CZ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zvýšení 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platu)</a:t>
            </a:r>
            <a:endParaRPr lang="pt-PT" dirty="0"/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65E802F2-9736-AFCE-D77A-8943B982DFB5}"/>
              </a:ext>
            </a:extLst>
          </p:cNvPr>
          <p:cNvSpPr/>
          <p:nvPr/>
        </p:nvSpPr>
        <p:spPr>
          <a:xfrm>
            <a:off x="4928717" y="2092953"/>
            <a:ext cx="351692" cy="48947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312AABC3-FF00-81C8-BF39-482841C10A3E}"/>
              </a:ext>
            </a:extLst>
          </p:cNvPr>
          <p:cNvSpPr/>
          <p:nvPr/>
        </p:nvSpPr>
        <p:spPr>
          <a:xfrm>
            <a:off x="5079442" y="3527280"/>
            <a:ext cx="351692" cy="38322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Šipka: dolů 10">
            <a:extLst>
              <a:ext uri="{FF2B5EF4-FFF2-40B4-BE49-F238E27FC236}">
                <a16:creationId xmlns:a16="http://schemas.microsoft.com/office/drawing/2014/main" id="{E1CE7313-8CA2-503F-38EF-71390CCDA682}"/>
              </a:ext>
            </a:extLst>
          </p:cNvPr>
          <p:cNvSpPr/>
          <p:nvPr/>
        </p:nvSpPr>
        <p:spPr>
          <a:xfrm flipH="1">
            <a:off x="5104563" y="4765047"/>
            <a:ext cx="351692" cy="365761"/>
          </a:xfrm>
          <a:prstGeom prst="downArrow">
            <a:avLst>
              <a:gd name="adj1" fmla="val 50000"/>
              <a:gd name="adj2" fmla="val 6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678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0D3DB-1E48-DC0C-F286-7CF4AC391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verbal</a:t>
            </a:r>
            <a:r>
              <a:rPr lang="cs-CZ" dirty="0"/>
              <a:t> - </a:t>
            </a:r>
            <a:r>
              <a:rPr lang="cs-CZ" dirty="0" err="1"/>
              <a:t>nominal</a:t>
            </a:r>
            <a:endParaRPr lang="pt-PT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026823-9DCF-50E4-25FD-FFF27BAEAB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verbal</a:t>
            </a:r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2FEB32-95A5-B72C-C708-777F6413B2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>
                <a:highlight>
                  <a:srgbClr val="00FF00"/>
                </a:highlight>
              </a:rPr>
              <a:t>Vender</a:t>
            </a:r>
            <a:r>
              <a:rPr lang="cs-CZ" dirty="0"/>
              <a:t> a </a:t>
            </a:r>
            <a:r>
              <a:rPr lang="cs-CZ" dirty="0" err="1"/>
              <a:t>casa</a:t>
            </a:r>
            <a:endParaRPr lang="cs-CZ" dirty="0"/>
          </a:p>
          <a:p>
            <a:r>
              <a:rPr lang="cs-CZ" dirty="0" err="1">
                <a:highlight>
                  <a:srgbClr val="00FF00"/>
                </a:highlight>
              </a:rPr>
              <a:t>Comprar</a:t>
            </a:r>
            <a:r>
              <a:rPr lang="cs-CZ" dirty="0"/>
              <a:t> o </a:t>
            </a:r>
            <a:r>
              <a:rPr lang="cs-CZ" dirty="0" err="1"/>
              <a:t>carro</a:t>
            </a:r>
            <a:endParaRPr lang="cs-CZ" dirty="0"/>
          </a:p>
          <a:p>
            <a:r>
              <a:rPr lang="cs-CZ" dirty="0" err="1">
                <a:highlight>
                  <a:srgbClr val="00FF00"/>
                </a:highlight>
              </a:rPr>
              <a:t>Traduzir</a:t>
            </a:r>
            <a:r>
              <a:rPr lang="cs-CZ" dirty="0"/>
              <a:t> o livro</a:t>
            </a:r>
          </a:p>
          <a:p>
            <a:r>
              <a:rPr lang="cs-CZ" dirty="0" err="1">
                <a:highlight>
                  <a:srgbClr val="00FF00"/>
                </a:highlight>
              </a:rPr>
              <a:t>Queimar</a:t>
            </a:r>
            <a:r>
              <a:rPr lang="cs-CZ" dirty="0"/>
              <a:t> o </a:t>
            </a:r>
            <a:r>
              <a:rPr lang="cs-CZ" dirty="0" err="1"/>
              <a:t>papel</a:t>
            </a:r>
            <a:endParaRPr lang="cs-CZ" dirty="0"/>
          </a:p>
          <a:p>
            <a:r>
              <a:rPr lang="cs-CZ" dirty="0" err="1">
                <a:highlight>
                  <a:srgbClr val="00FF00"/>
                </a:highlight>
              </a:rPr>
              <a:t>Visitar</a:t>
            </a:r>
            <a:r>
              <a:rPr lang="cs-CZ" dirty="0"/>
              <a:t> a </a:t>
            </a:r>
            <a:r>
              <a:rPr lang="cs-CZ" dirty="0" err="1"/>
              <a:t>cidade</a:t>
            </a:r>
            <a:endParaRPr lang="cs-CZ" dirty="0"/>
          </a:p>
          <a:p>
            <a:r>
              <a:rPr lang="cs-CZ" dirty="0" err="1">
                <a:highlight>
                  <a:srgbClr val="00FF00"/>
                </a:highlight>
              </a:rPr>
              <a:t>Pintar</a:t>
            </a:r>
            <a:r>
              <a:rPr lang="cs-CZ" dirty="0"/>
              <a:t> um </a:t>
            </a:r>
            <a:r>
              <a:rPr lang="cs-CZ" dirty="0" err="1"/>
              <a:t>quadro</a:t>
            </a:r>
            <a:endParaRPr lang="pt-PT" dirty="0"/>
          </a:p>
          <a:p>
            <a:r>
              <a:rPr lang="pt-PT" dirty="0"/>
              <a:t>Entrevistar o presidente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6744C8-AD0A-BE6F-C6C2-341C26A705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nominal</a:t>
            </a:r>
            <a:endParaRPr lang="pt-PT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5696604-4AAD-FE5C-94A2-B3B0099F405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>
                <a:highlight>
                  <a:srgbClr val="FF00FF"/>
                </a:highlight>
              </a:rPr>
              <a:t>venda</a:t>
            </a:r>
            <a:r>
              <a:rPr lang="cs-CZ" dirty="0"/>
              <a:t> </a:t>
            </a:r>
            <a:r>
              <a:rPr lang="pt-PT" dirty="0">
                <a:highlight>
                  <a:srgbClr val="FF00FF"/>
                </a:highlight>
              </a:rPr>
              <a:t>DA</a:t>
            </a:r>
            <a:r>
              <a:rPr lang="cs-CZ" dirty="0"/>
              <a:t> </a:t>
            </a:r>
            <a:r>
              <a:rPr lang="cs-CZ" dirty="0" err="1"/>
              <a:t>casa</a:t>
            </a:r>
            <a:endParaRPr lang="pt-PT" dirty="0"/>
          </a:p>
          <a:p>
            <a:r>
              <a:rPr lang="cs-CZ" dirty="0"/>
              <a:t>A </a:t>
            </a:r>
            <a:r>
              <a:rPr lang="pt-PT" dirty="0">
                <a:highlight>
                  <a:srgbClr val="FF00FF"/>
                </a:highlight>
              </a:rPr>
              <a:t>compra</a:t>
            </a:r>
            <a:r>
              <a:rPr lang="cs-CZ" dirty="0"/>
              <a:t> </a:t>
            </a:r>
            <a:r>
              <a:rPr lang="cs-CZ" dirty="0">
                <a:highlight>
                  <a:srgbClr val="FF00FF"/>
                </a:highlight>
              </a:rPr>
              <a:t>do</a:t>
            </a:r>
            <a:r>
              <a:rPr lang="cs-CZ" dirty="0"/>
              <a:t> </a:t>
            </a:r>
            <a:r>
              <a:rPr lang="cs-CZ" dirty="0" err="1"/>
              <a:t>carro</a:t>
            </a:r>
            <a:endParaRPr lang="pt-PT" dirty="0"/>
          </a:p>
          <a:p>
            <a:r>
              <a:rPr lang="cs-CZ" dirty="0"/>
              <a:t>A </a:t>
            </a:r>
            <a:r>
              <a:rPr lang="cs-CZ" dirty="0" err="1">
                <a:highlight>
                  <a:srgbClr val="FF00FF"/>
                </a:highlight>
              </a:rPr>
              <a:t>tradu</a:t>
            </a:r>
            <a:r>
              <a:rPr lang="pt-PT" dirty="0">
                <a:highlight>
                  <a:srgbClr val="FF00FF"/>
                </a:highlight>
              </a:rPr>
              <a:t>ção</a:t>
            </a:r>
            <a:r>
              <a:rPr lang="pt-PT" dirty="0"/>
              <a:t> </a:t>
            </a:r>
            <a:r>
              <a:rPr lang="pt-PT" dirty="0">
                <a:highlight>
                  <a:srgbClr val="FF00FF"/>
                </a:highlight>
              </a:rPr>
              <a:t>do</a:t>
            </a:r>
            <a:r>
              <a:rPr lang="pt-PT" dirty="0"/>
              <a:t> livro</a:t>
            </a:r>
          </a:p>
          <a:p>
            <a:r>
              <a:rPr lang="pt-PT" dirty="0"/>
              <a:t>A </a:t>
            </a:r>
            <a:r>
              <a:rPr lang="pt-PT" dirty="0">
                <a:highlight>
                  <a:srgbClr val="FF00FF"/>
                </a:highlight>
              </a:rPr>
              <a:t>queima</a:t>
            </a:r>
            <a:r>
              <a:rPr lang="pt-PT" dirty="0"/>
              <a:t> </a:t>
            </a:r>
            <a:r>
              <a:rPr lang="pt-PT" dirty="0">
                <a:highlight>
                  <a:srgbClr val="FF00FF"/>
                </a:highlight>
              </a:rPr>
              <a:t>do</a:t>
            </a:r>
            <a:r>
              <a:rPr lang="pt-PT" dirty="0"/>
              <a:t> papel</a:t>
            </a:r>
          </a:p>
          <a:p>
            <a:r>
              <a:rPr lang="pt-PT" dirty="0"/>
              <a:t>A </a:t>
            </a:r>
            <a:r>
              <a:rPr lang="pt-PT" dirty="0">
                <a:highlight>
                  <a:srgbClr val="FF00FF"/>
                </a:highlight>
              </a:rPr>
              <a:t>visita</a:t>
            </a:r>
            <a:r>
              <a:rPr lang="pt-PT" dirty="0"/>
              <a:t> </a:t>
            </a:r>
            <a:r>
              <a:rPr lang="pt-PT" dirty="0">
                <a:highlight>
                  <a:srgbClr val="FF00FF"/>
                </a:highlight>
              </a:rPr>
              <a:t>à </a:t>
            </a:r>
            <a:r>
              <a:rPr lang="pt-PT" dirty="0"/>
              <a:t>cidade</a:t>
            </a:r>
          </a:p>
          <a:p>
            <a:r>
              <a:rPr lang="pt-PT" dirty="0"/>
              <a:t>A </a:t>
            </a:r>
            <a:r>
              <a:rPr lang="pt-PT" dirty="0">
                <a:highlight>
                  <a:srgbClr val="FF00FF"/>
                </a:highlight>
              </a:rPr>
              <a:t>pintura</a:t>
            </a:r>
            <a:r>
              <a:rPr lang="pt-PT" dirty="0"/>
              <a:t> </a:t>
            </a:r>
            <a:r>
              <a:rPr lang="pt-PT" dirty="0">
                <a:highlight>
                  <a:srgbClr val="FF00FF"/>
                </a:highlight>
              </a:rPr>
              <a:t>de</a:t>
            </a:r>
            <a:r>
              <a:rPr lang="pt-PT" dirty="0"/>
              <a:t> um quadro</a:t>
            </a:r>
          </a:p>
          <a:p>
            <a:r>
              <a:rPr lang="pt-PT" dirty="0"/>
              <a:t>A </a:t>
            </a:r>
            <a:r>
              <a:rPr lang="pt-PT" dirty="0">
                <a:highlight>
                  <a:srgbClr val="FF00FF"/>
                </a:highlight>
              </a:rPr>
              <a:t>entrevista ao </a:t>
            </a:r>
            <a:r>
              <a:rPr lang="pt-PT" dirty="0"/>
              <a:t>presidente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F71E54A7-9F9A-226A-0D03-09DB873095AF}"/>
              </a:ext>
            </a:extLst>
          </p:cNvPr>
          <p:cNvSpPr/>
          <p:nvPr/>
        </p:nvSpPr>
        <p:spPr>
          <a:xfrm>
            <a:off x="4602145" y="2190616"/>
            <a:ext cx="1395430" cy="19636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62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52F87-DEE1-EF7E-B8D0-F08667AA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TRADUZA E DECIDA SE OS TERMOS</a:t>
            </a:r>
            <a:r>
              <a:rPr lang="pt-PT" dirty="0"/>
              <a:t> DESTACADOS </a:t>
            </a:r>
            <a:r>
              <a:rPr lang="cs-CZ" dirty="0"/>
              <a:t> S</a:t>
            </a:r>
            <a:r>
              <a:rPr lang="pt-PT" dirty="0"/>
              <a:t>ÃO SELECIONADOS (OBRIGATÓRIOS) OU FACULTATAIVOS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4D9E41-637A-16EA-6716-E3481FB457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ČJ -PT</a:t>
            </a:r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7D2B73-D9F8-14DC-AF7E-EC7D786B1D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Mé děti se chovaly na oslavě 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dobře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Os meus filhos portaram-se 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bem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 festa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smrdí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carne </a:t>
            </a:r>
            <a:r>
              <a:rPr lang="pt-PT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cheira</a:t>
            </a:r>
            <a:r>
              <a:rPr lang="pt-P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(CHEIRAR MAL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CHEIRAR BEM)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t-P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Cítím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pt-PT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jakž</a:t>
            </a:r>
            <a:r>
              <a:rPr lang="pt-P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takž</a:t>
            </a:r>
            <a:r>
              <a:rPr lang="pt-PT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Sinto-me 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assim </a:t>
            </a:r>
            <a:r>
              <a:rPr lang="pt-PT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assim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1BD9B5-43D7-FA20-F54E-7A1F9EF53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OBRIGATÓRIO OU FACULTATIVO</a:t>
            </a:r>
            <a:endParaRPr lang="pt-PT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667E393-E41A-8A5B-C3FD-9DDF9ACF0C3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OBRIGATÓRIO</a:t>
            </a:r>
          </a:p>
          <a:p>
            <a:r>
              <a:rPr lang="cs-CZ" dirty="0"/>
              <a:t>OBRIGATÓRIO</a:t>
            </a:r>
          </a:p>
          <a:p>
            <a:r>
              <a:rPr lang="cs-CZ" dirty="0"/>
              <a:t>OBRIGATÓRIO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05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4BF09-C265-384B-0CFB-E0BD76389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750E15-18EA-5A02-06FF-0C1733A0D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B8B92C5-F7F3-3046-E594-9AB1E5AF52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191553-BC4F-9152-322A-74B61AABE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03410A-0E7F-81C5-DBDE-64245A92D3C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462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DF3BA-92A6-4EEA-5E10-4A3CFDA28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tipo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complemento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cs-CZ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encontra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cs-CZ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frase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pt-PT" sz="7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21CC6-635E-37F6-2EF4-4C4E390E6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3626" y="1487157"/>
            <a:ext cx="5647174" cy="5117785"/>
          </a:xfrm>
        </p:spPr>
        <p:txBody>
          <a:bodyPr>
            <a:normAutofit fontScale="92500" lnSpcReduction="20000"/>
          </a:bodyPr>
          <a:lstStyle/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miúdos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comeram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gelado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Ofereceram-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lhe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prenda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aniversário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õ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viu-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loja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	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 livro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		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é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estás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comer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		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Ajudei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			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Deram-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caramelo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	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Deu-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um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brinquedo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	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ofereceu-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um CD.		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Comprei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livro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um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alfarrabista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comprar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saia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Maria.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59012F-8400-C671-5B31-7870A5E03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56360" y="1487157"/>
            <a:ext cx="2933281" cy="468570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</a:t>
            </a:r>
            <a:endParaRPr lang="pt-P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017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3A1232-4D91-DF5A-0B14-8808D5F8D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Qual</a:t>
            </a:r>
            <a:r>
              <a:rPr lang="cs-CZ" sz="3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6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das</a:t>
            </a:r>
            <a:r>
              <a:rPr lang="cs-CZ" sz="3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6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frases</a:t>
            </a:r>
            <a:r>
              <a:rPr lang="cs-CZ" sz="3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6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pertence</a:t>
            </a:r>
            <a:r>
              <a:rPr lang="cs-CZ" sz="3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6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aos</a:t>
            </a:r>
            <a:r>
              <a:rPr lang="cs-CZ" sz="3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6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equemas</a:t>
            </a:r>
            <a:r>
              <a:rPr lang="cs-CZ" sz="3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endParaRPr lang="pt-PT" sz="7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1295922-27ED-11F4-1B9E-CC36859E6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98319"/>
            <a:ext cx="3331154" cy="422662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633B5671-74B6-040D-57FF-AB70ADF12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6954" y="1721284"/>
            <a:ext cx="6167811" cy="4165800"/>
          </a:xfrm>
          <a:prstGeom prst="rect">
            <a:avLst/>
          </a:prstGeom>
        </p:spPr>
      </p:pic>
      <p:sp>
        <p:nvSpPr>
          <p:cNvPr id="23" name="Obdélník 22">
            <a:extLst>
              <a:ext uri="{FF2B5EF4-FFF2-40B4-BE49-F238E27FC236}">
                <a16:creationId xmlns:a16="http://schemas.microsoft.com/office/drawing/2014/main" id="{C3C9AD61-B475-74DA-C843-670839E8B15F}"/>
              </a:ext>
            </a:extLst>
          </p:cNvPr>
          <p:cNvSpPr/>
          <p:nvPr/>
        </p:nvSpPr>
        <p:spPr>
          <a:xfrm>
            <a:off x="4496954" y="4069582"/>
            <a:ext cx="3843178" cy="251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</a:rPr>
              <a:t>O </a:t>
            </a:r>
            <a:r>
              <a:rPr lang="cs-CZ" sz="2000" dirty="0">
                <a:solidFill>
                  <a:schemeClr val="tx1"/>
                </a:solidFill>
              </a:rPr>
              <a:t>Jo</a:t>
            </a:r>
            <a:r>
              <a:rPr lang="pt-PT" sz="2000" dirty="0">
                <a:solidFill>
                  <a:schemeClr val="tx1"/>
                </a:solidFill>
              </a:rPr>
              <a:t>ã</a:t>
            </a:r>
            <a:r>
              <a:rPr lang="cs-CZ" sz="2000" dirty="0">
                <a:solidFill>
                  <a:schemeClr val="tx1"/>
                </a:solidFill>
              </a:rPr>
              <a:t>o fez o </a:t>
            </a:r>
            <a:r>
              <a:rPr lang="cs-CZ" sz="2000" dirty="0" err="1">
                <a:solidFill>
                  <a:schemeClr val="tx1"/>
                </a:solidFill>
              </a:rPr>
              <a:t>trabalho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comigo</a:t>
            </a:r>
            <a:endParaRPr lang="pt-P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99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A1A54CCF-2BAB-8250-DEB0-23F805E44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Qual</a:t>
            </a:r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4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das</a:t>
            </a:r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4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frases</a:t>
            </a:r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4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pertence</a:t>
            </a:r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4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aos</a:t>
            </a:r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4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equemas</a:t>
            </a:r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endParaRPr lang="pt-PT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F7DCB03-7008-B92A-98AE-6C55669C0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390" y="2009669"/>
            <a:ext cx="2276789" cy="4009127"/>
          </a:xfrm>
          <a:prstGeom prst="rect">
            <a:avLst/>
          </a:prstGeom>
        </p:spPr>
      </p:pic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F0C6D870-C5EA-02E5-97BC-146B680FF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3740" y="2009669"/>
            <a:ext cx="6420059" cy="4167293"/>
          </a:xfrm>
        </p:spPr>
        <p:txBody>
          <a:bodyPr>
            <a:normAutofit fontScale="47500" lnSpcReduction="20000"/>
          </a:bodyPr>
          <a:lstStyle/>
          <a:p>
            <a:r>
              <a:rPr lang="pt-BR" dirty="0"/>
              <a:t>Eu dei o livro ao meu filhos</a:t>
            </a:r>
            <a:r>
              <a:rPr lang="cs-CZ" dirty="0"/>
              <a:t>,</a:t>
            </a:r>
          </a:p>
          <a:p>
            <a:r>
              <a:rPr lang="pt-BR" dirty="0"/>
              <a:t>Eles pediram o carro ao pai.</a:t>
            </a:r>
            <a:endParaRPr lang="cs-CZ" dirty="0"/>
          </a:p>
          <a:p>
            <a:r>
              <a:rPr lang="pt-BR" dirty="0"/>
              <a:t>Todos os convidados trouxeram flores à Ana.</a:t>
            </a:r>
          </a:p>
          <a:p>
            <a:r>
              <a:rPr lang="pt-BR" dirty="0"/>
              <a:t>Nós comprámos uma casa a uma imobiliária desconhecida</a:t>
            </a:r>
            <a:r>
              <a:rPr lang="cs-CZ" dirty="0"/>
              <a:t>. </a:t>
            </a:r>
            <a:endParaRPr lang="pt-PT" dirty="0"/>
          </a:p>
          <a:p>
            <a:r>
              <a:rPr lang="pt-BR" dirty="0"/>
              <a:t>O </a:t>
            </a:r>
            <a:r>
              <a:rPr lang="cs-CZ" dirty="0" err="1"/>
              <a:t>Joäo</a:t>
            </a:r>
            <a:r>
              <a:rPr lang="cs-CZ" dirty="0"/>
              <a:t> fez o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dirty="0" err="1"/>
              <a:t>comigo</a:t>
            </a:r>
            <a:r>
              <a:rPr lang="cs-CZ" dirty="0"/>
              <a:t>.</a:t>
            </a:r>
            <a:endParaRPr lang="pt-PT" dirty="0"/>
          </a:p>
          <a:p>
            <a:r>
              <a:rPr lang="pt-BR" dirty="0"/>
              <a:t>Ele partilhou a sandes comigo.</a:t>
            </a:r>
          </a:p>
          <a:p>
            <a:r>
              <a:rPr lang="pt-BR" dirty="0"/>
              <a:t>Eu depositei o dinheiro no banco.</a:t>
            </a:r>
          </a:p>
          <a:p>
            <a:r>
              <a:rPr lang="pt-BR" dirty="0"/>
              <a:t> Achei o livro desinteressante.</a:t>
            </a:r>
          </a:p>
          <a:p>
            <a:r>
              <a:rPr lang="pt-BR" dirty="0"/>
              <a:t>Eu adorei a festa</a:t>
            </a:r>
          </a:p>
          <a:p>
            <a:r>
              <a:rPr lang="pt-BR" dirty="0"/>
              <a:t>A festa não me agradou </a:t>
            </a:r>
            <a:r>
              <a:rPr lang="cs-CZ" dirty="0"/>
              <a:t> </a:t>
            </a:r>
            <a:r>
              <a:rPr lang="pt-BR" dirty="0"/>
              <a:t>.</a:t>
            </a:r>
          </a:p>
          <a:p>
            <a:r>
              <a:rPr lang="pt-BR" dirty="0"/>
              <a:t>Assistimos ao jogo de futebol.</a:t>
            </a:r>
            <a:endParaRPr lang="cs-CZ" dirty="0"/>
          </a:p>
          <a:p>
            <a:r>
              <a:rPr lang="pt-BR" dirty="0"/>
              <a:t>O bebé espirrou.</a:t>
            </a:r>
            <a:endParaRPr lang="cs-CZ" dirty="0"/>
          </a:p>
          <a:p>
            <a:r>
              <a:rPr lang="pt-BR" dirty="0"/>
              <a:t>Choveu</a:t>
            </a:r>
            <a:endParaRPr lang="cs-CZ" dirty="0"/>
          </a:p>
          <a:p>
            <a:r>
              <a:rPr lang="pt-BR" dirty="0"/>
              <a:t>O bebé está contente.</a:t>
            </a:r>
            <a:endParaRPr lang="cs-CZ" dirty="0"/>
          </a:p>
          <a:p>
            <a:r>
              <a:rPr lang="pt-BR" dirty="0"/>
              <a:t>A flor murchou.</a:t>
            </a:r>
          </a:p>
        </p:txBody>
      </p:sp>
    </p:spTree>
    <p:extLst>
      <p:ext uri="{BB962C8B-B14F-4D97-AF65-F5344CB8AC3E}">
        <p14:creationId xmlns:p14="http://schemas.microsoft.com/office/powerpoint/2010/main" val="141812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A66CB-B86E-CF97-37F2-B7504CFA3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u="sng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TRADUZA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SEGUINTES FRASES</a:t>
            </a:r>
            <a:endParaRPr lang="pt-PT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FD44B-9F5E-E284-DEEF-DD34B15EE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6169" y="1825625"/>
            <a:ext cx="5181600" cy="43513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Snědl jsem koláč.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Říkám, že nemůžu jít do kina.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Říká, že jsou vyprodány všechny lístky. 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Babička změřila doma vnuka.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Lékař zvážil pacienta.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Koho jsi viděl?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Petra nikdy venku nepotkávám. 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Milovat bližní.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Chválit Boha.  </a:t>
            </a:r>
          </a:p>
          <a:p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74AE32-B789-C0BC-0DDC-5561F971E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6545" y="1825625"/>
            <a:ext cx="5837255" cy="43513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Comi o bolo.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Digo que não posso ir ao cinema.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Diz estarem esgotados os bilhetes. </a:t>
            </a:r>
            <a:r>
              <a:rPr lang="cs-CZ" dirty="0"/>
              <a:t>//</a:t>
            </a:r>
            <a:r>
              <a:rPr lang="pt-BR" dirty="0"/>
              <a:t>Diz que os bilhetes estao esgotados.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A avó mediu o neto.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Médico pesou o paciente.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A quem / quem viste?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Pedro nunco (o) encontro na rua.</a:t>
            </a:r>
            <a:r>
              <a:rPr lang="cs-CZ" dirty="0"/>
              <a:t> //</a:t>
            </a:r>
            <a:r>
              <a:rPr lang="pt-BR" dirty="0"/>
              <a:t>Ao Pedro, nunca (o) encontro na rua.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Amar aos próximos.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Louvar a Deus. </a:t>
            </a:r>
            <a:r>
              <a:rPr lang="cs-CZ" dirty="0"/>
              <a:t> </a:t>
            </a:r>
            <a:r>
              <a:rPr lang="pt-BR" dirty="0"/>
              <a:t>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6851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CD591-F08C-89C2-6ABA-12BC9A45E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098A3-FC21-E68B-13FF-D6BF5F46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u="sng" dirty="0"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IDENTIFIQUE  O </a:t>
            </a:r>
            <a:r>
              <a:rPr lang="cs-CZ" sz="18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COMPLEMENTO DIRETO</a:t>
            </a:r>
            <a:endParaRPr lang="pt-PT" dirty="0">
              <a:highlight>
                <a:srgbClr val="00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750CEC-0205-63AA-C68D-60B9B5B3A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6169" y="1825625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Comi o bolo.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Digo que não posso ir ao cinema.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Diz estarem esgotados os bilhetes. </a:t>
            </a:r>
            <a:r>
              <a:rPr lang="cs-CZ" dirty="0"/>
              <a:t>//</a:t>
            </a:r>
            <a:r>
              <a:rPr lang="pt-BR" dirty="0"/>
              <a:t>Diz que os bilhetes estao esgotados.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A avó mediu o neto.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Médico pesou o paciente.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A quem / quem viste?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Pedro nunco (o) encontro na rua.</a:t>
            </a:r>
            <a:r>
              <a:rPr lang="cs-CZ" dirty="0"/>
              <a:t> //</a:t>
            </a:r>
            <a:r>
              <a:rPr lang="pt-BR" dirty="0"/>
              <a:t>Ao Pedro, nunca (o) encontro na rua.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Amar aos próximos.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Louvar a Deus. 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Žlutě označené jsou jaké předměty?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EBBB2D-4EA6-C6C0-67AC-22755D9CB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6545" y="1825625"/>
            <a:ext cx="5837255" cy="435133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00FF00"/>
                </a:highlight>
              </a:rPr>
              <a:t>o bolo</a:t>
            </a:r>
            <a:r>
              <a:rPr lang="pt-BR" dirty="0"/>
              <a:t>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00FF00"/>
                </a:highlight>
              </a:rPr>
              <a:t>que não posso ir ao cinema.</a:t>
            </a:r>
            <a:endParaRPr lang="cs-CZ" dirty="0">
              <a:highlight>
                <a:srgbClr val="00FF00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00FF00"/>
                </a:highlight>
              </a:rPr>
              <a:t>estarem esgotados os bilhetes. </a:t>
            </a:r>
            <a:r>
              <a:rPr lang="cs-CZ" dirty="0">
                <a:highlight>
                  <a:srgbClr val="00FF00"/>
                </a:highlight>
              </a:rPr>
              <a:t>//</a:t>
            </a:r>
            <a:r>
              <a:rPr lang="pt-BR" dirty="0">
                <a:highlight>
                  <a:srgbClr val="00FF00"/>
                </a:highlight>
              </a:rPr>
              <a:t> que os bilhetes estao esgotados.</a:t>
            </a:r>
            <a:endParaRPr lang="cs-CZ" dirty="0">
              <a:highlight>
                <a:srgbClr val="00FF00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00FF00"/>
                </a:highlight>
              </a:rPr>
              <a:t>o neto.</a:t>
            </a:r>
            <a:endParaRPr lang="cs-CZ" dirty="0">
              <a:highlight>
                <a:srgbClr val="00FF00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00FF00"/>
                </a:highlight>
              </a:rPr>
              <a:t>o paciente. </a:t>
            </a:r>
            <a:endParaRPr lang="cs-CZ" dirty="0">
              <a:highlight>
                <a:srgbClr val="00FF00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FFFF00"/>
                </a:highlight>
              </a:rPr>
              <a:t>A quem </a:t>
            </a:r>
            <a:r>
              <a:rPr lang="pt-BR" dirty="0"/>
              <a:t>/ </a:t>
            </a:r>
            <a:r>
              <a:rPr lang="pt-BR" dirty="0">
                <a:highlight>
                  <a:srgbClr val="00FF00"/>
                </a:highlight>
              </a:rPr>
              <a:t>quem</a:t>
            </a:r>
            <a:r>
              <a:rPr lang="pt-BR" dirty="0"/>
              <a:t>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00FF00"/>
                </a:highlight>
              </a:rPr>
              <a:t>O Pedro</a:t>
            </a:r>
            <a:r>
              <a:rPr lang="pt-BR" dirty="0"/>
              <a:t>.</a:t>
            </a:r>
            <a:r>
              <a:rPr lang="cs-CZ" dirty="0"/>
              <a:t> //</a:t>
            </a:r>
            <a:r>
              <a:rPr lang="pt-BR" dirty="0">
                <a:highlight>
                  <a:srgbClr val="FFFF00"/>
                </a:highlight>
              </a:rPr>
              <a:t>Ao Pedro</a:t>
            </a:r>
            <a:endParaRPr lang="cs-CZ" dirty="0">
              <a:highlight>
                <a:srgbClr val="FFFF00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FFFF00"/>
                </a:highlight>
              </a:rPr>
              <a:t>aos</a:t>
            </a:r>
            <a:r>
              <a:rPr lang="pt-BR" dirty="0"/>
              <a:t> próximos.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highlight>
                  <a:srgbClr val="FFFF00"/>
                </a:highlight>
              </a:rPr>
              <a:t>a</a:t>
            </a:r>
            <a:r>
              <a:rPr lang="pt-BR" dirty="0"/>
              <a:t> Deus. </a:t>
            </a:r>
            <a:r>
              <a:rPr lang="cs-CZ" dirty="0"/>
              <a:t> </a:t>
            </a:r>
            <a:r>
              <a:rPr lang="pt-BR" dirty="0"/>
              <a:t>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highlight>
                  <a:srgbClr val="FFFF00"/>
                </a:highlight>
              </a:rPr>
              <a:t>COMPLEMENTOS DIRETOS PREPOSICIONADOS</a:t>
            </a:r>
            <a:endParaRPr lang="pt-BR" dirty="0">
              <a:highlight>
                <a:srgbClr val="FFFF00"/>
              </a:highlight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5079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9CD9A-B13C-6CFE-A920-E72AA13A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00FF"/>
                </a:highlight>
              </a:rPr>
              <a:t>TRADUZA:</a:t>
            </a:r>
            <a:endParaRPr lang="pt-PT" dirty="0">
              <a:highlight>
                <a:srgbClr val="FF00FF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99CFF4-CC15-D281-DE2C-9AB002D628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err="1"/>
              <a:t>Napsal</a:t>
            </a:r>
            <a:r>
              <a:rPr lang="pt-PT" dirty="0"/>
              <a:t> </a:t>
            </a:r>
            <a:r>
              <a:rPr lang="pt-PT" dirty="0" err="1"/>
              <a:t>jsem</a:t>
            </a:r>
            <a:r>
              <a:rPr lang="pt-PT" dirty="0"/>
              <a:t> </a:t>
            </a:r>
            <a:r>
              <a:rPr lang="pt-PT" dirty="0" err="1"/>
              <a:t>Anně</a:t>
            </a:r>
            <a:r>
              <a:rPr lang="pt-PT" dirty="0"/>
              <a:t>. 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err="1"/>
              <a:t>Daroval</a:t>
            </a:r>
            <a:r>
              <a:rPr lang="pt-PT" dirty="0"/>
              <a:t> </a:t>
            </a:r>
            <a:r>
              <a:rPr lang="pt-PT" dirty="0" err="1"/>
              <a:t>jsem</a:t>
            </a:r>
            <a:r>
              <a:rPr lang="pt-PT" dirty="0"/>
              <a:t> </a:t>
            </a:r>
            <a:r>
              <a:rPr lang="pt-PT" dirty="0" err="1"/>
              <a:t>Pedrovi</a:t>
            </a:r>
            <a:r>
              <a:rPr lang="pt-PT" dirty="0"/>
              <a:t> </a:t>
            </a:r>
            <a:r>
              <a:rPr lang="pt-PT" dirty="0" err="1"/>
              <a:t>dárek</a:t>
            </a:r>
            <a:r>
              <a:rPr lang="pt-PT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err="1"/>
              <a:t>Zatelefoval</a:t>
            </a:r>
            <a:r>
              <a:rPr lang="pt-PT" dirty="0"/>
              <a:t> </a:t>
            </a:r>
            <a:r>
              <a:rPr lang="pt-PT" dirty="0" err="1"/>
              <a:t>jsem</a:t>
            </a:r>
            <a:r>
              <a:rPr lang="pt-PT" dirty="0"/>
              <a:t> </a:t>
            </a:r>
            <a:r>
              <a:rPr lang="pt-PT" dirty="0" err="1"/>
              <a:t>jí</a:t>
            </a:r>
            <a:r>
              <a:rPr lang="pt-PT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err="1"/>
              <a:t>Pomohl</a:t>
            </a:r>
            <a:r>
              <a:rPr lang="pt-PT" dirty="0"/>
              <a:t> </a:t>
            </a:r>
            <a:r>
              <a:rPr lang="pt-PT" dirty="0" err="1"/>
              <a:t>js</a:t>
            </a:r>
            <a:r>
              <a:rPr lang="cs-CZ" dirty="0"/>
              <a:t>e</a:t>
            </a:r>
            <a:r>
              <a:rPr lang="pt-PT" dirty="0"/>
              <a:t>m mu.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Dal </a:t>
            </a:r>
            <a:r>
              <a:rPr lang="pt-PT" dirty="0" err="1"/>
              <a:t>jsem</a:t>
            </a:r>
            <a:r>
              <a:rPr lang="pt-PT" dirty="0"/>
              <a:t> </a:t>
            </a:r>
            <a:r>
              <a:rPr lang="pt-PT" dirty="0" err="1"/>
              <a:t>jí</a:t>
            </a:r>
            <a:r>
              <a:rPr lang="pt-PT" dirty="0"/>
              <a:t> </a:t>
            </a:r>
            <a:r>
              <a:rPr lang="pt-PT" dirty="0" err="1"/>
              <a:t>knihu</a:t>
            </a:r>
            <a:r>
              <a:rPr lang="pt-PT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 </a:t>
            </a:r>
            <a:r>
              <a:rPr lang="pt-PT" dirty="0" err="1"/>
              <a:t>Zazpíval</a:t>
            </a:r>
            <a:r>
              <a:rPr lang="pt-PT" dirty="0"/>
              <a:t> </a:t>
            </a:r>
            <a:r>
              <a:rPr lang="pt-PT" dirty="0" err="1"/>
              <a:t>jí</a:t>
            </a:r>
            <a:r>
              <a:rPr lang="pt-PT" dirty="0"/>
              <a:t> </a:t>
            </a:r>
            <a:r>
              <a:rPr lang="pt-PT" dirty="0" err="1"/>
              <a:t>píseň</a:t>
            </a:r>
            <a:r>
              <a:rPr lang="pt-PT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Fátima mi </a:t>
            </a:r>
            <a:r>
              <a:rPr lang="pt-PT" dirty="0" err="1"/>
              <a:t>řekla</a:t>
            </a:r>
            <a:r>
              <a:rPr lang="pt-PT" dirty="0"/>
              <a:t>, </a:t>
            </a:r>
            <a:r>
              <a:rPr lang="pt-PT" dirty="0" err="1"/>
              <a:t>že</a:t>
            </a:r>
            <a:r>
              <a:rPr lang="pt-PT" dirty="0"/>
              <a:t> </a:t>
            </a:r>
            <a:r>
              <a:rPr lang="pt-PT" dirty="0" err="1"/>
              <a:t>přijde</a:t>
            </a:r>
            <a:r>
              <a:rPr lang="pt-PT" dirty="0"/>
              <a:t> </a:t>
            </a:r>
            <a:r>
              <a:rPr lang="pt-PT" dirty="0" err="1"/>
              <a:t>pozdě</a:t>
            </a:r>
            <a:r>
              <a:rPr lang="pt-PT" dirty="0"/>
              <a:t> na </a:t>
            </a:r>
            <a:r>
              <a:rPr lang="pt-PT" dirty="0" err="1"/>
              <a:t>večeři</a:t>
            </a:r>
            <a:r>
              <a:rPr lang="pt-PT" dirty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Petr mi </a:t>
            </a:r>
            <a:r>
              <a:rPr lang="pt-PT" dirty="0" err="1"/>
              <a:t>daroval</a:t>
            </a:r>
            <a:r>
              <a:rPr lang="pt-PT" dirty="0"/>
              <a:t> </a:t>
            </a:r>
            <a:r>
              <a:rPr lang="pt-PT" dirty="0" err="1"/>
              <a:t>knihu</a:t>
            </a:r>
            <a:r>
              <a:rPr lang="pt-PT" dirty="0"/>
              <a:t>, </a:t>
            </a:r>
            <a:r>
              <a:rPr lang="pt-PT" dirty="0" err="1"/>
              <a:t>kterou</a:t>
            </a:r>
            <a:r>
              <a:rPr lang="pt-PT" dirty="0"/>
              <a:t> </a:t>
            </a:r>
            <a:r>
              <a:rPr lang="pt-PT" dirty="0" err="1"/>
              <a:t>napsat</a:t>
            </a:r>
            <a:r>
              <a:rPr lang="pt-PT" dirty="0"/>
              <a:t> o </a:t>
            </a:r>
            <a:r>
              <a:rPr lang="pt-PT" dirty="0" err="1"/>
              <a:t>divadle</a:t>
            </a:r>
            <a:r>
              <a:rPr lang="pt-PT" dirty="0"/>
              <a:t> </a:t>
            </a:r>
            <a:r>
              <a:rPr lang="pt-PT" dirty="0" err="1"/>
              <a:t>Revue</a:t>
            </a:r>
            <a:r>
              <a:rPr lang="pt-PT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err="1"/>
              <a:t>Koupil</a:t>
            </a:r>
            <a:r>
              <a:rPr lang="pt-PT" dirty="0"/>
              <a:t> </a:t>
            </a:r>
            <a:r>
              <a:rPr lang="pt-PT" dirty="0" err="1"/>
              <a:t>od</a:t>
            </a:r>
            <a:r>
              <a:rPr lang="pt-PT" dirty="0"/>
              <a:t> </a:t>
            </a:r>
            <a:r>
              <a:rPr lang="pt-PT" dirty="0" err="1"/>
              <a:t>souseda</a:t>
            </a:r>
            <a:r>
              <a:rPr lang="pt-PT" dirty="0"/>
              <a:t> </a:t>
            </a:r>
            <a:r>
              <a:rPr lang="pt-PT" dirty="0" err="1"/>
              <a:t>synovi</a:t>
            </a:r>
            <a:r>
              <a:rPr lang="pt-PT" dirty="0"/>
              <a:t> auto. </a:t>
            </a:r>
          </a:p>
          <a:p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639C02-BAB0-7EE9-AFD7-58D94172B51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/>
              <a:t>Escrevi à Ana.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Ofereci um presente ao Pedro.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Telefonei para ela. Telefonei-lhe.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Ajudei-</a:t>
            </a:r>
            <a:r>
              <a:rPr lang="pt-PT" b="1" u="sng" dirty="0"/>
              <a:t>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Entreguei/dei/ofereci-lhe um livro.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Cantaram-lhe uma canção.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A </a:t>
            </a:r>
            <a:r>
              <a:rPr lang="pt-PT" dirty="0" err="1"/>
              <a:t>Fàtima</a:t>
            </a:r>
            <a:r>
              <a:rPr lang="pt-PT" dirty="0"/>
              <a:t> disse-me que que vinha/viria atrasada ao jantar.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O Pedro ofereceu-me um livro que tinha escrito sobre o Teatro Revista.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C</a:t>
            </a:r>
            <a:r>
              <a:rPr lang="cs-CZ" dirty="0"/>
              <a:t>O</a:t>
            </a:r>
            <a:r>
              <a:rPr lang="pt-PT" dirty="0" err="1"/>
              <a:t>mprou</a:t>
            </a:r>
            <a:r>
              <a:rPr lang="pt-PT" dirty="0"/>
              <a:t> um carro ao vizinho para o filho.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7344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2C426-3796-65DD-FAB0-4FBAB26AF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F89C6A-5CE5-ED6D-256C-216D1F63F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00FF"/>
                </a:highlight>
              </a:rPr>
              <a:t>DIGA QUAL É O</a:t>
            </a:r>
            <a:r>
              <a:rPr lang="cs-CZ" dirty="0"/>
              <a:t> </a:t>
            </a:r>
            <a:r>
              <a:rPr lang="cs-CZ" dirty="0">
                <a:highlight>
                  <a:srgbClr val="00FFFF"/>
                </a:highlight>
              </a:rPr>
              <a:t>COMPLEMENTO INDIRETO</a:t>
            </a:r>
            <a:endParaRPr lang="pt-PT" dirty="0">
              <a:highlight>
                <a:srgbClr val="00FFFF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2DC2BB-4A38-9939-33C4-51AB7774ED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/>
              <a:t>Escrevi à Ana.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Ofereci um presente ao Pedro.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Telefonei para ela. Telefonei-lhe.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Ajudei-o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Entreguei/dei/ofereci-lhe um livro.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Cantaram-lhe uma canção.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A </a:t>
            </a:r>
            <a:r>
              <a:rPr lang="pt-PT" dirty="0" err="1"/>
              <a:t>Fàtima</a:t>
            </a:r>
            <a:r>
              <a:rPr lang="pt-PT" dirty="0"/>
              <a:t> disse-me que que vinha/viria atrasada ao jantar.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O Pedro ofereceu-me um livro que tinha escrito sobre o Teatro Revista.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C</a:t>
            </a:r>
            <a:r>
              <a:rPr lang="cs-CZ" dirty="0"/>
              <a:t>O</a:t>
            </a:r>
            <a:r>
              <a:rPr lang="pt-PT" dirty="0" err="1"/>
              <a:t>mprou</a:t>
            </a:r>
            <a:r>
              <a:rPr lang="pt-PT" dirty="0"/>
              <a:t> um carro ao vizinho para o filho. </a:t>
            </a:r>
          </a:p>
          <a:p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490FEDC-EC3E-1065-32D1-CB06909FDA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>
                <a:highlight>
                  <a:srgbClr val="00FFFF"/>
                </a:highlight>
              </a:rPr>
              <a:t>à Ana.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>
                <a:highlight>
                  <a:srgbClr val="00FFFF"/>
                </a:highlight>
              </a:rPr>
              <a:t>ao Pedro.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>
                <a:highlight>
                  <a:srgbClr val="00FFFF"/>
                </a:highlight>
              </a:rPr>
              <a:t>para ela..</a:t>
            </a:r>
            <a:endParaRPr lang="cs-CZ" dirty="0">
              <a:highlight>
                <a:srgbClr val="00FFFF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highlight>
                  <a:srgbClr val="00FF00"/>
                </a:highlight>
              </a:rPr>
              <a:t>- o = COMPLEMENTO DIRETO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err="1">
                <a:highlight>
                  <a:srgbClr val="00FFFF"/>
                </a:highlight>
              </a:rPr>
              <a:t>lhe</a:t>
            </a:r>
            <a:r>
              <a:rPr lang="pt-PT" dirty="0">
                <a:highlight>
                  <a:srgbClr val="00FFFF"/>
                </a:highlight>
              </a:rPr>
              <a:t> 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pt-PT" dirty="0">
                <a:highlight>
                  <a:srgbClr val="00FFFF"/>
                </a:highlight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highlight>
                  <a:srgbClr val="00FFFF"/>
                </a:highlight>
              </a:rPr>
              <a:t> LHE</a:t>
            </a:r>
            <a:r>
              <a:rPr lang="pt-PT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pt-PT" dirty="0">
                <a:highlight>
                  <a:srgbClr val="00FF00"/>
                </a:highlight>
              </a:rPr>
              <a:t>que que vinha/viria atrasada ao jantar. </a:t>
            </a:r>
            <a:r>
              <a:rPr lang="cs-CZ" b="1" dirty="0">
                <a:highlight>
                  <a:srgbClr val="00FF00"/>
                </a:highlight>
              </a:rPr>
              <a:t>COMPLEMENTO DIRETO</a:t>
            </a:r>
            <a:endParaRPr lang="pt-PT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</a:t>
            </a:r>
            <a:r>
              <a:rPr lang="pt-PT" dirty="0"/>
              <a:t>-</a:t>
            </a:r>
            <a:r>
              <a:rPr lang="pt-PT" dirty="0">
                <a:highlight>
                  <a:srgbClr val="00FFFF"/>
                </a:highlight>
              </a:rPr>
              <a:t>me um livro </a:t>
            </a:r>
            <a:r>
              <a:rPr lang="cs-CZ" dirty="0">
                <a:highlight>
                  <a:srgbClr val="00FFFF"/>
                </a:highlight>
              </a:rPr>
              <a:t> </a:t>
            </a:r>
            <a:endParaRPr lang="pt-PT" dirty="0">
              <a:highlight>
                <a:srgbClr val="00FFFF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pt-PT" dirty="0">
                <a:highlight>
                  <a:srgbClr val="00FFFF"/>
                </a:highlight>
              </a:rPr>
              <a:t>ao vizinho para o filho.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3360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1466</Words>
  <Application>Microsoft Office PowerPoint</Application>
  <PresentationFormat>Širokoúhlá obrazovka</PresentationFormat>
  <Paragraphs>275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Aptos</vt:lpstr>
      <vt:lpstr>Aptos Display</vt:lpstr>
      <vt:lpstr>Arial</vt:lpstr>
      <vt:lpstr>Calibri</vt:lpstr>
      <vt:lpstr>Times New Roman</vt:lpstr>
      <vt:lpstr>Motiv Office</vt:lpstr>
      <vt:lpstr>TERMOS INTEGRANTES</vt:lpstr>
      <vt:lpstr>TERMOS, CONCEITOS, DEFINIÇÕES (TRABALHO INDIVIDUAL)</vt:lpstr>
      <vt:lpstr>Que tipo de complemento se encontra na frase: </vt:lpstr>
      <vt:lpstr>Qual das frases pertence aos equemas? </vt:lpstr>
      <vt:lpstr>Qual das frases pertence aos equemas? </vt:lpstr>
      <vt:lpstr>TRADUZA AS SEGUINTES FRASES</vt:lpstr>
      <vt:lpstr>IDENTIFIQUE  O COMPLEMENTO DIRETO</vt:lpstr>
      <vt:lpstr>TRADUZA:</vt:lpstr>
      <vt:lpstr>DIGA QUAL É O COMPLEMENTO INDIRETO</vt:lpstr>
      <vt:lpstr>TRADUZA E DIGA QUAL É A FUNÇÃO SINTÁTICA DOS TERMOS EM NEGRITO. </vt:lpstr>
      <vt:lpstr>TRADUZA E DIGA QUAL É A FUNÇÃO SINTÁTICA DOS TERMOS EM NEGRITO. </vt:lpstr>
      <vt:lpstr>TRADUZA E DIGA QUAL É A FUNÇÃO SINTÁTICA DOS TERMOS EM NEGRITO.  </vt:lpstr>
      <vt:lpstr>DECIDA SE OS TERMOS DESTACADOS SÄO  OBRIGATÓRIOS (NESTE CASO FALA-SE DE “SELEÇÃO” ) ou FACULTATIVOS </vt:lpstr>
      <vt:lpstr>TRADUZA E SUBLINHE O OBJETO OBLÍQUO</vt:lpstr>
      <vt:lpstr>O complemento adverbial implica a natureza estática ou dinâmica (de movimento) ?  </vt:lpstr>
      <vt:lpstr>TRADUZA E DIGA QUE FUNÇÃO SINTÁTICA DESEMPENHAM OS TERMOS SUBLINHADOS</vt:lpstr>
      <vt:lpstr>TRADUZA E DIGA QUE FUNÇÃO SINTÁTICA DESEMPENHA O TERMO EM NEGRITO.</vt:lpstr>
      <vt:lpstr>AGENTE DA PASSIVA – não humano</vt:lpstr>
      <vt:lpstr>TRADUZA</vt:lpstr>
      <vt:lpstr>TRADUZA AS FRASES TRANSITIVAS E TRANSFIRA-AS PARA O COMPLEMENTO NOMINAL. </vt:lpstr>
      <vt:lpstr>Complemento verbal - nominal</vt:lpstr>
      <vt:lpstr>TRADUZA E DECIDA SE OS TERMOS DESTACADOS  SÃO SELECIONADOS (OBRIGATÓRIOS) OU FACULTATAIVOS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Svoboda Martin 6.AV</dc:creator>
  <cp:lastModifiedBy>Svoboda Martin 6.AV</cp:lastModifiedBy>
  <cp:revision>2</cp:revision>
  <dcterms:created xsi:type="dcterms:W3CDTF">2024-11-08T09:14:11Z</dcterms:created>
  <dcterms:modified xsi:type="dcterms:W3CDTF">2024-11-08T11:24:59Z</dcterms:modified>
</cp:coreProperties>
</file>