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9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10:04:04.2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24575,'815'0'0,"-796"1"0,-1 1 0,33 7 0,-31-4 0,1-2 0,22 2 0,-27-5 0,12 1 0,0 0 0,-1 2 0,32 7 0,5-1-1365,-44-8-5461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59.84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0 125,'4'0,"6"0,1-4,7-1,5-1,2 2,2 1,-1 1,1 1,-1-3,0-2,-1 1,0 1,0 1,0 2,3 0,7 0,0 1,-1 1,-2-1,-2 0,-2 0,2-4,0-1,0 0,-1-4,-2 1,-1 0,-1 3,0 2,0 1,-1 1,1 1,-1 0,1 0,-1 1,5-1,-3-4,-2-2,0 1,-1 1,1 0,0 2,4 1,2 1,0 0,-2 0,0 0,-1 0,3 1,0-1,0 0,-1 0,3 0,8 0,2 0,-2 0,-4 0,-3 0,-4 0,2 0,0 0,-2 0,0 0,-7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2.4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0,'8'0,"7"0,6 0,2 0,3 4,4 2,2-1,-1 0,-5 2,-3 1,-1-2,-1 3,6 0,-3 2,-1 0,0-3,0-2,0-2,5-2,2 3,0 0,3 0,4 3,1 0,2-1,-2-2,-3-2,-4 3,-2 0,2 0,4-2,-3 3,0 0,-1 0,4-3,3-1,-1-1,3-1,-6 3,-1 1,8 0,0-1,-3-1,-3-1,-3-1,-4-5,3-2,-1 1,0-4,-2 0,-1 1,-1-1,8-1,6-1,0 0,-1 3,0 2,2 2,2-2,-1 0,-4-3,-5-1,-3-2,2 1,-1-2,-2 1,0 2,-7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4.66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0 125,'5'0,"5"0,5 0,8 0,5 0,6 0,1 0,0 0,-4 0,-1 0,-2-4,-2-2,-1 1,4 0,0 2,1 1,-1 1,-2 1,3-5,1 0,4 0,0 1,-3 1,7 1,1 2,-2-1,-4 1,-3 0,-3 1,2-1,5 0,4 0,-4-4,0-1,7-1,5 2,3-3,4-1,3 2,-5-3,-6 1,-8 1,-1 2,-3 2,-4 1,-1 1,-3 1,-1 0,8 1,2-1,0 0,-3 1,-1-1,-3 0,3 0,0 0,-1 0,3 0,-1 0,0 0,-7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7.1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0,'17'0,"18"0,19 0,19 0,4 0,-3 0,4 0,-4 0,-6 4,-9 2,-4-1,-6-1,-3 4,-1-1,0 0,5-2,3-2,0 3,8 0,2 0,-1-2,1-2,-1 4,-8 0,-4 0,-6-2,-3-1,-4-2,-4 0,-3-1,-3 0,-2 4,0 1,-1 0,0 0,-1-3,2 0,-1-1,0 0,9-1,3-1,0 1,-3 0,-2 0,-3 0,-1 0,2 0,2 0,-6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15.72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32.51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32.95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54.25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55.35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2:59.90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10:04:08.1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 24575,'0'-4'0,"5"-2"0,4 1 0,7 1 0,3 1 0,3 1 0,7 1 0,2 1 0,0 0 0,-1 0 0,-1 0 0,-2 0 0,-1 0 0,-1 0 0,0 1 0,0-1 0,-5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10:04:13.9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24575,'1208'0'-1365,"-1186"0"-5461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10:04:47.3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52 24575,'80'2'0,"87"-5"0,-89-11 0,-32 4 0,6-1 0,-33 7 0,1 0 0,37-3 0,328 7 91,-178 1-1547,-186-1-5370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27.00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0,'4'0,"6"0,5 0,4 0,3 0,2 0,2 0,0 0,-5 4,-1 2,0-1,1-1,1-1,1-1,0-1,2 0,-1-1,5-1,2 1,-1 0,-1 0,-1 0,2 0,2 4,-2 2,-1-1,-1 0,-6 2,-3 1,1-2,0-1,6-2,-2 2,-1 2,0-2,0 3,1 1,0-3,4-1,-2 3,3-1,0-1,0-2,-1-1,-2-1,0-2,0 1,-1-2,-1 1,1 0,-1-1,1 1,3 0,2 0,0 0,-1 0,-1 0,-1 0,2-4,6-2,1-3,-2-1,-2 2,-3 2,-1 2,-3 1,0 2,-5-3,-1-1,0 0,1 1,2 1,0 2,-3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34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28,'0'4,"8"2,7-1,6-1,2-1,3-1,0 3,0 1,0 0,0-2,0 3,-1 0,-5 3,0 0,-1-2,1-2,2-2,0-2,-2 3,-1 1,0-1,1-1,2-2,1 0,1-2,0-4,1-1,0-1,0 2,-5-4,0 1,-1 1,-2-3,3 0,3 2,1 2,2 2,-4-3,-2 0,0 0,1 2,1 2,1-4,5 0,2 0,0-2,-1-1,3 2,0 2,-1 2,-1 1,-2 1,-2 1,3 0,2 0,-1 1,-2-1,0 0,-2 1,0-1,-2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38.33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0,'4'0,"5"0,6 0,9 0,4 0,1 0,1 0,-1 0,-2 0,4 0,1 0,-2 0,-1 0,-2 0,0 0,2 0,2 0,-1 0,-2 0,0 0,-2 0,0 0,-1 0,-1 0,1 0,-1 0,0 0,1 0,-5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43.01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0,'4'0,"6"0,5 0,5 0,2 0,2 0,2 0,-1 0,1 0,0 0,-1 0,0 0,0 0,0 0,-1 0,1 0,0 0,-1 0,1 0,-1 0,1 0,8 0,3 0,-1 0,-1 0,-4 0,-1 0,2 0,0 0,-1 5,3 0,3 0,1 0,3-2,-3-1,-2-1,-4-1,-2 0,2 0,0 0,-1-1,-2 1,-1 0,0 4,2 2,1-1,0-1,-1-1,-2-1,0-1,-2-1,0 0,-1 0,1 0,-1 0,1 0,-1-1,1 1,-1 0,1 0,0 0,0 0,-1 0,1 0,-1 0,1 0,0-4,0-1,-1-1,1 2,-1 1,1 1,-4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45.92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74,'8'0,"7"0,6 0,11 0,5 0,8 0,1 0,1-4,1-2,1 1,0 1,0 1,0 1,-3 1,-3 0,-3 1,-4 0,-5 1,-3-1,2 0,0 0,4 0,0 0,-2 0,-2 0,-2 0,-1 0,-2 0,4 0,1 0,0 0,3 0,0 0,-2 0,-1 0,-2 0,-1 0,6 0,3 0,0 0,-4 0,-1 0,-3 0,-2 0,0 0,-2 0,1 0,3 0,2 0,-1 0,4 0,0 0,-1 0,-2 0,2 0,9 0,1 0,-2 0,-4 0,-4 0,-3 0,-2 0,-2 0,4-4,5-1,0-1,4-2,-1-1,-2 1,-4 3,-6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XzvvqKiw8?feature=oembed" TargetMode="Externa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9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1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19.png"/><Relationship Id="rId1" Type="http://schemas.openxmlformats.org/officeDocument/2006/relationships/video" Target="https://www.youtube.com/embed/IrWCr1seZzs?feature=oembed" TargetMode="External"/><Relationship Id="rId6" Type="http://schemas.openxmlformats.org/officeDocument/2006/relationships/image" Target="../media/image80.png"/><Relationship Id="rId11" Type="http://schemas.openxmlformats.org/officeDocument/2006/relationships/customXml" Target="../ink/ink8.xml"/><Relationship Id="rId24" Type="http://schemas.openxmlformats.org/officeDocument/2006/relationships/image" Target="../media/image17.png"/><Relationship Id="rId32" Type="http://schemas.openxmlformats.org/officeDocument/2006/relationships/image" Target="../media/image11.jpe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customXml" Target="../ink/ink17.xml"/><Relationship Id="rId10" Type="http://schemas.openxmlformats.org/officeDocument/2006/relationships/image" Target="../media/image100.png"/><Relationship Id="rId19" Type="http://schemas.openxmlformats.org/officeDocument/2006/relationships/customXml" Target="../ink/ink12.xml"/><Relationship Id="rId31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customXml" Target="../ink/ink7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6.xml"/><Relationship Id="rId30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1E6A373-C2D2-EB28-38AB-87A9EE122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D5456B-6F51-41EC-A380-6C8C8E9F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1637612"/>
            <a:ext cx="6095999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43A44-73EF-480B-97A5-E999DEFC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37612"/>
            <a:ext cx="6096000" cy="3581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5200D4-21E0-DEC3-323C-B30944F6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4" y="1828800"/>
            <a:ext cx="5180106" cy="2057400"/>
          </a:xfrm>
        </p:spPr>
        <p:txBody>
          <a:bodyPr anchor="b">
            <a:normAutofit fontScale="90000"/>
          </a:bodyPr>
          <a:lstStyle/>
          <a:p>
            <a:r>
              <a:rPr lang="pt-PT" b="1" i="1" dirty="0" err="1"/>
              <a:t>Quizz</a:t>
            </a:r>
            <a:r>
              <a:rPr lang="pt-PT" dirty="0"/>
              <a:t> sintático de Natal</a:t>
            </a:r>
            <a:br>
              <a:rPr lang="pt-PT" dirty="0"/>
            </a:br>
            <a:r>
              <a:rPr lang="pt-PT" dirty="0"/>
              <a:t>PARTE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01A3A9-FB64-139B-25E3-0DE663B01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4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endParaRPr lang="pt-PT" dirty="0"/>
          </a:p>
          <a:p>
            <a:r>
              <a:rPr lang="pt-PT" b="1" i="1" dirty="0">
                <a:solidFill>
                  <a:srgbClr val="C00000"/>
                </a:solidFill>
              </a:rPr>
              <a:t>Presente do Pai Natal</a:t>
            </a:r>
          </a:p>
        </p:txBody>
      </p:sp>
    </p:spTree>
    <p:extLst>
      <p:ext uri="{BB962C8B-B14F-4D97-AF65-F5344CB8AC3E}">
        <p14:creationId xmlns:p14="http://schemas.microsoft.com/office/powerpoint/2010/main" val="33545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0621A-90EA-713A-C770-C2A50374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COMPLETE AS PREPOSIÇÕES</a:t>
            </a:r>
          </a:p>
        </p:txBody>
      </p:sp>
      <p:pic>
        <p:nvPicPr>
          <p:cNvPr id="4" name="Picture 4" descr="Votos de um feliz Natal com muito amor">
            <a:extLst>
              <a:ext uri="{FF2B5EF4-FFF2-40B4-BE49-F238E27FC236}">
                <a16:creationId xmlns:a16="http://schemas.microsoft.com/office/drawing/2014/main" id="{39664E91-05BC-88D5-93D8-EB057CEB4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1" b="18655"/>
          <a:stretch/>
        </p:blipFill>
        <p:spPr bwMode="auto">
          <a:xfrm>
            <a:off x="1863292" y="1923022"/>
            <a:ext cx="6274868" cy="4195763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F62A63-F052-98ED-3A67-D86A967A59F7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PONTOS</a:t>
            </a:r>
          </a:p>
        </p:txBody>
      </p:sp>
    </p:spTree>
    <p:extLst>
      <p:ext uri="{BB962C8B-B14F-4D97-AF65-F5344CB8AC3E}">
        <p14:creationId xmlns:p14="http://schemas.microsoft.com/office/powerpoint/2010/main" val="23927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CC062-7CE5-3646-347B-2BBA06B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29" y="121845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A lenda de vela de natal </a:t>
            </a:r>
            <a:br>
              <a:rPr lang="pt-PT" b="1" i="1" dirty="0"/>
            </a:br>
            <a:r>
              <a:rPr lang="pt-PT" b="1" i="1" dirty="0"/>
              <a:t>(lenda austríaca) junte as expressões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8B26537-8691-F148-BBB7-47C9661E0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Viver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viver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sinos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uma </a:t>
            </a:r>
            <a:r>
              <a:rPr lang="pt-PT" b="1" dirty="0"/>
              <a:t>humilde</a:t>
            </a:r>
            <a:r>
              <a:rPr lang="pt-PT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na janela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iluminar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deu-se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estar cheio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véspera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tornar-se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67A5AE5-01B3-11B2-2A08-F20417C70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8482" y="1862931"/>
            <a:ext cx="416140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F</a:t>
            </a:r>
            <a:r>
              <a:rPr lang="cs-CZ" dirty="0"/>
              <a:t> </a:t>
            </a:r>
            <a:r>
              <a:rPr lang="pt-PT" dirty="0"/>
              <a:t>numa cabana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I</a:t>
            </a:r>
            <a:r>
              <a:rPr lang="cs-CZ" dirty="0"/>
              <a:t> j</a:t>
            </a:r>
            <a:r>
              <a:rPr lang="pt-PT" dirty="0"/>
              <a:t>unto à encruzilhada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B</a:t>
            </a:r>
            <a:r>
              <a:rPr lang="cs-CZ" dirty="0"/>
              <a:t> </a:t>
            </a:r>
            <a:r>
              <a:rPr lang="pt-PT" dirty="0"/>
              <a:t>da igreja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C</a:t>
            </a:r>
            <a:r>
              <a:rPr lang="cs-CZ" dirty="0"/>
              <a:t> </a:t>
            </a:r>
            <a:r>
              <a:rPr lang="pt-PT" dirty="0"/>
              <a:t>aldeia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E</a:t>
            </a:r>
            <a:r>
              <a:rPr lang="cs-CZ" dirty="0"/>
              <a:t> </a:t>
            </a:r>
            <a:r>
              <a:rPr lang="pt-PT" dirty="0"/>
              <a:t>da casa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J</a:t>
            </a:r>
            <a:r>
              <a:rPr lang="cs-CZ" dirty="0"/>
              <a:t> </a:t>
            </a:r>
            <a:r>
              <a:rPr lang="pt-PT" dirty="0"/>
              <a:t>o caminho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cs-CZ" dirty="0"/>
              <a:t> </a:t>
            </a:r>
            <a:r>
              <a:rPr lang="pt-PT" dirty="0"/>
              <a:t>uma guerra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A</a:t>
            </a:r>
            <a:r>
              <a:rPr lang="cs-CZ" dirty="0"/>
              <a:t> </a:t>
            </a:r>
            <a:r>
              <a:rPr lang="pt-PT" dirty="0"/>
              <a:t>de esperança e bondade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H</a:t>
            </a:r>
            <a:r>
              <a:rPr lang="cs-CZ" dirty="0"/>
              <a:t> d</a:t>
            </a:r>
            <a:r>
              <a:rPr lang="pt-PT" dirty="0"/>
              <a:t>e </a:t>
            </a:r>
            <a:r>
              <a:rPr lang="cs-CZ" dirty="0"/>
              <a:t>N</a:t>
            </a:r>
            <a:r>
              <a:rPr lang="pt-PT" dirty="0" err="1"/>
              <a:t>atal</a:t>
            </a:r>
            <a:endParaRPr lang="pt-PT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G</a:t>
            </a:r>
            <a:r>
              <a:rPr lang="cs-CZ" dirty="0"/>
              <a:t> </a:t>
            </a:r>
            <a:r>
              <a:rPr lang="pt-PT" dirty="0"/>
              <a:t>tradição</a:t>
            </a:r>
          </a:p>
          <a:p>
            <a:endParaRPr lang="pt-PT" dirty="0"/>
          </a:p>
        </p:txBody>
      </p:sp>
      <p:sp>
        <p:nvSpPr>
          <p:cNvPr id="3" name="AutoShape 2" descr="Interpretação de Texto Lenda Natalina">
            <a:extLst>
              <a:ext uri="{FF2B5EF4-FFF2-40B4-BE49-F238E27FC236}">
                <a16:creationId xmlns:a16="http://schemas.microsoft.com/office/drawing/2014/main" id="{AE14DE56-CCBF-DAA4-7F40-EDB2187E8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6" descr="→ O Que Pode Significar Sonhar com Encruzilhada【Sonhos】">
            <a:extLst>
              <a:ext uri="{FF2B5EF4-FFF2-40B4-BE49-F238E27FC236}">
                <a16:creationId xmlns:a16="http://schemas.microsoft.com/office/drawing/2014/main" id="{532A4FD9-D337-2539-EC73-C6A177304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BA5D71DC-A8BC-E3E6-BFB3-C09DC647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B3B731E0-FF37-E871-02D6-9886FB21F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774C5F6-459D-6403-DAD0-15393AB180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199" y="162683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Zástupný obsah 8">
            <a:extLst>
              <a:ext uri="{FF2B5EF4-FFF2-40B4-BE49-F238E27FC236}">
                <a16:creationId xmlns:a16="http://schemas.microsoft.com/office/drawing/2014/main" id="{21213DAF-27D2-85AE-B4E1-D980DF8517CC}"/>
              </a:ext>
            </a:extLst>
          </p:cNvPr>
          <p:cNvSpPr txBox="1">
            <a:spLocks/>
          </p:cNvSpPr>
          <p:nvPr/>
        </p:nvSpPr>
        <p:spPr>
          <a:xfrm>
            <a:off x="7238998" y="1862931"/>
            <a:ext cx="4114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C/D </a:t>
            </a:r>
            <a:r>
              <a:rPr lang="pt-PT" dirty="0"/>
              <a:t>Complemento adverbial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C/D </a:t>
            </a:r>
            <a:r>
              <a:rPr lang="pt-PT" dirty="0"/>
              <a:t>Complemento adverbial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g/h/i </a:t>
            </a:r>
            <a:r>
              <a:rPr lang="pt-PT" dirty="0"/>
              <a:t>Adjunto adnominal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g/h/i </a:t>
            </a:r>
            <a:r>
              <a:rPr lang="pt-PT" dirty="0"/>
              <a:t>Adjunto adnominal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g/h/i </a:t>
            </a:r>
            <a:r>
              <a:rPr lang="pt-PT" dirty="0"/>
              <a:t>Adjunto adnominal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B</a:t>
            </a:r>
            <a:r>
              <a:rPr lang="cs-CZ" dirty="0"/>
              <a:t> </a:t>
            </a:r>
            <a:r>
              <a:rPr lang="pt-PT" dirty="0"/>
              <a:t>Complemento direto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A</a:t>
            </a:r>
            <a:r>
              <a:rPr lang="cs-CZ" dirty="0"/>
              <a:t> </a:t>
            </a:r>
            <a:r>
              <a:rPr lang="pt-PT" dirty="0"/>
              <a:t>sujeito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50"/>
                </a:solidFill>
              </a:rPr>
              <a:t>F </a:t>
            </a:r>
            <a:r>
              <a:rPr lang="cs-CZ" dirty="0" err="1"/>
              <a:t>complemento</a:t>
            </a:r>
            <a:r>
              <a:rPr lang="cs-CZ" dirty="0"/>
              <a:t> </a:t>
            </a:r>
            <a:r>
              <a:rPr lang="cs-CZ" dirty="0" err="1"/>
              <a:t>adjetival</a:t>
            </a:r>
            <a:endParaRPr lang="pt-PT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g/h/i </a:t>
            </a:r>
            <a:r>
              <a:rPr lang="pt-PT" dirty="0"/>
              <a:t>Adjunto adnominal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J</a:t>
            </a:r>
            <a:r>
              <a:rPr lang="cs-CZ" dirty="0"/>
              <a:t> </a:t>
            </a:r>
            <a:r>
              <a:rPr lang="pt-PT" dirty="0"/>
              <a:t>Predicativo do predicado nominal</a:t>
            </a:r>
          </a:p>
          <a:p>
            <a:endParaRPr lang="pt-PT" dirty="0"/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077BC04-E412-5BF3-03D0-6C2C0A6EB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0088" y="1337722"/>
            <a:ext cx="487363" cy="48736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81BF942-064E-3560-A5CD-39668755486D}"/>
              </a:ext>
            </a:extLst>
          </p:cNvPr>
          <p:cNvSpPr/>
          <p:nvPr/>
        </p:nvSpPr>
        <p:spPr>
          <a:xfrm>
            <a:off x="10136952" y="115187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PONTOS</a:t>
            </a:r>
          </a:p>
        </p:txBody>
      </p:sp>
    </p:spTree>
    <p:extLst>
      <p:ext uri="{BB962C8B-B14F-4D97-AF65-F5344CB8AC3E}">
        <p14:creationId xmlns:p14="http://schemas.microsoft.com/office/powerpoint/2010/main" val="25081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CC062-7CE5-3646-347B-2BBA06B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7580406" cy="1185640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A lenda de vela de natal </a:t>
            </a:r>
            <a:br>
              <a:rPr lang="pt-PT" b="1" i="1" dirty="0"/>
            </a:br>
            <a:r>
              <a:rPr lang="pt-PT" b="1" i="1" dirty="0"/>
              <a:t>(lenda austríaca)</a:t>
            </a:r>
          </a:p>
        </p:txBody>
      </p:sp>
      <p:sp>
        <p:nvSpPr>
          <p:cNvPr id="3" name="AutoShape 2" descr="Interpretação de Texto Lenda Natalina">
            <a:extLst>
              <a:ext uri="{FF2B5EF4-FFF2-40B4-BE49-F238E27FC236}">
                <a16:creationId xmlns:a16="http://schemas.microsoft.com/office/drawing/2014/main" id="{AE14DE56-CCBF-DAA4-7F40-EDB2187E8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2" name="Picture 4" descr="Interpretação de Texto Lenda Natalina">
            <a:extLst>
              <a:ext uri="{FF2B5EF4-FFF2-40B4-BE49-F238E27FC236}">
                <a16:creationId xmlns:a16="http://schemas.microsoft.com/office/drawing/2014/main" id="{918E17E8-E29F-1223-41F3-70E532827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2015" r="1190" b="53125"/>
          <a:stretch/>
        </p:blipFill>
        <p:spPr bwMode="auto">
          <a:xfrm>
            <a:off x="97654" y="1867131"/>
            <a:ext cx="9060860" cy="46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→ O Que Pode Significar Sonhar com Encruzilhada【Sonhos】">
            <a:extLst>
              <a:ext uri="{FF2B5EF4-FFF2-40B4-BE49-F238E27FC236}">
                <a16:creationId xmlns:a16="http://schemas.microsoft.com/office/drawing/2014/main" id="{532A4FD9-D337-2539-EC73-C6A177304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6" name="Picture 8" descr="→ O Que Pode Significar Sonhar com Encruzilhada【Sonhos】">
            <a:extLst>
              <a:ext uri="{FF2B5EF4-FFF2-40B4-BE49-F238E27FC236}">
                <a16:creationId xmlns:a16="http://schemas.microsoft.com/office/drawing/2014/main" id="{94622EA8-4239-FBA9-CFB0-3D1BDEB0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31" y="99853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BA5D71DC-A8BC-E3E6-BFB3-C09DC647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B3B731E0-FF37-E871-02D6-9886FB21F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BF09CDC5-25C4-7DC0-7808-36929B2A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31" y="2009297"/>
            <a:ext cx="2381251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4F1F4C1-033D-C5B3-5E37-6EADCB26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12857" r="19285" b="44486"/>
          <a:stretch/>
        </p:blipFill>
        <p:spPr bwMode="auto">
          <a:xfrm>
            <a:off x="9266331" y="3886200"/>
            <a:ext cx="2277407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8AAE7E-C7EA-E1FF-4D80-C7AE47DF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44748" y="7801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77"/>
    </mc:Choice>
    <mc:Fallback>
      <p:transition spd="slow" advTm="10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1EB2B-A9E1-8905-71ED-41FB058F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Encontre </a:t>
            </a:r>
            <a:r>
              <a:rPr lang="cs-CZ" dirty="0"/>
              <a:t>no poema 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frases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dirty="0"/>
              <a:t>sintaticamente completas</a:t>
            </a:r>
            <a:r>
              <a:rPr lang="cs-CZ" dirty="0"/>
              <a:t> </a:t>
            </a:r>
            <a:r>
              <a:rPr lang="pt-PT" dirty="0"/>
              <a:t>que têm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sujeito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inexistente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Online médium 3" title="Chove. É dia de Natal | O Natal é poesia - advento poético">
            <a:hlinkClick r:id="" action="ppaction://media"/>
            <a:extLst>
              <a:ext uri="{FF2B5EF4-FFF2-40B4-BE49-F238E27FC236}">
                <a16:creationId xmlns:a16="http://schemas.microsoft.com/office/drawing/2014/main" id="{59667D79-D957-1AE0-9007-ABF0EDAE56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7473" y="2357120"/>
            <a:ext cx="5733696" cy="32394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008EC7-4100-A80D-80CC-74A681D9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710" b="5653"/>
          <a:stretch/>
        </p:blipFill>
        <p:spPr>
          <a:xfrm>
            <a:off x="8107680" y="1691323"/>
            <a:ext cx="2987040" cy="486650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CA494E8-DEB3-3432-D9CB-C680E05D6BA7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PONTOS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4E707DE4-087A-627A-A37B-5A1F59A80288}"/>
                  </a:ext>
                </a:extLst>
              </p14:cNvPr>
              <p14:cNvContentPartPr/>
              <p14:nvPr/>
            </p14:nvContentPartPr>
            <p14:xfrm>
              <a:off x="8362353" y="2831428"/>
              <a:ext cx="442800" cy="18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4E707DE4-087A-627A-A37B-5A1F59A802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4713" y="2813788"/>
                <a:ext cx="478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027FB5CD-3022-8527-B01F-BCC1E1EFCD9A}"/>
                  </a:ext>
                </a:extLst>
              </p14:cNvPr>
              <p14:cNvContentPartPr/>
              <p14:nvPr/>
            </p14:nvContentPartPr>
            <p14:xfrm>
              <a:off x="8388993" y="3222028"/>
              <a:ext cx="133200" cy="97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027FB5CD-3022-8527-B01F-BCC1E1EFCD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0993" y="3204388"/>
                <a:ext cx="168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E4FF12D-486A-234A-F328-3BBFC75D2E5E}"/>
                  </a:ext>
                </a:extLst>
              </p14:cNvPr>
              <p14:cNvContentPartPr/>
              <p14:nvPr/>
            </p14:nvContentPartPr>
            <p14:xfrm>
              <a:off x="8397993" y="4216348"/>
              <a:ext cx="4431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E4FF12D-486A-234A-F328-3BBFC75D2E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0353" y="4198708"/>
                <a:ext cx="478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C5D9780-3DBF-A979-27C6-65B617AD3CD4}"/>
                  </a:ext>
                </a:extLst>
              </p14:cNvPr>
              <p14:cNvContentPartPr/>
              <p14:nvPr/>
            </p14:nvContentPartPr>
            <p14:xfrm>
              <a:off x="9445233" y="4384468"/>
              <a:ext cx="407880" cy="19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C5D9780-3DBF-A979-27C6-65B617AD3C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27593" y="4366828"/>
                <a:ext cx="44352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3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4FF0A-BB04-8606-E288-674163DC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5919"/>
            <a:ext cx="8879840" cy="244856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Há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frases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, p. ex. OS PROVÉRBIOS, </a:t>
            </a: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usadas  sintaticamente incompletas, isto é, sem o predicado. 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Junte as partes que formam um provérbio.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CBC03-1954-61B9-9B4D-0BC4D848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4" y="2920753"/>
            <a:ext cx="5561107" cy="32562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sz="3200" i="1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Natal a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r>
              <a:rPr lang="pt-PT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3200" i="1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sz="3200" i="1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Santos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Advento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PT" sz="3200" i="1" dirty="0">
              <a:solidFill>
                <a:srgbClr val="44444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sz="3200" i="1" dirty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PT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3200" i="1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sz="3200" i="1" dirty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Natal,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monte, </a:t>
            </a:r>
            <a:endParaRPr lang="cs-CZ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4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F9150E-2EFF-C647-00CC-044270725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109" y="2920753"/>
            <a:ext cx="5137195" cy="325621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ponte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salto de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cordeiro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junto à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chuva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vento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pic>
        <p:nvPicPr>
          <p:cNvPr id="5" name="Picture 2" descr="Saiba mais sobre as 4 semanas do advento e se prepare para o Natal">
            <a:extLst>
              <a:ext uri="{FF2B5EF4-FFF2-40B4-BE49-F238E27FC236}">
                <a16:creationId xmlns:a16="http://schemas.microsoft.com/office/drawing/2014/main" id="{3995EE5E-B45E-2680-BB9D-8029BFC0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52" y="112428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127176C-13A6-2BA0-FB09-BB4055769844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 PONTOS</a:t>
            </a:r>
          </a:p>
        </p:txBody>
      </p:sp>
    </p:spTree>
    <p:extLst>
      <p:ext uri="{BB962C8B-B14F-4D97-AF65-F5344CB8AC3E}">
        <p14:creationId xmlns:p14="http://schemas.microsoft.com/office/powerpoint/2010/main" val="321073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4606C-3EAD-AE37-FD14-35DE080D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i="1" dirty="0">
                <a:solidFill>
                  <a:schemeClr val="accent1">
                    <a:lumMod val="50000"/>
                  </a:schemeClr>
                </a:solidFill>
              </a:rPr>
              <a:t>Em dia de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PT" b="1" i="1" dirty="0" err="1">
                <a:solidFill>
                  <a:schemeClr val="accent1">
                    <a:lumMod val="50000"/>
                  </a:schemeClr>
                </a:solidFill>
              </a:rPr>
              <a:t>ão</a:t>
            </a:r>
            <a:r>
              <a:rPr lang="pt-PT" b="1" i="1" dirty="0">
                <a:solidFill>
                  <a:schemeClr val="accent1">
                    <a:lumMod val="50000"/>
                  </a:schemeClr>
                </a:solidFill>
              </a:rPr>
              <a:t> Martinho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6986B3F-D79C-1538-5755-E1D111F8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Complete o provérbio de modo a conter </a:t>
            </a:r>
            <a:r>
              <a:rPr lang="cs-CZ" b="1" dirty="0"/>
              <a:t>um</a:t>
            </a:r>
            <a:r>
              <a:rPr lang="pt-PT" b="1" dirty="0"/>
              <a:t> sujeito indeterminado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i="1" dirty="0">
                <a:solidFill>
                  <a:schemeClr val="accent2"/>
                </a:solidFill>
              </a:rPr>
              <a:t>B. </a:t>
            </a:r>
            <a:r>
              <a:rPr lang="pt-PT" b="1" i="1" dirty="0"/>
              <a:t>come-se castanhas e bebe-se vinho.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2CD0DA8-D970-D252-F581-0C6470C0C843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PONTO</a:t>
            </a:r>
          </a:p>
        </p:txBody>
      </p:sp>
    </p:spTree>
    <p:extLst>
      <p:ext uri="{BB962C8B-B14F-4D97-AF65-F5344CB8AC3E}">
        <p14:creationId xmlns:p14="http://schemas.microsoft.com/office/powerpoint/2010/main" val="384947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6F949-709C-0FDE-1F1D-2FCB9535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90" y="1340693"/>
            <a:ext cx="6502293" cy="831287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accent2"/>
                </a:solidFill>
              </a:rPr>
              <a:t>Adjunto adnominal</a:t>
            </a:r>
            <a:endParaRPr lang="pt-PT" sz="2800" i="1" dirty="0">
              <a:solidFill>
                <a:schemeClr val="accent2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DB042A-E19D-6BE4-C40B-31B5F18B8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203" y="365760"/>
            <a:ext cx="3282296" cy="6285990"/>
          </a:xfrm>
        </p:spPr>
      </p:pic>
      <p:pic>
        <p:nvPicPr>
          <p:cNvPr id="6" name="Online médium 5" title="Ivete Sangalo - Natal das Crianças (Estrelas do Natal)">
            <a:hlinkClick r:id="" action="ppaction://media"/>
            <a:extLst>
              <a:ext uri="{FF2B5EF4-FFF2-40B4-BE49-F238E27FC236}">
                <a16:creationId xmlns:a16="http://schemas.microsoft.com/office/drawing/2014/main" id="{3637638F-ABF0-B66D-9F44-D49A8A6BBE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89536" y="2541547"/>
            <a:ext cx="6691664" cy="3780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6714F93-43EB-732F-D76B-CB8CB7ADD026}"/>
                  </a:ext>
                </a:extLst>
              </p14:cNvPr>
              <p14:cNvContentPartPr/>
              <p14:nvPr/>
            </p14:nvContentPartPr>
            <p14:xfrm>
              <a:off x="1579953" y="967348"/>
              <a:ext cx="664920" cy="54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6714F93-43EB-732F-D76B-CB8CB7ADD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5633" y="940348"/>
                <a:ext cx="673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790AADD-A697-9894-9CC3-36A5BEBD0ED9}"/>
                  </a:ext>
                </a:extLst>
              </p14:cNvPr>
              <p14:cNvContentPartPr/>
              <p14:nvPr/>
            </p14:nvContentPartPr>
            <p14:xfrm>
              <a:off x="1650873" y="975268"/>
              <a:ext cx="523440" cy="547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790AADD-A697-9894-9CC3-36A5BEBD0E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3233" y="867628"/>
                <a:ext cx="559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B43E26F-DA30-8454-922A-4EA2ABE35F7A}"/>
                  </a:ext>
                </a:extLst>
              </p14:cNvPr>
              <p14:cNvContentPartPr/>
              <p14:nvPr/>
            </p14:nvContentPartPr>
            <p14:xfrm>
              <a:off x="1739793" y="1171468"/>
              <a:ext cx="26568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B43E26F-DA30-8454-922A-4EA2ABE35F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2153" y="1063468"/>
                <a:ext cx="301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A6B43AA-DE4F-9D65-E74B-E46B3F981EBD}"/>
                  </a:ext>
                </a:extLst>
              </p14:cNvPr>
              <p14:cNvContentPartPr/>
              <p14:nvPr/>
            </p14:nvContentPartPr>
            <p14:xfrm>
              <a:off x="1295553" y="1313668"/>
              <a:ext cx="700920" cy="18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EA6B43AA-DE4F-9D65-E74B-E46B3F981E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7913" y="1205668"/>
                <a:ext cx="736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A30E783-E91A-0DEC-F262-90964C6F6FC7}"/>
                  </a:ext>
                </a:extLst>
              </p14:cNvPr>
              <p14:cNvContentPartPr/>
              <p14:nvPr/>
            </p14:nvContentPartPr>
            <p14:xfrm>
              <a:off x="1277913" y="1509148"/>
              <a:ext cx="842400" cy="266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A30E783-E91A-0DEC-F262-90964C6F6F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273" y="1401148"/>
                <a:ext cx="878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400966F-EF26-04BA-7BA4-0290CB92AC80}"/>
                  </a:ext>
                </a:extLst>
              </p14:cNvPr>
              <p14:cNvContentPartPr/>
              <p14:nvPr/>
            </p14:nvContentPartPr>
            <p14:xfrm>
              <a:off x="1606593" y="3212668"/>
              <a:ext cx="638280" cy="45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400966F-EF26-04BA-7BA4-0290CB92AC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88593" y="3105028"/>
                <a:ext cx="6739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2A51ACA-A37F-F95B-D1C1-3ED0E711F39D}"/>
              </a:ext>
            </a:extLst>
          </p:cNvPr>
          <p:cNvGrpSpPr/>
          <p:nvPr/>
        </p:nvGrpSpPr>
        <p:grpSpPr>
          <a:xfrm>
            <a:off x="1304553" y="3417508"/>
            <a:ext cx="771480" cy="178200"/>
            <a:chOff x="1304553" y="3417508"/>
            <a:chExt cx="771480" cy="178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004ABC49-8D6E-4D2C-0606-C6C889F7C6FC}"/>
                    </a:ext>
                  </a:extLst>
                </p14:cNvPr>
                <p14:cNvContentPartPr/>
                <p14:nvPr/>
              </p14:nvContentPartPr>
              <p14:xfrm>
                <a:off x="1313553" y="3417508"/>
                <a:ext cx="762480" cy="806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004ABC49-8D6E-4D2C-0606-C6C889F7C6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5913" y="3309508"/>
                  <a:ext cx="798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08F5996F-3721-3A8A-B0B9-705500ACC58C}"/>
                    </a:ext>
                  </a:extLst>
                </p14:cNvPr>
                <p14:cNvContentPartPr/>
                <p14:nvPr/>
              </p14:nvContentPartPr>
              <p14:xfrm>
                <a:off x="1304553" y="3550348"/>
                <a:ext cx="717120" cy="45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08F5996F-3721-3A8A-B0B9-705500ACC5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86553" y="3442348"/>
                  <a:ext cx="75276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73A45DC3-144B-4532-DBBC-9FFFDA9465A6}"/>
                  </a:ext>
                </a:extLst>
              </p14:cNvPr>
              <p14:cNvContentPartPr/>
              <p14:nvPr/>
            </p14:nvContentPartPr>
            <p14:xfrm>
              <a:off x="1348833" y="3737188"/>
              <a:ext cx="768960" cy="453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73A45DC3-144B-4532-DBBC-9FFFDA9465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31193" y="3629188"/>
                <a:ext cx="80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CEA7035-31FA-5CC4-B0B9-8F2C7E4D39A1}"/>
                  </a:ext>
                </a:extLst>
              </p14:cNvPr>
              <p14:cNvContentPartPr/>
              <p14:nvPr/>
            </p14:nvContentPartPr>
            <p14:xfrm>
              <a:off x="4518633" y="1366948"/>
              <a:ext cx="36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CEA7035-31FA-5CC4-B0B9-8F2C7E4D39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00633" y="125894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ED480535-9859-2627-D248-3D71CE03489C}"/>
                  </a:ext>
                </a:extLst>
              </p14:cNvPr>
              <p14:cNvContentPartPr/>
              <p14:nvPr/>
            </p14:nvContentPartPr>
            <p14:xfrm>
              <a:off x="7261473" y="1198468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ED480535-9859-2627-D248-3D71CE0348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3833" y="10904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3FA64D75-8DAD-016A-9687-E02B9444A0E1}"/>
                  </a:ext>
                </a:extLst>
              </p14:cNvPr>
              <p14:cNvContentPartPr/>
              <p14:nvPr/>
            </p14:nvContentPartPr>
            <p14:xfrm>
              <a:off x="7261473" y="1198468"/>
              <a:ext cx="360" cy="3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3FA64D75-8DAD-016A-9687-E02B9444A0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3833" y="10904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E47DF891-5538-1C46-FCA2-C25917B19794}"/>
                  </a:ext>
                </a:extLst>
              </p14:cNvPr>
              <p14:cNvContentPartPr/>
              <p14:nvPr/>
            </p14:nvContentPartPr>
            <p14:xfrm>
              <a:off x="7536513" y="1908388"/>
              <a:ext cx="360" cy="3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E47DF891-5538-1C46-FCA2-C25917B197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18873" y="180038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4A42F05A-488A-C380-5BCA-122B2A525FD8}"/>
                  </a:ext>
                </a:extLst>
              </p14:cNvPr>
              <p14:cNvContentPartPr/>
              <p14:nvPr/>
            </p14:nvContentPartPr>
            <p14:xfrm>
              <a:off x="7554513" y="1446508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4A42F05A-488A-C380-5BCA-122B2A525F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36873" y="133886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Šipka: doleva 2">
            <a:extLst>
              <a:ext uri="{FF2B5EF4-FFF2-40B4-BE49-F238E27FC236}">
                <a16:creationId xmlns:a16="http://schemas.microsoft.com/office/drawing/2014/main" id="{C352F974-F4D3-381B-82C8-9022A7F03D25}"/>
              </a:ext>
            </a:extLst>
          </p:cNvPr>
          <p:cNvSpPr/>
          <p:nvPr/>
        </p:nvSpPr>
        <p:spPr>
          <a:xfrm flipV="1">
            <a:off x="2290592" y="1083076"/>
            <a:ext cx="1282887" cy="363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istória Estrela Guia - História escrita por Vobotil - Spirit Fanfics e  Histórias">
            <a:extLst>
              <a:ext uri="{FF2B5EF4-FFF2-40B4-BE49-F238E27FC236}">
                <a16:creationId xmlns:a16="http://schemas.microsoft.com/office/drawing/2014/main" id="{7A2CB95A-44B7-0560-5C5D-DC958672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27" y="2724974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284DFD6-FCFD-73A6-941C-09D8E0129CC2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PONTOS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21F0C2A-5E6C-DB25-A6EE-75CB2BCB8BFF}"/>
              </a:ext>
            </a:extLst>
          </p:cNvPr>
          <p:cNvSpPr txBox="1">
            <a:spLocks/>
          </p:cNvSpPr>
          <p:nvPr/>
        </p:nvSpPr>
        <p:spPr>
          <a:xfrm>
            <a:off x="3685339" y="-201215"/>
            <a:ext cx="7508705" cy="154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800" dirty="0"/>
              <a:t>Qual é a função das e</a:t>
            </a:r>
            <a:r>
              <a:rPr lang="cs-CZ" sz="2800" dirty="0" err="1"/>
              <a:t>xpress</a:t>
            </a:r>
            <a:r>
              <a:rPr lang="pt-PT" sz="2800" dirty="0" err="1"/>
              <a:t>ões</a:t>
            </a:r>
            <a:r>
              <a:rPr lang="pt-PT" sz="2800" dirty="0"/>
              <a:t> sublinhadas?</a:t>
            </a:r>
            <a:endParaRPr lang="pt-PT" sz="2800" i="1" dirty="0"/>
          </a:p>
        </p:txBody>
      </p:sp>
    </p:spTree>
    <p:extLst>
      <p:ext uri="{BB962C8B-B14F-4D97-AF65-F5344CB8AC3E}">
        <p14:creationId xmlns:p14="http://schemas.microsoft.com/office/powerpoint/2010/main" val="32171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F3418-6789-5E6C-CB84-D2F51423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427529"/>
          </a:xfrm>
        </p:spPr>
        <p:txBody>
          <a:bodyPr>
            <a:normAutofit/>
          </a:bodyPr>
          <a:lstStyle/>
          <a:p>
            <a:pPr algn="ctr"/>
            <a:r>
              <a:rPr lang="pt-PT" i="1" dirty="0"/>
              <a:t>Dias de Natal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FADB8EA-ADC9-24F5-55AD-697A28FD5D49}"/>
                  </a:ext>
                </a:extLst>
              </p14:cNvPr>
              <p14:cNvContentPartPr/>
              <p14:nvPr/>
            </p14:nvContentPartPr>
            <p14:xfrm>
              <a:off x="3523953" y="3346588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FADB8EA-ADC9-24F5-55AD-697A28FD5D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6313" y="323858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12F8AE-DF87-1321-2A0B-A5044C66F8E2}"/>
              </a:ext>
            </a:extLst>
          </p:cNvPr>
          <p:cNvSpPr txBox="1">
            <a:spLocks/>
          </p:cNvSpPr>
          <p:nvPr/>
        </p:nvSpPr>
        <p:spPr>
          <a:xfrm>
            <a:off x="458694" y="1793289"/>
            <a:ext cx="11274612" cy="94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i="1" dirty="0">
                <a:solidFill>
                  <a:srgbClr val="333333"/>
                </a:solidFill>
                <a:latin typeface="georgia" panose="02040502050405020303" pitchFamily="18" charset="0"/>
              </a:rPr>
              <a:t>Complete as frases pelos respetivos predicados</a:t>
            </a:r>
          </a:p>
          <a:p>
            <a:pPr marL="0" indent="0">
              <a:buNone/>
            </a:pPr>
            <a:r>
              <a:rPr lang="pt-BR" sz="1400" b="1" i="1" dirty="0">
                <a:solidFill>
                  <a:srgbClr val="333333"/>
                </a:solidFill>
                <a:latin typeface="georgia" panose="02040502050405020303" pitchFamily="18" charset="0"/>
              </a:rPr>
              <a:t>receber, nascer, comer, beber, caminha, dar, reencontrar, deixa, estamos, sentir, necessita, parece,  </a:t>
            </a:r>
            <a:endParaRPr lang="pt-PT" sz="1400" b="1" i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7F0385-2AB9-403B-A931-97D0A9C9D6B4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6,5 PONTOS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5648B7-00EE-565F-D0C3-D8219478F421}"/>
              </a:ext>
            </a:extLst>
          </p:cNvPr>
          <p:cNvSpPr txBox="1"/>
          <p:nvPr/>
        </p:nvSpPr>
        <p:spPr>
          <a:xfrm>
            <a:off x="458693" y="2894120"/>
            <a:ext cx="109846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Dias de Natal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Natal. E, só pelo facto de o ser, o mundo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parece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outro. Auroreal e mágico. O homem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necessita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cada vez mais destas datas sagradas. Para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reencontrar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a santidade da vida,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deixar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vir à tona impulsos religiosos profundos,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comer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beber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ritualmente,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dar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receber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presentes,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sentir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que tem família e amigos, e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 ver 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transfigurado nas ruas por onde habitualmente caminha rasteiro. São dias em que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estamos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em graça, contentes de corpo e lavados de alma, ricos de todos os dons que podem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advir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de uma comunhão íntima e simultânea com as forças benéficas da terra e do céu. Dons capazes de fazer </a:t>
            </a:r>
            <a:r>
              <a:rPr lang="pt-BR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nascer</a:t>
            </a: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num estábulo, miraculosamente, sem pai carnal, um Deus de amor e perdão, contra os mais pertinentes argumentos da razão.</a:t>
            </a:r>
            <a:b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b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pt-BR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Miguel Torga, in 'Diário (1985)'</a:t>
            </a:r>
            <a:endParaRPr lang="pt-B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0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09915-194C-1F0D-E244-856E3A52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Adjunto adnominal - NATAL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CAEF98-7A72-9E3B-E3BD-2B73D1D46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8711" y="1825625"/>
            <a:ext cx="1574214" cy="4024759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b="1" dirty="0"/>
              <a:t>Pai 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á</a:t>
            </a:r>
            <a:r>
              <a:rPr lang="pt-PT" b="1" dirty="0" err="1"/>
              <a:t>rvore</a:t>
            </a:r>
            <a:r>
              <a:rPr lang="pt-PT" b="1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Menino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b</a:t>
            </a:r>
            <a:r>
              <a:rPr lang="pt-PT" b="1" dirty="0" err="1"/>
              <a:t>ol</a:t>
            </a:r>
            <a:r>
              <a:rPr lang="cs-CZ" b="1" dirty="0"/>
              <a:t>o</a:t>
            </a:r>
            <a:r>
              <a:rPr lang="pt-PT" b="1" dirty="0"/>
              <a:t> 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bacalhau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i="0" dirty="0" err="1">
                <a:solidFill>
                  <a:srgbClr val="212121"/>
                </a:solidFill>
                <a:effectLst/>
                <a:latin typeface="Segoe UI Web (East European)"/>
              </a:rPr>
              <a:t>arr</a:t>
            </a: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oz</a:t>
            </a: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Frutos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Papai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Os três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0" dirty="0">
                <a:solidFill>
                  <a:srgbClr val="212121"/>
                </a:solidFill>
                <a:effectLst/>
                <a:latin typeface="Segoe UI Web (East European)"/>
              </a:rPr>
              <a:t>V</a:t>
            </a: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inho</a:t>
            </a: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Ano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Passagem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Missa </a:t>
            </a:r>
          </a:p>
          <a:p>
            <a:pPr marL="514350" indent="-514350">
              <a:buFont typeface="+mj-lt"/>
              <a:buAutoNum type="arabicPeriod"/>
            </a:pP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endParaRPr lang="pt-PT" dirty="0"/>
          </a:p>
          <a:p>
            <a:endParaRPr lang="pt-P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2D8745-0E58-39C0-A2D8-EB4E7AA7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754" y="1825625"/>
            <a:ext cx="2032986" cy="39072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F.</a:t>
            </a:r>
            <a:r>
              <a:rPr lang="pt-PT" b="1" dirty="0"/>
              <a:t> </a:t>
            </a:r>
            <a:r>
              <a:rPr lang="cs-CZ" b="1" dirty="0"/>
              <a:t>Natal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A</a:t>
            </a:r>
            <a:r>
              <a:rPr lang="pt-PT" b="1" dirty="0"/>
              <a:t>.</a:t>
            </a:r>
            <a:r>
              <a:rPr lang="cs-CZ" b="1" dirty="0"/>
              <a:t>de </a:t>
            </a:r>
            <a:r>
              <a:rPr lang="cs-CZ" b="1" dirty="0" err="1"/>
              <a:t>natal</a:t>
            </a:r>
            <a:endParaRPr lang="cs-CZ" b="1" dirty="0"/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B</a:t>
            </a:r>
            <a:r>
              <a:rPr lang="pt-PT" b="1" dirty="0"/>
              <a:t> </a:t>
            </a:r>
            <a:r>
              <a:rPr lang="cs-CZ" b="1" dirty="0" err="1"/>
              <a:t>Jesus</a:t>
            </a:r>
            <a:endParaRPr lang="cs-CZ" b="1" dirty="0"/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C</a:t>
            </a:r>
            <a:r>
              <a:rPr lang="pt-PT" b="1" dirty="0"/>
              <a:t> </a:t>
            </a:r>
            <a:r>
              <a:rPr lang="cs-CZ" b="1" dirty="0"/>
              <a:t>Rei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D</a:t>
            </a:r>
            <a:r>
              <a:rPr lang="pt-PT" b="1" dirty="0"/>
              <a:t> </a:t>
            </a:r>
            <a:r>
              <a:rPr lang="cs-CZ" b="1" dirty="0"/>
              <a:t>no </a:t>
            </a:r>
            <a:r>
              <a:rPr lang="cs-CZ" b="1" dirty="0" err="1"/>
              <a:t>forno</a:t>
            </a:r>
            <a:endParaRPr lang="cs-CZ" b="1" dirty="0"/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  <a:latin typeface="Segoe UI Web (East European)"/>
              </a:rPr>
              <a:t>K</a:t>
            </a: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 doce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  <a:latin typeface="Segoe UI Web (East European)"/>
              </a:rPr>
              <a:t>H</a:t>
            </a: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 secos 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  <a:latin typeface="Segoe UI Web (East European)"/>
              </a:rPr>
              <a:t>J</a:t>
            </a: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 </a:t>
            </a:r>
            <a:r>
              <a:rPr lang="pt-PT" b="1" dirty="0" err="1"/>
              <a:t>Noe</a:t>
            </a: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d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E</a:t>
            </a:r>
            <a:r>
              <a:rPr lang="pt-PT" b="1" dirty="0"/>
              <a:t> Magos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L</a:t>
            </a:r>
            <a:r>
              <a:rPr lang="pt-PT" b="1" dirty="0"/>
              <a:t> d</a:t>
            </a: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o Porto 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G</a:t>
            </a:r>
            <a:r>
              <a:rPr lang="pt-PT" b="1" dirty="0"/>
              <a:t> Novo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I</a:t>
            </a:r>
            <a:r>
              <a:rPr lang="pt-PT" b="1" dirty="0"/>
              <a:t> de Ano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50"/>
                </a:solidFill>
              </a:rPr>
              <a:t>M</a:t>
            </a:r>
            <a:r>
              <a:rPr lang="pt-PT" b="1" dirty="0"/>
              <a:t>  Do galo </a:t>
            </a:r>
          </a:p>
          <a:p>
            <a:pPr marL="514350" indent="-514350">
              <a:buFont typeface="+mj-lt"/>
              <a:buAutoNum type="alphaUcPeriod"/>
            </a:pPr>
            <a:endParaRPr lang="pt-PT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A7CCA8D-5887-B4FE-E31E-30685BF2E847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6,5 PONTOS</a:t>
            </a:r>
          </a:p>
        </p:txBody>
      </p:sp>
    </p:spTree>
    <p:extLst>
      <p:ext uri="{BB962C8B-B14F-4D97-AF65-F5344CB8AC3E}">
        <p14:creationId xmlns:p14="http://schemas.microsoft.com/office/powerpoint/2010/main" val="190588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449012E-EA46-42BA-A8D7-E2A17004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eventos</a:t>
            </a:r>
            <a:r>
              <a:rPr lang="cs-CZ" dirty="0"/>
              <a:t> </a:t>
            </a:r>
            <a:r>
              <a:rPr lang="cs-CZ" dirty="0" err="1"/>
              <a:t>natalinos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081699-E95A-4A0A-B006-6E2B23D00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cz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5BB7E7-5A5F-46D7-BD15-2A4E066AFC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Véspera</a:t>
            </a:r>
            <a:r>
              <a:rPr lang="cs-CZ" dirty="0"/>
              <a:t> do </a:t>
            </a:r>
            <a:r>
              <a:rPr lang="cs-CZ" dirty="0" err="1"/>
              <a:t>natal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Consoada</a:t>
            </a:r>
            <a:r>
              <a:rPr lang="cs-CZ" dirty="0"/>
              <a:t> / </a:t>
            </a:r>
            <a:r>
              <a:rPr lang="cs-CZ" dirty="0" err="1"/>
              <a:t>ceia</a:t>
            </a:r>
            <a:r>
              <a:rPr lang="cs-CZ" dirty="0"/>
              <a:t> de Natal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Passagem</a:t>
            </a:r>
            <a:r>
              <a:rPr lang="cs-CZ" dirty="0"/>
              <a:t> do ano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R</a:t>
            </a:r>
            <a:r>
              <a:rPr lang="cs-CZ" dirty="0" err="1"/>
              <a:t>éveillon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Ano </a:t>
            </a:r>
            <a:r>
              <a:rPr lang="pt-PT" dirty="0"/>
              <a:t>N</a:t>
            </a:r>
            <a:r>
              <a:rPr lang="cs-CZ" dirty="0" err="1"/>
              <a:t>ovo</a:t>
            </a:r>
            <a:r>
              <a:rPr lang="cs-CZ" dirty="0"/>
              <a:t> (PE) </a:t>
            </a:r>
            <a:r>
              <a:rPr lang="pt-PT" dirty="0"/>
              <a:t> = </a:t>
            </a:r>
            <a:r>
              <a:rPr lang="cs-CZ" dirty="0"/>
              <a:t>Ano-Novo (PB)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3E9105-CF2A-4466-B58F-BE4D583AF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pt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B520C2-F044-4C8C-8DAF-D97D8535CF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E</a:t>
            </a:r>
            <a:r>
              <a:rPr lang="cs-CZ" dirty="0"/>
              <a:t>. Štědrý večer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B</a:t>
            </a:r>
            <a:r>
              <a:rPr lang="cs-CZ" dirty="0"/>
              <a:t>. Štědrovečerní večeře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A </a:t>
            </a:r>
            <a:r>
              <a:rPr lang="cs-CZ" dirty="0"/>
              <a:t>Silvestr (poslední den v roce)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D</a:t>
            </a:r>
            <a:r>
              <a:rPr lang="cs-CZ" dirty="0"/>
              <a:t>. Silvestr (oslavy)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/>
              <a:t>. Nový rok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0E213D5-75BD-A7E4-A68A-ECBE81363639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 PONTOS</a:t>
            </a:r>
          </a:p>
        </p:txBody>
      </p:sp>
    </p:spTree>
    <p:extLst>
      <p:ext uri="{BB962C8B-B14F-4D97-AF65-F5344CB8AC3E}">
        <p14:creationId xmlns:p14="http://schemas.microsoft.com/office/powerpoint/2010/main" val="37865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5727D-820E-31F5-5EA2-DA46990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Ordene as palavras na frase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2B4F6-88B7-4662-5E71-38F368D7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DE/CARINHO/VOTOS/MEU/ UM/ VOCÊ/NATAL /POR /COM/MUITA/PAZ/ALEGRIA/E /AMOR / FELIZ. </a:t>
            </a:r>
          </a:p>
        </p:txBody>
      </p:sp>
      <p:pic>
        <p:nvPicPr>
          <p:cNvPr id="4" name="Picture 2" descr="Votos de um Feliz Natal - Belas Mensagens de Amor">
            <a:extLst>
              <a:ext uri="{FF2B5EF4-FFF2-40B4-BE49-F238E27FC236}">
                <a16:creationId xmlns:a16="http://schemas.microsoft.com/office/drawing/2014/main" id="{B8CEB765-C14A-5F60-4ECC-9BA85FFEA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2945927" y="3131820"/>
            <a:ext cx="3150073" cy="287147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EB7FD61-0B46-C63A-39F0-5DA17FC2D26C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 PONTOS</a:t>
            </a:r>
          </a:p>
        </p:txBody>
      </p:sp>
    </p:spTree>
    <p:extLst>
      <p:ext uri="{BB962C8B-B14F-4D97-AF65-F5344CB8AC3E}">
        <p14:creationId xmlns:p14="http://schemas.microsoft.com/office/powerpoint/2010/main" val="310662714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3C2A22"/>
      </a:dk2>
      <a:lt2>
        <a:srgbClr val="E6E2E8"/>
      </a:lt2>
      <a:accent1>
        <a:srgbClr val="47B620"/>
      </a:accent1>
      <a:accent2>
        <a:srgbClr val="7CAE13"/>
      </a:accent2>
      <a:accent3>
        <a:srgbClr val="AFA21F"/>
      </a:accent3>
      <a:accent4>
        <a:srgbClr val="D57417"/>
      </a:accent4>
      <a:accent5>
        <a:srgbClr val="E73729"/>
      </a:accent5>
      <a:accent6>
        <a:srgbClr val="D51758"/>
      </a:accent6>
      <a:hlink>
        <a:srgbClr val="BF5E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618</Words>
  <Application>Microsoft Office PowerPoint</Application>
  <PresentationFormat>Širokoúhlá obrazovka</PresentationFormat>
  <Paragraphs>113</Paragraphs>
  <Slides>12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Avenir Next LT Pro</vt:lpstr>
      <vt:lpstr>AvenirNext LT Pro Medium</vt:lpstr>
      <vt:lpstr>Calibri</vt:lpstr>
      <vt:lpstr>Georgia</vt:lpstr>
      <vt:lpstr>Helvetica Neue</vt:lpstr>
      <vt:lpstr>Open Sans</vt:lpstr>
      <vt:lpstr>Sabon Next LT</vt:lpstr>
      <vt:lpstr>Segoe UI Web (East European)</vt:lpstr>
      <vt:lpstr>DappledVTI</vt:lpstr>
      <vt:lpstr>Quizz sintático de Natal PARTE 1</vt:lpstr>
      <vt:lpstr>Encontre no poema 3 frases sintaticamente completas que têm o sujeito inexistente. </vt:lpstr>
      <vt:lpstr>Há frases, p. ex. OS PROVÉRBIOS, usadas  sintaticamente incompletas, isto é, sem o predicado.  Junte as partes que formam um provérbio. </vt:lpstr>
      <vt:lpstr>Em dia de São Martinho</vt:lpstr>
      <vt:lpstr>Adjunto adnominal</vt:lpstr>
      <vt:lpstr>Dias de Natal</vt:lpstr>
      <vt:lpstr>Adjunto adnominal - NATAL</vt:lpstr>
      <vt:lpstr>eventos natalinos </vt:lpstr>
      <vt:lpstr>Ordene as palavras na frase </vt:lpstr>
      <vt:lpstr>COMPLETE AS PREPOSIÇÕES</vt:lpstr>
      <vt:lpstr>A lenda de vela de natal  (lenda austríaca) junte as expressões</vt:lpstr>
      <vt:lpstr>A lenda de vela de natal  (lenda austríaca)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sintático de Natal</dc:title>
  <dc:creator>Iva Svobodová</dc:creator>
  <cp:lastModifiedBy>Iva Svobodová</cp:lastModifiedBy>
  <cp:revision>41</cp:revision>
  <dcterms:created xsi:type="dcterms:W3CDTF">2022-11-16T06:21:09Z</dcterms:created>
  <dcterms:modified xsi:type="dcterms:W3CDTF">2022-11-30T11:21:19Z</dcterms:modified>
</cp:coreProperties>
</file>