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C6018D-7FD6-B255-F9AF-45C2FBC33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56DEC2D-AB81-0C81-ED87-EE87E2A17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pt-PT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BAC7AA-FA66-47DB-5980-D931FE10C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C25E-478B-4719-99DC-D36D577B6AA4}" type="datetimeFigureOut">
              <a:rPr lang="pt-PT" smtClean="0"/>
              <a:t>01/12/2022</a:t>
            </a:fld>
            <a:endParaRPr lang="pt-PT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C73F9D-6325-3CA5-8410-CCC9B7E8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402237-E597-92DE-7BDC-E15A70660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34FD-2DCA-4432-ABA2-A5121C1813A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884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8CDE7A-DAF1-3C37-F731-F47C7494D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BD9C37E-6198-0436-2333-FFE221C3E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PT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997EDD-305C-B0B3-A6CA-BB882E516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C25E-478B-4719-99DC-D36D577B6AA4}" type="datetimeFigureOut">
              <a:rPr lang="pt-PT" smtClean="0"/>
              <a:t>01/12/2022</a:t>
            </a:fld>
            <a:endParaRPr lang="pt-PT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48C028-541C-181F-2566-72479A6E9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F64362-E5F1-4416-5487-A9E236EC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34FD-2DCA-4432-ABA2-A5121C1813A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2632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E1018A1-ACB4-F954-1BF4-79E8107D62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195E861-1ED6-D3D9-DB8B-AA4DEAFB6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PT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4CE803-444B-DB0F-8622-D6DD8C7C3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C25E-478B-4719-99DC-D36D577B6AA4}" type="datetimeFigureOut">
              <a:rPr lang="pt-PT" smtClean="0"/>
              <a:t>01/12/2022</a:t>
            </a:fld>
            <a:endParaRPr lang="pt-PT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D6B9B5-4C0E-F6E7-2F1A-00429E1E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1CD93C-7E7E-28E9-755D-7C190E824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34FD-2DCA-4432-ABA2-A5121C1813A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130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6BBAFF-87F8-BFC7-7D9A-487EA9809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A25741-CD4D-FC05-F3F3-9DFAE6E8E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PT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5A62B0-913E-CCC2-E2A7-E59D59AF5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C25E-478B-4719-99DC-D36D577B6AA4}" type="datetimeFigureOut">
              <a:rPr lang="pt-PT" smtClean="0"/>
              <a:t>01/12/2022</a:t>
            </a:fld>
            <a:endParaRPr lang="pt-PT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488EC7-74C1-FC9E-027D-082F016D0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96F650-0AF8-778B-4345-6A0F19B1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34FD-2DCA-4432-ABA2-A5121C1813A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624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D5EF67-A50C-EA74-6D86-1258FD07B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1E1B74-AA5E-FA3E-D1D0-39578B3B4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BB4824-E87A-2A73-EFD6-A38364EDA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C25E-478B-4719-99DC-D36D577B6AA4}" type="datetimeFigureOut">
              <a:rPr lang="pt-PT" smtClean="0"/>
              <a:t>01/12/2022</a:t>
            </a:fld>
            <a:endParaRPr lang="pt-PT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9ADDBB-AEFF-1442-CDE5-DBC0F19A2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1CD711-0BB0-F237-8DF3-715CE804C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34FD-2DCA-4432-ABA2-A5121C1813A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452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40806F-171F-F922-4BF2-28C465CA4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2AE894-9565-98C4-5D27-F566B463A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PT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98F8975-3ABC-A86E-E45A-7EB8D39B4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PT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6D1EFB-B6BF-84C9-9398-645D21E31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C25E-478B-4719-99DC-D36D577B6AA4}" type="datetimeFigureOut">
              <a:rPr lang="pt-PT" smtClean="0"/>
              <a:t>01/12/2022</a:t>
            </a:fld>
            <a:endParaRPr lang="pt-PT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A362BF-463A-7CDB-1195-46C0CC07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8AE15A0-2A00-5BCB-F954-A4B9B8030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34FD-2DCA-4432-ABA2-A5121C1813A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1615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50CCAC-53BF-68B1-B1BB-47532B0F4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C6E708A-9081-D3FA-F039-2DB2C8F13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56693CB-920A-25B2-E4BD-EE73377EA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PT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BA5EBB0-57E1-C212-7F3E-96AC54DA76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0BC9999-C965-B86B-257D-3EDF9E2AD5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PT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BD53C2E-F6A6-214F-7712-5CA70A314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C25E-478B-4719-99DC-D36D577B6AA4}" type="datetimeFigureOut">
              <a:rPr lang="pt-PT" smtClean="0"/>
              <a:t>01/12/2022</a:t>
            </a:fld>
            <a:endParaRPr lang="pt-PT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FF3EB12-4A30-9ACE-CCA9-B125386F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9F1A12F-5036-DDE3-CD4C-A19814B2A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34FD-2DCA-4432-ABA2-A5121C1813A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656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AE5CBF-C69E-6484-BEC0-5A3418554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E40F357-AF52-AA20-14DB-28DBADB31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C25E-478B-4719-99DC-D36D577B6AA4}" type="datetimeFigureOut">
              <a:rPr lang="pt-PT" smtClean="0"/>
              <a:t>01/12/2022</a:t>
            </a:fld>
            <a:endParaRPr lang="pt-PT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1BB8B79-3C8B-6A14-EA59-A3B1D073B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A344051-5377-10F9-C10E-BAB5E12A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34FD-2DCA-4432-ABA2-A5121C1813A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3451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BD7EC13-E074-CA62-6FB6-B8DECBEE4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C25E-478B-4719-99DC-D36D577B6AA4}" type="datetimeFigureOut">
              <a:rPr lang="pt-PT" smtClean="0"/>
              <a:t>01/12/2022</a:t>
            </a:fld>
            <a:endParaRPr lang="pt-PT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67807D0-D50D-8073-4C88-1B565D75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9EA407D-0845-AC54-0CFF-CB1379F16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34FD-2DCA-4432-ABA2-A5121C1813A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4960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0FA000-D521-712B-3FC3-8E74EAEC5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DA4956-8E5B-EB22-853D-1B7DC1E26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PT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5F85D90-8458-9F73-11DB-0140806DC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CC8A9D1-3996-5820-0570-C1325218A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C25E-478B-4719-99DC-D36D577B6AA4}" type="datetimeFigureOut">
              <a:rPr lang="pt-PT" smtClean="0"/>
              <a:t>01/12/2022</a:t>
            </a:fld>
            <a:endParaRPr lang="pt-PT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02B77AF-C777-075A-8F47-B7FE2CC2F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4D7457-8920-BF7E-01AC-AD6201803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34FD-2DCA-4432-ABA2-A5121C1813A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1542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D55DF-6AE0-FB7C-DB11-1179965D8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4EA5A72-7CA8-4899-202E-423320E0D8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5E424E5-1B52-AA9B-67E0-5D3C263C9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4167AAA-B33E-73DB-9D16-AB4E6D6E2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C25E-478B-4719-99DC-D36D577B6AA4}" type="datetimeFigureOut">
              <a:rPr lang="pt-PT" smtClean="0"/>
              <a:t>01/12/2022</a:t>
            </a:fld>
            <a:endParaRPr lang="pt-PT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309E47F-D0B8-D54A-5DA9-C2D8C9599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377D886-B83D-2D0F-6F1A-CFEA14E4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34FD-2DCA-4432-ABA2-A5121C1813A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548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D404B44-EDCE-0778-4CEF-C7CA57F1B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70B393-A43A-901A-3C74-B617E9F76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PT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08CC59-432B-325B-8B89-B5B71776A6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AC25E-478B-4719-99DC-D36D577B6AA4}" type="datetimeFigureOut">
              <a:rPr lang="pt-PT" smtClean="0"/>
              <a:t>01/12/2022</a:t>
            </a:fld>
            <a:endParaRPr lang="pt-PT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722FB9-B3ED-B976-E882-1A2D5158E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EC870D-8793-1539-D7A2-4800E521A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234FD-2DCA-4432-ABA2-A5121C1813A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565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3">
            <a:extLst>
              <a:ext uri="{FF2B5EF4-FFF2-40B4-BE49-F238E27FC236}">
                <a16:creationId xmlns:a16="http://schemas.microsoft.com/office/drawing/2014/main" id="{81E6A373-C2D2-EB28-38AB-87A9EE12278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alphaModFix/>
          </a:blip>
          <a:srcRect r="-1" b="278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35200D4-21E0-DEC3-323C-B30944F64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752" y="3000652"/>
            <a:ext cx="5180106" cy="2387355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b">
            <a:normAutofit fontScale="90000"/>
          </a:bodyPr>
          <a:lstStyle/>
          <a:p>
            <a:r>
              <a:rPr lang="pt-PT" i="1" dirty="0" err="1">
                <a:solidFill>
                  <a:srgbClr val="C00000"/>
                </a:solidFill>
              </a:rPr>
              <a:t>Quizz</a:t>
            </a:r>
            <a:r>
              <a:rPr lang="pt-PT" dirty="0">
                <a:solidFill>
                  <a:srgbClr val="C00000"/>
                </a:solidFill>
              </a:rPr>
              <a:t> sintático de Natal</a:t>
            </a:r>
            <a:br>
              <a:rPr lang="pt-PT" dirty="0">
                <a:solidFill>
                  <a:srgbClr val="C00000"/>
                </a:solidFill>
              </a:rPr>
            </a:br>
            <a:r>
              <a:rPr lang="pt-PT" dirty="0">
                <a:solidFill>
                  <a:srgbClr val="C00000"/>
                </a:solidFill>
              </a:rPr>
              <a:t>parte 2 solução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201A3A9-FB64-139B-25E3-0DE663B01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752" y="5388007"/>
            <a:ext cx="5180106" cy="990599"/>
          </a:xfrm>
        </p:spPr>
        <p:txBody>
          <a:bodyPr anchor="t">
            <a:normAutofit/>
          </a:bodyPr>
          <a:lstStyle/>
          <a:p>
            <a:pPr algn="l"/>
            <a:endParaRPr lang="pt-PT" dirty="0"/>
          </a:p>
          <a:p>
            <a:r>
              <a:rPr lang="pt-PT" b="1" i="1" dirty="0">
                <a:solidFill>
                  <a:srgbClr val="C00000"/>
                </a:solidFill>
              </a:rPr>
              <a:t>Presente do Pai Natal</a:t>
            </a:r>
          </a:p>
        </p:txBody>
      </p:sp>
    </p:spTree>
    <p:extLst>
      <p:ext uri="{BB962C8B-B14F-4D97-AF65-F5344CB8AC3E}">
        <p14:creationId xmlns:p14="http://schemas.microsoft.com/office/powerpoint/2010/main" val="33545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B18A94-5FD4-C3BE-25A3-94BAF0044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41" y="202664"/>
            <a:ext cx="10994611" cy="1667312"/>
          </a:xfrm>
        </p:spPr>
        <p:txBody>
          <a:bodyPr>
            <a:normAutofit fontScale="90000"/>
          </a:bodyPr>
          <a:lstStyle/>
          <a:p>
            <a:r>
              <a:rPr lang="pt-PT" i="1" dirty="0"/>
              <a:t>Preencha as lacunas pelas preposições necessárias </a:t>
            </a:r>
            <a:br>
              <a:rPr lang="cs-CZ" i="1" dirty="0"/>
            </a:br>
            <a:r>
              <a:rPr lang="pt-PT" i="1" dirty="0"/>
              <a:t>(com ou sem o artigo)</a:t>
            </a:r>
            <a:br>
              <a:rPr lang="pt-PT" dirty="0"/>
            </a:br>
            <a:endParaRPr lang="pt-PT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FAB5D52-5B29-4C98-2E4F-3A8AE2F3A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0" y="1691323"/>
            <a:ext cx="10810953" cy="4585190"/>
          </a:xfrm>
          <a:prstGeom prst="rect">
            <a:avLst/>
          </a:prstGeom>
        </p:spPr>
      </p:pic>
      <p:pic>
        <p:nvPicPr>
          <p:cNvPr id="3074" name="Picture 2" descr="Tâmaras na infrutescência.">
            <a:extLst>
              <a:ext uri="{FF2B5EF4-FFF2-40B4-BE49-F238E27FC236}">
                <a16:creationId xmlns:a16="http://schemas.microsoft.com/office/drawing/2014/main" id="{4BFF8347-7FD0-B824-20D8-23B377C99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598" y="883233"/>
            <a:ext cx="1736165" cy="25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38F3E38C-934C-33B0-11D5-71A6B5C3B5B6}"/>
              </a:ext>
            </a:extLst>
          </p:cNvPr>
          <p:cNvSpPr/>
          <p:nvPr/>
        </p:nvSpPr>
        <p:spPr>
          <a:xfrm>
            <a:off x="10036734" y="1036320"/>
            <a:ext cx="1736165" cy="655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/>
              <a:t>Datlovník</a:t>
            </a:r>
            <a:endParaRPr lang="pt-PT" dirty="0"/>
          </a:p>
          <a:p>
            <a:pPr algn="ctr"/>
            <a:r>
              <a:rPr lang="pt-PT" dirty="0"/>
              <a:t>tamareira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94ED0C9-ACFF-436E-6478-0FF183F62CD5}"/>
              </a:ext>
            </a:extLst>
          </p:cNvPr>
          <p:cNvSpPr/>
          <p:nvPr/>
        </p:nvSpPr>
        <p:spPr>
          <a:xfrm>
            <a:off x="6747029" y="3711754"/>
            <a:ext cx="295255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1CE8FB0-5CF6-DFD9-FEAF-9F7BA9C55628}"/>
              </a:ext>
            </a:extLst>
          </p:cNvPr>
          <p:cNvSpPr/>
          <p:nvPr/>
        </p:nvSpPr>
        <p:spPr>
          <a:xfrm flipV="1">
            <a:off x="8788893" y="4060307"/>
            <a:ext cx="288834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7775696-B7C7-857A-1B26-5C5D1D2F4829}"/>
              </a:ext>
            </a:extLst>
          </p:cNvPr>
          <p:cNvSpPr/>
          <p:nvPr/>
        </p:nvSpPr>
        <p:spPr>
          <a:xfrm flipV="1">
            <a:off x="1686757" y="4575699"/>
            <a:ext cx="270102" cy="1139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75646381-8B44-7CCD-A3E2-C203556C7A14}"/>
              </a:ext>
            </a:extLst>
          </p:cNvPr>
          <p:cNvSpPr/>
          <p:nvPr/>
        </p:nvSpPr>
        <p:spPr>
          <a:xfrm>
            <a:off x="7042284" y="4862152"/>
            <a:ext cx="468225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EE1ABCF-8F65-F620-A38A-F314D07A5863}"/>
              </a:ext>
            </a:extLst>
          </p:cNvPr>
          <p:cNvSpPr/>
          <p:nvPr/>
        </p:nvSpPr>
        <p:spPr>
          <a:xfrm>
            <a:off x="7572651" y="5335480"/>
            <a:ext cx="271437" cy="494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0EA298CD-2DB4-B449-03FE-BE1B13BD068A}"/>
              </a:ext>
            </a:extLst>
          </p:cNvPr>
          <p:cNvSpPr/>
          <p:nvPr/>
        </p:nvSpPr>
        <p:spPr>
          <a:xfrm flipV="1">
            <a:off x="1956858" y="5681708"/>
            <a:ext cx="511133" cy="1139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9D4D85C2-9BFF-2D46-80F7-BE229641B897}"/>
              </a:ext>
            </a:extLst>
          </p:cNvPr>
          <p:cNvSpPr/>
          <p:nvPr/>
        </p:nvSpPr>
        <p:spPr>
          <a:xfrm flipV="1">
            <a:off x="10073531" y="5641870"/>
            <a:ext cx="511133" cy="1139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D7E61E1-AC9A-29D9-CC5F-14ADEF7CD1ED}"/>
              </a:ext>
            </a:extLst>
          </p:cNvPr>
          <p:cNvSpPr/>
          <p:nvPr/>
        </p:nvSpPr>
        <p:spPr>
          <a:xfrm>
            <a:off x="5426595" y="1592860"/>
            <a:ext cx="2083913" cy="932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accent6"/>
                </a:solidFill>
              </a:rPr>
              <a:t>7</a:t>
            </a:r>
            <a:r>
              <a:rPr lang="pt-PT" dirty="0"/>
              <a:t> </a:t>
            </a:r>
            <a:r>
              <a:rPr lang="pt-PT" b="1" dirty="0">
                <a:solidFill>
                  <a:schemeClr val="accent6"/>
                </a:solidFill>
              </a:rPr>
              <a:t>pontos</a:t>
            </a:r>
          </a:p>
        </p:txBody>
      </p:sp>
    </p:spTree>
    <p:extLst>
      <p:ext uri="{BB962C8B-B14F-4D97-AF65-F5344CB8AC3E}">
        <p14:creationId xmlns:p14="http://schemas.microsoft.com/office/powerpoint/2010/main" val="842881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C6C428-2AEF-F66E-8F62-12E6D9796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340" y="72797"/>
            <a:ext cx="10895106" cy="1325563"/>
          </a:xfrm>
        </p:spPr>
        <p:txBody>
          <a:bodyPr>
            <a:noAutofit/>
          </a:bodyPr>
          <a:lstStyle/>
          <a:p>
            <a:r>
              <a:rPr lang="pt-PT" sz="3200" i="1" dirty="0"/>
              <a:t>Preencha as lacunas pelos pronomes retos, oblíquos, clíticos dativos ou acusativos de acordo com a transitividade do respetivo verbo.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3A28588-79DD-45DE-0F8F-2FF41DC65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70" y="1335138"/>
            <a:ext cx="9192965" cy="5383928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B56E654-B91D-1CD2-5EE5-C3DBDD1660DC}"/>
              </a:ext>
            </a:extLst>
          </p:cNvPr>
          <p:cNvSpPr/>
          <p:nvPr/>
        </p:nvSpPr>
        <p:spPr>
          <a:xfrm>
            <a:off x="6604984" y="3210757"/>
            <a:ext cx="295257" cy="2182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4087DFC-AC9A-2646-8543-B90EB0A35E55}"/>
              </a:ext>
            </a:extLst>
          </p:cNvPr>
          <p:cNvSpPr/>
          <p:nvPr/>
        </p:nvSpPr>
        <p:spPr>
          <a:xfrm>
            <a:off x="4857563" y="3917980"/>
            <a:ext cx="295257" cy="2182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E840516-46DD-CA15-81A0-64F6F30B4036}"/>
              </a:ext>
            </a:extLst>
          </p:cNvPr>
          <p:cNvSpPr/>
          <p:nvPr/>
        </p:nvSpPr>
        <p:spPr>
          <a:xfrm>
            <a:off x="6515872" y="3917979"/>
            <a:ext cx="295257" cy="2182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664B19A-27BD-3254-31B8-57F7448197F8}"/>
              </a:ext>
            </a:extLst>
          </p:cNvPr>
          <p:cNvSpPr/>
          <p:nvPr/>
        </p:nvSpPr>
        <p:spPr>
          <a:xfrm>
            <a:off x="7039182" y="4136222"/>
            <a:ext cx="295257" cy="2182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2257A7B-30DA-7849-3C22-480EF96BED68}"/>
              </a:ext>
            </a:extLst>
          </p:cNvPr>
          <p:cNvSpPr/>
          <p:nvPr/>
        </p:nvSpPr>
        <p:spPr>
          <a:xfrm>
            <a:off x="7802140" y="4354465"/>
            <a:ext cx="143375" cy="2182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702BEB0D-207D-8EF7-D0BE-311D3077386F}"/>
              </a:ext>
            </a:extLst>
          </p:cNvPr>
          <p:cNvSpPr/>
          <p:nvPr/>
        </p:nvSpPr>
        <p:spPr>
          <a:xfrm>
            <a:off x="1927789" y="5069857"/>
            <a:ext cx="295257" cy="2123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C397DF30-06D9-9242-991C-4B291367FBD4}"/>
              </a:ext>
            </a:extLst>
          </p:cNvPr>
          <p:cNvSpPr/>
          <p:nvPr/>
        </p:nvSpPr>
        <p:spPr>
          <a:xfrm>
            <a:off x="5477522" y="5070210"/>
            <a:ext cx="180516" cy="2123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41AFFC4A-56FD-F407-30DC-A492D84E1D2B}"/>
              </a:ext>
            </a:extLst>
          </p:cNvPr>
          <p:cNvSpPr/>
          <p:nvPr/>
        </p:nvSpPr>
        <p:spPr>
          <a:xfrm>
            <a:off x="4422557" y="3699736"/>
            <a:ext cx="295257" cy="2182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43394FFC-458A-A833-3468-9961B485C730}"/>
              </a:ext>
            </a:extLst>
          </p:cNvPr>
          <p:cNvSpPr/>
          <p:nvPr/>
        </p:nvSpPr>
        <p:spPr>
          <a:xfrm>
            <a:off x="6168028" y="4175862"/>
            <a:ext cx="295257" cy="2182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4286344-5481-C1D9-0E3D-7EB83879813D}"/>
              </a:ext>
            </a:extLst>
          </p:cNvPr>
          <p:cNvSpPr/>
          <p:nvPr/>
        </p:nvSpPr>
        <p:spPr>
          <a:xfrm>
            <a:off x="10947554" y="72797"/>
            <a:ext cx="1244446" cy="554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accent6"/>
                </a:solidFill>
              </a:rPr>
              <a:t>5</a:t>
            </a:r>
            <a:r>
              <a:rPr lang="pt-PT" dirty="0"/>
              <a:t> </a:t>
            </a:r>
            <a:r>
              <a:rPr lang="pt-PT" b="1" dirty="0">
                <a:solidFill>
                  <a:schemeClr val="accent6"/>
                </a:solidFill>
              </a:rPr>
              <a:t>pontos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42E43C1-C5F7-DEC4-414F-CB6992D7895E}"/>
              </a:ext>
            </a:extLst>
          </p:cNvPr>
          <p:cNvSpPr/>
          <p:nvPr/>
        </p:nvSpPr>
        <p:spPr>
          <a:xfrm>
            <a:off x="6300588" y="5932260"/>
            <a:ext cx="2817685" cy="554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accent6"/>
                </a:solidFill>
              </a:rPr>
              <a:t>Mirra – </a:t>
            </a:r>
            <a:r>
              <a:rPr lang="cs-CZ" b="1" dirty="0">
                <a:solidFill>
                  <a:schemeClr val="accent6"/>
                </a:solidFill>
              </a:rPr>
              <a:t>myrha</a:t>
            </a:r>
          </a:p>
          <a:p>
            <a:pPr algn="ctr"/>
            <a:r>
              <a:rPr lang="cs-CZ" b="1" dirty="0" err="1">
                <a:solidFill>
                  <a:schemeClr val="accent6"/>
                </a:solidFill>
              </a:rPr>
              <a:t>Incenso</a:t>
            </a:r>
            <a:r>
              <a:rPr lang="cs-CZ" b="1" dirty="0">
                <a:solidFill>
                  <a:schemeClr val="accent6"/>
                </a:solidFill>
              </a:rPr>
              <a:t>- kadidlo</a:t>
            </a:r>
            <a:endParaRPr lang="pt-PT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37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B80FCF-4E4F-167B-7F70-F8B7670E7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3" y="365760"/>
            <a:ext cx="6457011" cy="2581626"/>
          </a:xfrm>
        </p:spPr>
        <p:txBody>
          <a:bodyPr>
            <a:normAutofit/>
          </a:bodyPr>
          <a:lstStyle/>
          <a:p>
            <a:pPr algn="ctr"/>
            <a:r>
              <a:rPr lang="cs-CZ" sz="3200" i="1" dirty="0" err="1"/>
              <a:t>Tradi</a:t>
            </a:r>
            <a:r>
              <a:rPr lang="pt-PT" sz="3200" i="1" dirty="0" err="1"/>
              <a:t>ções</a:t>
            </a:r>
            <a:r>
              <a:rPr lang="pt-PT" sz="3200" i="1" dirty="0"/>
              <a:t> portuguesas de Natal</a:t>
            </a:r>
            <a:br>
              <a:rPr lang="cs-CZ" i="1" dirty="0"/>
            </a:br>
            <a:br>
              <a:rPr lang="cs-CZ" i="1" dirty="0"/>
            </a:br>
            <a:r>
              <a:rPr lang="cs-CZ" sz="3200" b="1" dirty="0" err="1"/>
              <a:t>Complete</a:t>
            </a:r>
            <a:r>
              <a:rPr lang="cs-CZ" sz="3200" b="1" dirty="0"/>
              <a:t> a </a:t>
            </a:r>
            <a:r>
              <a:rPr lang="cs-CZ" sz="3200" b="1" dirty="0" err="1"/>
              <a:t>frase</a:t>
            </a:r>
            <a:r>
              <a:rPr lang="cs-CZ" sz="3200" b="1" dirty="0"/>
              <a:t> </a:t>
            </a:r>
            <a:r>
              <a:rPr lang="cs-CZ" sz="3200" b="1" dirty="0" err="1"/>
              <a:t>com</a:t>
            </a:r>
            <a:r>
              <a:rPr lang="cs-CZ" sz="3200" b="1" dirty="0"/>
              <a:t> o </a:t>
            </a:r>
            <a:r>
              <a:rPr lang="cs-CZ" sz="3200" b="1" dirty="0" err="1"/>
              <a:t>adjunto</a:t>
            </a:r>
            <a:r>
              <a:rPr lang="cs-CZ" sz="3200" b="1" dirty="0"/>
              <a:t> </a:t>
            </a:r>
            <a:r>
              <a:rPr lang="cs-CZ" sz="3200" b="1" dirty="0" err="1"/>
              <a:t>adverbial</a:t>
            </a:r>
            <a:r>
              <a:rPr lang="cs-CZ" sz="3200" b="1" dirty="0"/>
              <a:t> de </a:t>
            </a:r>
            <a:r>
              <a:rPr lang="cs-CZ" sz="3200" b="1" dirty="0" err="1"/>
              <a:t>lugar</a:t>
            </a:r>
            <a:endParaRPr lang="pt-PT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5C39E60-7572-3CEB-4B89-38FF2B8844FF}"/>
              </a:ext>
            </a:extLst>
          </p:cNvPr>
          <p:cNvSpPr txBox="1"/>
          <p:nvPr/>
        </p:nvSpPr>
        <p:spPr>
          <a:xfrm>
            <a:off x="372862" y="3053413"/>
            <a:ext cx="11221375" cy="2746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250000"/>
              </a:lnSpc>
            </a:pPr>
            <a:r>
              <a:rPr lang="pt-BR" b="1" i="0" dirty="0">
                <a:solidFill>
                  <a:srgbClr val="242424"/>
                </a:solidFill>
                <a:effectLst/>
              </a:rPr>
              <a:t>A Ceia de Natal em Portugal</a:t>
            </a:r>
            <a:endParaRPr lang="cs-CZ" b="1" i="0" dirty="0">
              <a:solidFill>
                <a:srgbClr val="242424"/>
              </a:solidFill>
              <a:effectLst/>
            </a:endParaRPr>
          </a:p>
          <a:p>
            <a:pPr algn="just" fontAlgn="base">
              <a:lnSpc>
                <a:spcPct val="250000"/>
              </a:lnSpc>
            </a:pPr>
            <a:r>
              <a:rPr lang="pt-BR" b="0" i="0" dirty="0">
                <a:solidFill>
                  <a:srgbClr val="242424"/>
                </a:solidFill>
                <a:effectLst/>
              </a:rPr>
              <a:t>A cozinha portuguesa é bem conhecida dos brasileiros e </a:t>
            </a:r>
            <a:r>
              <a:rPr lang="pt-BR" b="1" i="0" dirty="0">
                <a:solidFill>
                  <a:srgbClr val="242424"/>
                </a:solidFill>
                <a:effectLst/>
              </a:rPr>
              <a:t>deixa com água na </a:t>
            </a:r>
            <a:r>
              <a:rPr lang="pt-PT" b="1" i="0" dirty="0">
                <a:solidFill>
                  <a:srgbClr val="FF0000"/>
                </a:solidFill>
                <a:effectLst/>
              </a:rPr>
              <a:t>BOCA</a:t>
            </a:r>
            <a:r>
              <a:rPr lang="pt-PT" b="1" i="0" dirty="0">
                <a:solidFill>
                  <a:srgbClr val="242424"/>
                </a:solidFill>
                <a:effectLst/>
              </a:rPr>
              <a:t> </a:t>
            </a:r>
            <a:r>
              <a:rPr lang="cs-CZ" b="1" i="0" dirty="0">
                <a:solidFill>
                  <a:srgbClr val="242424"/>
                </a:solidFill>
                <a:effectLst/>
              </a:rPr>
              <a:t> </a:t>
            </a:r>
            <a:r>
              <a:rPr lang="pt-BR" b="1" i="0" dirty="0">
                <a:solidFill>
                  <a:srgbClr val="242424"/>
                </a:solidFill>
                <a:effectLst/>
              </a:rPr>
              <a:t> </a:t>
            </a:r>
            <a:r>
              <a:rPr lang="pt-BR" b="0" i="0" dirty="0">
                <a:solidFill>
                  <a:srgbClr val="242424"/>
                </a:solidFill>
                <a:effectLst/>
              </a:rPr>
              <a:t>só de pensar em tantos pratos maravilhosos. No Natal podemos dizer que é o ápice da culinária portuguesa, com uma mesa bastante farta, seja de pratos salgados ou doces.</a:t>
            </a:r>
          </a:p>
        </p:txBody>
      </p:sp>
      <p:pic>
        <p:nvPicPr>
          <p:cNvPr id="1026" name="Picture 2" descr="Visão | Muito para lá do bacalhau: O que se come no Natal em ...">
            <a:extLst>
              <a:ext uri="{FF2B5EF4-FFF2-40B4-BE49-F238E27FC236}">
                <a16:creationId xmlns:a16="http://schemas.microsoft.com/office/drawing/2014/main" id="{193EDAC2-A50D-9742-96FA-E1EC85B12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921" y="365760"/>
            <a:ext cx="4465401" cy="24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CE2B8325-3B3C-E930-A942-758BAC262C58}"/>
              </a:ext>
            </a:extLst>
          </p:cNvPr>
          <p:cNvSpPr/>
          <p:nvPr/>
        </p:nvSpPr>
        <p:spPr>
          <a:xfrm>
            <a:off x="0" y="35631"/>
            <a:ext cx="1244446" cy="554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accent6"/>
                </a:solidFill>
              </a:rPr>
              <a:t>1</a:t>
            </a:r>
            <a:r>
              <a:rPr lang="pt-PT" dirty="0"/>
              <a:t> </a:t>
            </a:r>
            <a:r>
              <a:rPr lang="pt-PT" b="1" dirty="0">
                <a:solidFill>
                  <a:schemeClr val="accent6"/>
                </a:solidFill>
              </a:rPr>
              <a:t>ponto</a:t>
            </a:r>
          </a:p>
        </p:txBody>
      </p:sp>
    </p:spTree>
    <p:extLst>
      <p:ext uri="{BB962C8B-B14F-4D97-AF65-F5344CB8AC3E}">
        <p14:creationId xmlns:p14="http://schemas.microsoft.com/office/powerpoint/2010/main" val="2771824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B80FCF-4E4F-167B-7F70-F8B7670E7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71" y="365760"/>
            <a:ext cx="6347533" cy="180039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i="1" dirty="0" err="1"/>
              <a:t>Tradi</a:t>
            </a:r>
            <a:r>
              <a:rPr lang="pt-PT" sz="3200" i="1" dirty="0" err="1"/>
              <a:t>ções</a:t>
            </a:r>
            <a:r>
              <a:rPr lang="pt-PT" sz="3200" i="1" dirty="0"/>
              <a:t> portuguesas de Natal</a:t>
            </a:r>
            <a:br>
              <a:rPr lang="cs-CZ" i="1" dirty="0"/>
            </a:br>
            <a:br>
              <a:rPr lang="cs-CZ" i="1" dirty="0"/>
            </a:br>
            <a:r>
              <a:rPr lang="cs-CZ" sz="3200" b="1" dirty="0" err="1"/>
              <a:t>Coloque</a:t>
            </a:r>
            <a:r>
              <a:rPr lang="cs-CZ" sz="3200" b="1" dirty="0"/>
              <a:t> o </a:t>
            </a:r>
            <a:r>
              <a:rPr lang="cs-CZ" sz="3200" b="1" dirty="0" err="1"/>
              <a:t>adjetivo</a:t>
            </a:r>
            <a:r>
              <a:rPr lang="cs-CZ" sz="3200" b="1" dirty="0"/>
              <a:t> no </a:t>
            </a:r>
            <a:r>
              <a:rPr lang="cs-CZ" sz="3200" b="1" dirty="0" err="1"/>
              <a:t>seu</a:t>
            </a:r>
            <a:r>
              <a:rPr lang="cs-CZ" sz="3200" b="1" dirty="0"/>
              <a:t> </a:t>
            </a:r>
            <a:r>
              <a:rPr lang="cs-CZ" sz="3200" b="1" dirty="0" err="1"/>
              <a:t>lugar</a:t>
            </a:r>
            <a:r>
              <a:rPr lang="cs-CZ" sz="3200" b="1" dirty="0"/>
              <a:t> </a:t>
            </a:r>
            <a:r>
              <a:rPr lang="cs-CZ" sz="3200" b="1" dirty="0" err="1"/>
              <a:t>correto</a:t>
            </a:r>
            <a:r>
              <a:rPr lang="cs-CZ" sz="3200" b="1" dirty="0"/>
              <a:t> e </a:t>
            </a:r>
            <a:r>
              <a:rPr lang="cs-CZ" sz="3200" b="1" dirty="0" err="1"/>
              <a:t>adequado</a:t>
            </a:r>
            <a:endParaRPr lang="pt-PT" b="1" dirty="0"/>
          </a:p>
        </p:txBody>
      </p:sp>
      <p:pic>
        <p:nvPicPr>
          <p:cNvPr id="5" name="Obrázek 4" descr="bacalhau na consoada">
            <a:extLst>
              <a:ext uri="{FF2B5EF4-FFF2-40B4-BE49-F238E27FC236}">
                <a16:creationId xmlns:a16="http://schemas.microsoft.com/office/drawing/2014/main" id="{9193F256-0148-FEC2-9FAB-65A53602F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636" y="105712"/>
            <a:ext cx="4255363" cy="25620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A100C9D-EDE8-25B4-E3AF-17FDE47CC2B7}"/>
              </a:ext>
            </a:extLst>
          </p:cNvPr>
          <p:cNvSpPr txBox="1"/>
          <p:nvPr/>
        </p:nvSpPr>
        <p:spPr>
          <a:xfrm>
            <a:off x="183486" y="2971699"/>
            <a:ext cx="11561672" cy="3179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2250"/>
              </a:spcAft>
            </a:pP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1600" b="1" i="1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consoada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é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chamada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1600" b="1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ceia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de Natal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Portugal, é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uma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cs-CZ" sz="1600" b="1" u="sng" dirty="0" err="1">
                <a:solidFill>
                  <a:srgbClr val="242424"/>
                </a:solidFill>
                <a:effectLst/>
                <a:highlight>
                  <a:srgbClr val="00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principais</a:t>
            </a:r>
            <a:r>
              <a:rPr lang="cs-CZ" sz="1600" b="1" dirty="0">
                <a:solidFill>
                  <a:srgbClr val="242424"/>
                </a:solidFill>
                <a:effectLst/>
                <a:highlight>
                  <a:srgbClr val="00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 1.tradições</a:t>
            </a:r>
            <a:r>
              <a:rPr lang="cs-CZ" sz="1600" b="1" u="sng" dirty="0">
                <a:solidFill>
                  <a:srgbClr val="242424"/>
                </a:solidFill>
                <a:effectLst/>
                <a:highlight>
                  <a:srgbClr val="00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u="sng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cs-CZ" sz="1600" b="1" u="sng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principais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país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acontece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sempre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noite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de 24 de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dezembro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Segundo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cs-CZ" sz="1600" b="1" u="sng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portuguesa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>
                <a:solidFill>
                  <a:srgbClr val="242424"/>
                </a:solidFill>
                <a:effectLst/>
                <a:highlight>
                  <a:srgbClr val="FF00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2. a </a:t>
            </a:r>
            <a:r>
              <a:rPr lang="cs-CZ" sz="1600" b="1" dirty="0" err="1">
                <a:solidFill>
                  <a:srgbClr val="242424"/>
                </a:solidFill>
                <a:effectLst/>
                <a:highlight>
                  <a:srgbClr val="FF00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tradição</a:t>
            </a:r>
            <a:r>
              <a:rPr lang="cs-CZ" sz="1600" b="1" dirty="0">
                <a:solidFill>
                  <a:srgbClr val="242424"/>
                </a:solidFill>
                <a:effectLst/>
                <a:highlight>
                  <a:srgbClr val="FF00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 b) </a:t>
            </a:r>
            <a:r>
              <a:rPr lang="cs-CZ" sz="1600" b="1" u="sng" dirty="0" err="1">
                <a:solidFill>
                  <a:srgbClr val="242424"/>
                </a:solidFill>
                <a:effectLst/>
                <a:highlight>
                  <a:srgbClr val="FF00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portuguesa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mesa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de Natal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pode ser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retirada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assim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noite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adentro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juntam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-se 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cs-CZ" sz="1600" b="1" u="sng" dirty="0" err="1">
                <a:solidFill>
                  <a:srgbClr val="242424"/>
                </a:solidFill>
                <a:effectLst/>
                <a:highlight>
                  <a:srgbClr val="00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novos</a:t>
            </a:r>
            <a:r>
              <a:rPr lang="cs-CZ" sz="1600" b="1" dirty="0">
                <a:solidFill>
                  <a:srgbClr val="242424"/>
                </a:solidFill>
                <a:effectLst/>
                <a:highlight>
                  <a:srgbClr val="00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cs-CZ" sz="1600" b="1" dirty="0" err="1">
                <a:solidFill>
                  <a:srgbClr val="242424"/>
                </a:solidFill>
                <a:effectLst/>
                <a:highlight>
                  <a:srgbClr val="00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pratos</a:t>
            </a:r>
            <a:r>
              <a:rPr lang="cs-CZ" sz="1600" b="1" dirty="0">
                <a:solidFill>
                  <a:srgbClr val="242424"/>
                </a:solidFill>
                <a:effectLst/>
                <a:highlight>
                  <a:srgbClr val="00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cs-CZ" sz="1600" b="1" u="sng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novos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 a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mesa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continua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posta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até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cs-CZ" sz="1600" b="1" u="sng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seguinte</a:t>
            </a:r>
            <a:r>
              <a:rPr lang="cs-CZ" sz="1600" b="1" u="sng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u="sng" dirty="0">
                <a:solidFill>
                  <a:srgbClr val="242424"/>
                </a:solidFill>
                <a:effectLst/>
                <a:highlight>
                  <a:srgbClr val="0000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cs-CZ" sz="1600" b="1" dirty="0" err="1">
                <a:solidFill>
                  <a:srgbClr val="242424"/>
                </a:solidFill>
                <a:effectLst/>
                <a:highlight>
                  <a:srgbClr val="0000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dia</a:t>
            </a:r>
            <a:r>
              <a:rPr lang="cs-CZ" sz="1600" b="1" dirty="0">
                <a:solidFill>
                  <a:srgbClr val="242424"/>
                </a:solidFill>
                <a:effectLst/>
                <a:highlight>
                  <a:srgbClr val="0000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 b) </a:t>
            </a:r>
            <a:r>
              <a:rPr lang="cs-CZ" sz="1600" b="1" u="sng" dirty="0" err="1">
                <a:solidFill>
                  <a:srgbClr val="242424"/>
                </a:solidFill>
                <a:effectLst/>
                <a:highlight>
                  <a:srgbClr val="0000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seguinte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homenagem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menino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ceia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Portugal varia de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acordo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região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e,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apesar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de o peru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estar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presente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alguns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jantares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é 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 a) </a:t>
            </a:r>
            <a:r>
              <a:rPr lang="cs-CZ" sz="1600" b="1" u="sng" dirty="0" err="1">
                <a:solidFill>
                  <a:srgbClr val="24242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principal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>
                <a:solidFill>
                  <a:srgbClr val="242424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cs-CZ" sz="1600" b="1" dirty="0" err="1">
                <a:solidFill>
                  <a:srgbClr val="242424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prato</a:t>
            </a:r>
            <a:r>
              <a:rPr lang="cs-CZ" sz="1600" b="1" dirty="0">
                <a:solidFill>
                  <a:srgbClr val="242424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 b) </a:t>
            </a:r>
            <a:r>
              <a:rPr lang="cs-CZ" sz="1600" b="1" u="sng" dirty="0" err="1">
                <a:solidFill>
                  <a:srgbClr val="242424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principal</a:t>
            </a:r>
            <a:r>
              <a:rPr lang="cs-CZ" sz="1600" b="1" u="sng" dirty="0">
                <a:solidFill>
                  <a:srgbClr val="242424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 Natal no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país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Claro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um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protagonistas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é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o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bacalhau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O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prato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típico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é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bem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simples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uma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>
                <a:solidFill>
                  <a:srgbClr val="242424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cs-CZ" sz="1600" b="1" u="sng" dirty="0" err="1">
                <a:solidFill>
                  <a:srgbClr val="242424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generosa</a:t>
            </a:r>
            <a:r>
              <a:rPr lang="cs-CZ" sz="1600" b="1" dirty="0">
                <a:solidFill>
                  <a:srgbClr val="242424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cs-CZ" sz="1600" b="1" dirty="0" err="1">
                <a:solidFill>
                  <a:srgbClr val="242424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posta</a:t>
            </a:r>
            <a:r>
              <a:rPr lang="cs-CZ" sz="1600" b="1" dirty="0">
                <a:solidFill>
                  <a:srgbClr val="242424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cs-CZ" sz="1600" b="1" u="sng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generosa</a:t>
            </a:r>
            <a:r>
              <a:rPr lang="cs-CZ" sz="1600" b="1" u="sng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bacalhau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u="sng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acompanhada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batatas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cenouras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verduras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ovos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cozidos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u="sng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regados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azeite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Quer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isso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Pois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tem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sim. Na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região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Minho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Douro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Trás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-os-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Montes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polvo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faz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parte da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consoada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aparece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lado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bacalhau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geralmente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cozido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servido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legumes.Já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Beira-Alta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Baixa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também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é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comum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presença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u="sng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assada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>
                <a:solidFill>
                  <a:srgbClr val="242424"/>
                </a:solidFill>
                <a:effectLst/>
                <a:highlight>
                  <a:srgbClr val="00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cs-CZ" sz="1600" dirty="0">
                <a:solidFill>
                  <a:srgbClr val="242424"/>
                </a:solidFill>
                <a:effectLst/>
                <a:highlight>
                  <a:srgbClr val="00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1600" b="1" dirty="0">
                <a:solidFill>
                  <a:srgbClr val="242424"/>
                </a:solidFill>
                <a:effectLst/>
                <a:highlight>
                  <a:srgbClr val="00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carne b) </a:t>
            </a:r>
            <a:r>
              <a:rPr lang="cs-CZ" sz="1600" b="1" u="sng" dirty="0" err="1">
                <a:solidFill>
                  <a:srgbClr val="242424"/>
                </a:solidFill>
                <a:effectLst/>
                <a:highlight>
                  <a:srgbClr val="00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assada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geralmente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cabrito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mas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também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pode ser o peru. No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Algarve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borrego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também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faz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parte da 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cs-CZ" sz="1600" b="1" u="sng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natalina</a:t>
            </a:r>
            <a:r>
              <a:rPr lang="cs-CZ" sz="16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>
                <a:solidFill>
                  <a:srgbClr val="242424"/>
                </a:solidFill>
                <a:effectLst/>
                <a:highlight>
                  <a:srgbClr val="FF00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cs-CZ" sz="1600" b="1" dirty="0" err="1">
                <a:solidFill>
                  <a:srgbClr val="242424"/>
                </a:solidFill>
                <a:effectLst/>
                <a:highlight>
                  <a:srgbClr val="FF00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ceia</a:t>
            </a:r>
            <a:r>
              <a:rPr lang="cs-CZ" sz="1600" b="1" dirty="0">
                <a:solidFill>
                  <a:srgbClr val="242424"/>
                </a:solidFill>
                <a:effectLst/>
                <a:highlight>
                  <a:srgbClr val="FF00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 b) </a:t>
            </a:r>
            <a:r>
              <a:rPr lang="cs-CZ" sz="1600" b="1" u="sng" dirty="0" err="1">
                <a:solidFill>
                  <a:srgbClr val="242424"/>
                </a:solidFill>
                <a:effectLst/>
                <a:highlight>
                  <a:srgbClr val="FF00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natalina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.Além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do jantar de Natal,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geralmente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famílias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reúnem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dia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seguinte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para o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almoço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Momento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qual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aproveitam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sobras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recriar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outros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pratos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típicos</a:t>
            </a:r>
            <a: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cs-CZ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D515C7F-1763-932E-7445-410498CB38CB}"/>
              </a:ext>
            </a:extLst>
          </p:cNvPr>
          <p:cNvSpPr/>
          <p:nvPr/>
        </p:nvSpPr>
        <p:spPr>
          <a:xfrm>
            <a:off x="71238" y="88644"/>
            <a:ext cx="1244446" cy="554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accent6"/>
                </a:solidFill>
              </a:rPr>
              <a:t>8</a:t>
            </a:r>
            <a:r>
              <a:rPr lang="pt-PT" dirty="0"/>
              <a:t> </a:t>
            </a:r>
            <a:r>
              <a:rPr lang="pt-PT" b="1" dirty="0">
                <a:solidFill>
                  <a:schemeClr val="accent6"/>
                </a:solidFill>
              </a:rPr>
              <a:t>pontos</a:t>
            </a:r>
          </a:p>
        </p:txBody>
      </p:sp>
    </p:spTree>
    <p:extLst>
      <p:ext uri="{BB962C8B-B14F-4D97-AF65-F5344CB8AC3E}">
        <p14:creationId xmlns:p14="http://schemas.microsoft.com/office/powerpoint/2010/main" val="952947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CEITA PORTUGUESA# ESPECIAL DE NATAL! - YouTube">
            <a:extLst>
              <a:ext uri="{FF2B5EF4-FFF2-40B4-BE49-F238E27FC236}">
                <a16:creationId xmlns:a16="http://schemas.microsoft.com/office/drawing/2014/main" id="{F4A67696-4B3F-7EA8-8338-03F5A042A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6" y="3770167"/>
            <a:ext cx="1874983" cy="140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FB80FCF-4E4F-167B-7F70-F8B7670E7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i="1" dirty="0" err="1"/>
              <a:t>Tradi</a:t>
            </a:r>
            <a:r>
              <a:rPr lang="pt-PT" sz="3200" i="1" dirty="0" err="1"/>
              <a:t>ções</a:t>
            </a:r>
            <a:r>
              <a:rPr lang="pt-PT" sz="3200" i="1" dirty="0"/>
              <a:t> portuguesas de Natal</a:t>
            </a:r>
            <a:br>
              <a:rPr lang="cs-CZ" i="1" dirty="0"/>
            </a:br>
            <a:r>
              <a:rPr lang="cs-CZ" i="1" dirty="0" err="1"/>
              <a:t>doces</a:t>
            </a:r>
            <a:endParaRPr lang="pt-PT" b="1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93796C-DC2B-15EB-B638-AD068E476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60053" y="1752600"/>
            <a:ext cx="1744230" cy="768927"/>
          </a:xfrm>
        </p:spPr>
        <p:txBody>
          <a:bodyPr/>
          <a:lstStyle/>
          <a:p>
            <a:r>
              <a:rPr lang="cs-CZ" dirty="0"/>
              <a:t>nome</a:t>
            </a:r>
            <a:endParaRPr lang="pt-PT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8C835CF-FA5D-7D18-C503-8ECA230A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6559" y="2638424"/>
            <a:ext cx="2776392" cy="361315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err="1"/>
              <a:t>Leite</a:t>
            </a:r>
            <a:endParaRPr lang="pt-PT" dirty="0"/>
          </a:p>
          <a:p>
            <a:pPr marL="514350" indent="-514350">
              <a:buFont typeface="+mj-lt"/>
              <a:buAutoNum type="arabicPeriod"/>
            </a:pPr>
            <a:r>
              <a:rPr lang="pt-BR" b="0" i="0" dirty="0">
                <a:solidFill>
                  <a:srgbClr val="212529"/>
                </a:solidFill>
                <a:effectLst/>
                <a:latin typeface="Montserrat" panose="00000500000000000000" pitchFamily="2" charset="-18"/>
              </a:rPr>
              <a:t>Bilharacos </a:t>
            </a:r>
          </a:p>
          <a:p>
            <a:pPr marL="514350" indent="-514350">
              <a:buFont typeface="+mj-lt"/>
              <a:buAutoNum type="arabicPeriod"/>
            </a:pPr>
            <a:r>
              <a:rPr lang="pt-BR" b="0" i="0" dirty="0">
                <a:solidFill>
                  <a:srgbClr val="212529"/>
                </a:solidFill>
                <a:effectLst/>
                <a:latin typeface="Montserrat" panose="00000500000000000000" pitchFamily="2" charset="-18"/>
              </a:rPr>
              <a:t>Filhós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solidFill>
                  <a:srgbClr val="212529"/>
                </a:solidFill>
                <a:latin typeface="Montserrat" panose="00000500000000000000" pitchFamily="2" charset="-18"/>
              </a:rPr>
              <a:t>Broa 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solidFill>
                  <a:srgbClr val="212529"/>
                </a:solidFill>
                <a:latin typeface="Montserrat" panose="00000500000000000000" pitchFamily="2" charset="-18"/>
              </a:rPr>
              <a:t>Broa </a:t>
            </a:r>
          </a:p>
          <a:p>
            <a:pPr marL="514350" indent="-514350">
              <a:buFont typeface="+mj-lt"/>
              <a:buAutoNum type="arabicPeriod"/>
            </a:pPr>
            <a:r>
              <a:rPr lang="pt-BR" b="0" i="0" dirty="0">
                <a:solidFill>
                  <a:srgbClr val="212529"/>
                </a:solidFill>
                <a:effectLst/>
                <a:latin typeface="Montserrat" panose="00000500000000000000" pitchFamily="2" charset="-18"/>
              </a:rPr>
              <a:t>Tronco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solidFill>
                  <a:srgbClr val="212529"/>
                </a:solidFill>
                <a:latin typeface="Montserrat" panose="00000500000000000000" pitchFamily="2" charset="-18"/>
              </a:rPr>
              <a:t>Pâo</a:t>
            </a:r>
            <a:endParaRPr lang="cs-CZ" dirty="0">
              <a:solidFill>
                <a:srgbClr val="212529"/>
              </a:solidFill>
              <a:latin typeface="Montserrat" panose="00000500000000000000" pitchFamily="2" charset="-18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 err="1">
                <a:solidFill>
                  <a:srgbClr val="212529"/>
                </a:solidFill>
                <a:latin typeface="Montserrat" panose="00000500000000000000" pitchFamily="2" charset="-18"/>
              </a:rPr>
              <a:t>lampreia</a:t>
            </a:r>
            <a:endParaRPr lang="cs-CZ" dirty="0">
              <a:solidFill>
                <a:srgbClr val="212529"/>
              </a:solidFill>
              <a:latin typeface="Montserrat" panose="00000500000000000000" pitchFamily="2" charset="-18"/>
            </a:endParaRPr>
          </a:p>
          <a:p>
            <a:pPr marL="514350" indent="-514350">
              <a:buFont typeface="+mj-lt"/>
              <a:buAutoNum type="arabicPeriod"/>
            </a:pPr>
            <a:endParaRPr lang="pt-BR" b="0" i="0" dirty="0">
              <a:solidFill>
                <a:srgbClr val="212529"/>
              </a:solidFill>
              <a:effectLst/>
              <a:latin typeface="Montserrat" panose="00000500000000000000" pitchFamily="2" charset="-18"/>
            </a:endParaRPr>
          </a:p>
          <a:p>
            <a:pPr marL="514350" indent="-514350">
              <a:buFont typeface="+mj-lt"/>
              <a:buAutoNum type="arabicPeriod"/>
            </a:pPr>
            <a:endParaRPr lang="pt-BR" b="0" i="0" dirty="0">
              <a:solidFill>
                <a:srgbClr val="212529"/>
              </a:solidFill>
              <a:effectLst/>
              <a:latin typeface="Montserrat" panose="00000500000000000000" pitchFamily="2" charset="-18"/>
            </a:endParaRPr>
          </a:p>
          <a:p>
            <a:endParaRPr lang="pt-BR" b="0" i="0" dirty="0">
              <a:solidFill>
                <a:srgbClr val="212529"/>
              </a:solidFill>
              <a:effectLst/>
              <a:latin typeface="Montserrat" panose="00000500000000000000" pitchFamily="2" charset="-18"/>
            </a:endParaRPr>
          </a:p>
          <a:p>
            <a:endParaRPr lang="pt-PT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5305E4F7-85FD-439C-A963-863803E37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48254" y="1752600"/>
            <a:ext cx="3185051" cy="671945"/>
          </a:xfrm>
        </p:spPr>
        <p:txBody>
          <a:bodyPr/>
          <a:lstStyle/>
          <a:p>
            <a:r>
              <a:rPr lang="pt-PT" dirty="0"/>
              <a:t>nome</a:t>
            </a:r>
          </a:p>
        </p:txBody>
      </p:sp>
      <p:sp>
        <p:nvSpPr>
          <p:cNvPr id="21" name="Zástupný obsah 3">
            <a:extLst>
              <a:ext uri="{FF2B5EF4-FFF2-40B4-BE49-F238E27FC236}">
                <a16:creationId xmlns:a16="http://schemas.microsoft.com/office/drawing/2014/main" id="{D5479A66-B40C-7F21-3800-A5710D5BE9A0}"/>
              </a:ext>
            </a:extLst>
          </p:cNvPr>
          <p:cNvSpPr txBox="1">
            <a:spLocks/>
          </p:cNvSpPr>
          <p:nvPr/>
        </p:nvSpPr>
        <p:spPr>
          <a:xfrm>
            <a:off x="7612912" y="2424545"/>
            <a:ext cx="3969487" cy="376511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dirty="0"/>
              <a:t>B.-creme</a:t>
            </a:r>
          </a:p>
          <a:p>
            <a:pPr marL="0" indent="0">
              <a:buNone/>
            </a:pPr>
            <a:r>
              <a:rPr lang="pt-BR" dirty="0">
                <a:solidFill>
                  <a:srgbClr val="212529"/>
                </a:solidFill>
                <a:latin typeface="Montserrat" panose="00000500000000000000" pitchFamily="2" charset="-18"/>
              </a:rPr>
              <a:t>C. de abóbora </a:t>
            </a:r>
          </a:p>
          <a:p>
            <a:pPr marL="0" indent="0">
              <a:buNone/>
            </a:pPr>
            <a:r>
              <a:rPr lang="pt-BR" dirty="0">
                <a:solidFill>
                  <a:srgbClr val="212529"/>
                </a:solidFill>
                <a:latin typeface="Montserrat" panose="00000500000000000000" pitchFamily="2" charset="-18"/>
              </a:rPr>
              <a:t>E. de chila (gila)</a:t>
            </a:r>
          </a:p>
          <a:p>
            <a:pPr marL="0" indent="0">
              <a:buNone/>
            </a:pPr>
            <a:r>
              <a:rPr lang="pt-BR" dirty="0">
                <a:solidFill>
                  <a:srgbClr val="212529"/>
                </a:solidFill>
                <a:latin typeface="Montserrat" panose="00000500000000000000" pitchFamily="2" charset="-18"/>
              </a:rPr>
              <a:t>A. castelar </a:t>
            </a:r>
          </a:p>
          <a:p>
            <a:pPr marL="0" indent="0">
              <a:buNone/>
            </a:pPr>
            <a:r>
              <a:rPr lang="pt-BR" dirty="0">
                <a:solidFill>
                  <a:srgbClr val="212529"/>
                </a:solidFill>
                <a:latin typeface="Montserrat" panose="00000500000000000000" pitchFamily="2" charset="-18"/>
              </a:rPr>
              <a:t>G. de mel</a:t>
            </a:r>
          </a:p>
          <a:p>
            <a:pPr marL="0" indent="0">
              <a:buNone/>
            </a:pPr>
            <a:r>
              <a:rPr lang="pt-BR" dirty="0">
                <a:solidFill>
                  <a:srgbClr val="212529"/>
                </a:solidFill>
                <a:latin typeface="Montserrat" panose="00000500000000000000" pitchFamily="2" charset="-18"/>
              </a:rPr>
              <a:t>D.de Natal</a:t>
            </a:r>
          </a:p>
          <a:p>
            <a:pPr marL="0" indent="0">
              <a:buNone/>
            </a:pPr>
            <a:r>
              <a:rPr lang="pt-BR" dirty="0">
                <a:solidFill>
                  <a:srgbClr val="212529"/>
                </a:solidFill>
                <a:latin typeface="Montserrat" panose="00000500000000000000" pitchFamily="2" charset="-18"/>
              </a:rPr>
              <a:t>H.de ló</a:t>
            </a:r>
            <a:endParaRPr lang="cs-CZ" dirty="0">
              <a:solidFill>
                <a:srgbClr val="212529"/>
              </a:solidFill>
              <a:latin typeface="Montserrat" panose="00000500000000000000" pitchFamily="2" charset="-18"/>
            </a:endParaRPr>
          </a:p>
          <a:p>
            <a:pPr marL="0" indent="0">
              <a:buNone/>
            </a:pPr>
            <a:r>
              <a:rPr lang="pt-PT" dirty="0">
                <a:solidFill>
                  <a:srgbClr val="212529"/>
                </a:solidFill>
                <a:latin typeface="Montserrat" panose="00000500000000000000" pitchFamily="2" charset="-18"/>
              </a:rPr>
              <a:t>F. </a:t>
            </a:r>
            <a:r>
              <a:rPr lang="cs-CZ" dirty="0">
                <a:solidFill>
                  <a:srgbClr val="212529"/>
                </a:solidFill>
                <a:latin typeface="Montserrat" panose="00000500000000000000" pitchFamily="2" charset="-18"/>
              </a:rPr>
              <a:t>de  </a:t>
            </a:r>
            <a:r>
              <a:rPr lang="cs-CZ" dirty="0" err="1">
                <a:solidFill>
                  <a:srgbClr val="212529"/>
                </a:solidFill>
                <a:latin typeface="Montserrat" panose="00000500000000000000" pitchFamily="2" charset="-18"/>
              </a:rPr>
              <a:t>ovos</a:t>
            </a:r>
            <a:endParaRPr lang="pt-BR" dirty="0">
              <a:solidFill>
                <a:srgbClr val="212529"/>
              </a:solidFill>
              <a:latin typeface="Montserrat" panose="00000500000000000000" pitchFamily="2" charset="-18"/>
            </a:endParaRPr>
          </a:p>
          <a:p>
            <a:endParaRPr lang="pt-BR" dirty="0">
              <a:solidFill>
                <a:srgbClr val="212529"/>
              </a:solidFill>
              <a:latin typeface="Montserrat" panose="00000500000000000000" pitchFamily="2" charset="-18"/>
            </a:endParaRPr>
          </a:p>
          <a:p>
            <a:endParaRPr lang="pt-PT" dirty="0"/>
          </a:p>
        </p:txBody>
      </p:sp>
      <p:pic>
        <p:nvPicPr>
          <p:cNvPr id="3123" name="Picture 51" descr="5 receitas de leite creme bem portuguesas - Vida Ativa">
            <a:extLst>
              <a:ext uri="{FF2B5EF4-FFF2-40B4-BE49-F238E27FC236}">
                <a16:creationId xmlns:a16="http://schemas.microsoft.com/office/drawing/2014/main" id="{9072EA37-A690-A873-47D1-C36E4C100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59" y="274530"/>
            <a:ext cx="2069298" cy="147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5" name="Picture 53" descr="Receitas da Odete: BILHARACOS DE ABÓBORA">
            <a:extLst>
              <a:ext uri="{FF2B5EF4-FFF2-40B4-BE49-F238E27FC236}">
                <a16:creationId xmlns:a16="http://schemas.microsoft.com/office/drawing/2014/main" id="{6DADD991-6014-0982-2622-0DC185B2A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09" y="2063581"/>
            <a:ext cx="1973301" cy="147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7" name="Picture 55" descr="Broa Castelar">
            <a:extLst>
              <a:ext uri="{FF2B5EF4-FFF2-40B4-BE49-F238E27FC236}">
                <a16:creationId xmlns:a16="http://schemas.microsoft.com/office/drawing/2014/main" id="{A29DDE76-A2F3-D4C8-7009-05BDEB019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25758" r="15737" b="27051"/>
          <a:stretch/>
        </p:blipFill>
        <p:spPr bwMode="auto">
          <a:xfrm>
            <a:off x="129059" y="5222428"/>
            <a:ext cx="2069542" cy="139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9" name="Picture 57" descr="Broa de mel – Wikipédia, a enciclopédia livre">
            <a:extLst>
              <a:ext uri="{FF2B5EF4-FFF2-40B4-BE49-F238E27FC236}">
                <a16:creationId xmlns:a16="http://schemas.microsoft.com/office/drawing/2014/main" id="{8CA95E45-6D40-5014-D7DA-0CC71FC62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67" y="99942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1" name="Picture 59" descr="Tronco de Natal: confira a receita completa desse doce incrível">
            <a:extLst>
              <a:ext uri="{FF2B5EF4-FFF2-40B4-BE49-F238E27FC236}">
                <a16:creationId xmlns:a16="http://schemas.microsoft.com/office/drawing/2014/main" id="{926A0D19-9A44-D1B4-5A74-B00DE5FF1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105" y="2488236"/>
            <a:ext cx="2098286" cy="139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" name="Picture 61" descr="Bolo pão de ló - TudoGostoso">
            <a:extLst>
              <a:ext uri="{FF2B5EF4-FFF2-40B4-BE49-F238E27FC236}">
                <a16:creationId xmlns:a16="http://schemas.microsoft.com/office/drawing/2014/main" id="{2F46A564-85BB-9602-1B7F-CB03601C2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578" y="3963142"/>
            <a:ext cx="2172903" cy="122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za 21">
            <a:extLst>
              <a:ext uri="{FF2B5EF4-FFF2-40B4-BE49-F238E27FC236}">
                <a16:creationId xmlns:a16="http://schemas.microsoft.com/office/drawing/2014/main" id="{03667D0B-FB4B-922A-62D1-788113B4D0E6}"/>
              </a:ext>
            </a:extLst>
          </p:cNvPr>
          <p:cNvSpPr/>
          <p:nvPr/>
        </p:nvSpPr>
        <p:spPr>
          <a:xfrm>
            <a:off x="1568043" y="1335998"/>
            <a:ext cx="630314" cy="417251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1.</a:t>
            </a:r>
          </a:p>
        </p:txBody>
      </p:sp>
      <p:sp>
        <p:nvSpPr>
          <p:cNvPr id="24" name="Slza 23">
            <a:extLst>
              <a:ext uri="{FF2B5EF4-FFF2-40B4-BE49-F238E27FC236}">
                <a16:creationId xmlns:a16="http://schemas.microsoft.com/office/drawing/2014/main" id="{E62242C9-8F41-201F-77FA-D70670A5088B}"/>
              </a:ext>
            </a:extLst>
          </p:cNvPr>
          <p:cNvSpPr/>
          <p:nvPr/>
        </p:nvSpPr>
        <p:spPr>
          <a:xfrm>
            <a:off x="1512878" y="2129780"/>
            <a:ext cx="630314" cy="417251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2.</a:t>
            </a:r>
          </a:p>
        </p:txBody>
      </p:sp>
      <p:sp>
        <p:nvSpPr>
          <p:cNvPr id="25" name="Slza 24">
            <a:extLst>
              <a:ext uri="{FF2B5EF4-FFF2-40B4-BE49-F238E27FC236}">
                <a16:creationId xmlns:a16="http://schemas.microsoft.com/office/drawing/2014/main" id="{1890B2ED-B4A2-7E9C-E234-6C366F4B60FD}"/>
              </a:ext>
            </a:extLst>
          </p:cNvPr>
          <p:cNvSpPr/>
          <p:nvPr/>
        </p:nvSpPr>
        <p:spPr>
          <a:xfrm>
            <a:off x="1410006" y="4666483"/>
            <a:ext cx="630314" cy="417251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3.</a:t>
            </a:r>
          </a:p>
        </p:txBody>
      </p:sp>
      <p:sp>
        <p:nvSpPr>
          <p:cNvPr id="26" name="Slza 25">
            <a:extLst>
              <a:ext uri="{FF2B5EF4-FFF2-40B4-BE49-F238E27FC236}">
                <a16:creationId xmlns:a16="http://schemas.microsoft.com/office/drawing/2014/main" id="{06502337-F530-9B36-D9A8-99C68B0DA3CB}"/>
              </a:ext>
            </a:extLst>
          </p:cNvPr>
          <p:cNvSpPr/>
          <p:nvPr/>
        </p:nvSpPr>
        <p:spPr>
          <a:xfrm>
            <a:off x="174425" y="5305842"/>
            <a:ext cx="630314" cy="452424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4.</a:t>
            </a:r>
          </a:p>
        </p:txBody>
      </p:sp>
      <p:sp>
        <p:nvSpPr>
          <p:cNvPr id="27" name="Slza 26">
            <a:extLst>
              <a:ext uri="{FF2B5EF4-FFF2-40B4-BE49-F238E27FC236}">
                <a16:creationId xmlns:a16="http://schemas.microsoft.com/office/drawing/2014/main" id="{D321F591-2BA9-5720-86E5-61D1A6B52BC0}"/>
              </a:ext>
            </a:extLst>
          </p:cNvPr>
          <p:cNvSpPr/>
          <p:nvPr/>
        </p:nvSpPr>
        <p:spPr>
          <a:xfrm>
            <a:off x="3514174" y="2626304"/>
            <a:ext cx="630314" cy="417251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6</a:t>
            </a:r>
            <a:r>
              <a:rPr lang="pt-PT" dirty="0"/>
              <a:t>.</a:t>
            </a:r>
          </a:p>
        </p:txBody>
      </p:sp>
      <p:sp>
        <p:nvSpPr>
          <p:cNvPr id="28" name="Slza 27">
            <a:extLst>
              <a:ext uri="{FF2B5EF4-FFF2-40B4-BE49-F238E27FC236}">
                <a16:creationId xmlns:a16="http://schemas.microsoft.com/office/drawing/2014/main" id="{A08975CF-E1F9-9782-4BC5-8BE75654D50F}"/>
              </a:ext>
            </a:extLst>
          </p:cNvPr>
          <p:cNvSpPr/>
          <p:nvPr/>
        </p:nvSpPr>
        <p:spPr>
          <a:xfrm>
            <a:off x="2259387" y="4049080"/>
            <a:ext cx="630314" cy="417251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7.</a:t>
            </a:r>
            <a:endParaRPr lang="pt-PT" dirty="0"/>
          </a:p>
        </p:txBody>
      </p:sp>
      <p:pic>
        <p:nvPicPr>
          <p:cNvPr id="1026" name="Picture 2" descr="Lampreia de Ovos">
            <a:extLst>
              <a:ext uri="{FF2B5EF4-FFF2-40B4-BE49-F238E27FC236}">
                <a16:creationId xmlns:a16="http://schemas.microsoft.com/office/drawing/2014/main" id="{3574251A-7BDB-23F4-1E09-AAC790D73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967" y="5222428"/>
            <a:ext cx="1621039" cy="146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za 4">
            <a:extLst>
              <a:ext uri="{FF2B5EF4-FFF2-40B4-BE49-F238E27FC236}">
                <a16:creationId xmlns:a16="http://schemas.microsoft.com/office/drawing/2014/main" id="{19376B9F-06B8-5D35-ADFD-4FCE1D6D5AAB}"/>
              </a:ext>
            </a:extLst>
          </p:cNvPr>
          <p:cNvSpPr/>
          <p:nvPr/>
        </p:nvSpPr>
        <p:spPr>
          <a:xfrm>
            <a:off x="3364229" y="5184038"/>
            <a:ext cx="630314" cy="417251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8</a:t>
            </a:r>
            <a:r>
              <a:rPr lang="pt-PT" dirty="0"/>
              <a:t>.</a:t>
            </a:r>
          </a:p>
        </p:txBody>
      </p:sp>
      <p:sp>
        <p:nvSpPr>
          <p:cNvPr id="7" name="Slza 6">
            <a:extLst>
              <a:ext uri="{FF2B5EF4-FFF2-40B4-BE49-F238E27FC236}">
                <a16:creationId xmlns:a16="http://schemas.microsoft.com/office/drawing/2014/main" id="{2D3850BD-36E6-2F49-85FA-C313D68F138B}"/>
              </a:ext>
            </a:extLst>
          </p:cNvPr>
          <p:cNvSpPr/>
          <p:nvPr/>
        </p:nvSpPr>
        <p:spPr>
          <a:xfrm>
            <a:off x="2424172" y="1120787"/>
            <a:ext cx="630314" cy="417251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5</a:t>
            </a:r>
            <a:r>
              <a:rPr lang="pt-PT" dirty="0"/>
              <a:t>.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8334963-5D90-4A7C-BC00-F724191A68D9}"/>
              </a:ext>
            </a:extLst>
          </p:cNvPr>
          <p:cNvSpPr/>
          <p:nvPr/>
        </p:nvSpPr>
        <p:spPr>
          <a:xfrm>
            <a:off x="10140779" y="274530"/>
            <a:ext cx="1244446" cy="554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accent6"/>
                </a:solidFill>
              </a:rPr>
              <a:t>8</a:t>
            </a:r>
            <a:r>
              <a:rPr lang="pt-PT" dirty="0"/>
              <a:t> </a:t>
            </a:r>
            <a:r>
              <a:rPr lang="pt-PT" b="1" dirty="0">
                <a:solidFill>
                  <a:schemeClr val="accent6"/>
                </a:solidFill>
              </a:rPr>
              <a:t>pontos</a:t>
            </a:r>
          </a:p>
        </p:txBody>
      </p:sp>
    </p:spTree>
    <p:extLst>
      <p:ext uri="{BB962C8B-B14F-4D97-AF65-F5344CB8AC3E}">
        <p14:creationId xmlns:p14="http://schemas.microsoft.com/office/powerpoint/2010/main" val="3971749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27A361-E1AE-3056-5DEF-5FE3DE9E9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012" y="365125"/>
            <a:ext cx="10863294" cy="1387474"/>
          </a:xfrm>
        </p:spPr>
        <p:txBody>
          <a:bodyPr/>
          <a:lstStyle/>
          <a:p>
            <a:r>
              <a:rPr lang="cs-CZ" dirty="0" err="1"/>
              <a:t>Eventos</a:t>
            </a:r>
            <a:r>
              <a:rPr lang="cs-CZ" dirty="0"/>
              <a:t> </a:t>
            </a:r>
            <a:r>
              <a:rPr lang="cs-CZ" dirty="0" err="1"/>
              <a:t>tradicionais</a:t>
            </a:r>
            <a:r>
              <a:rPr lang="cs-CZ" dirty="0"/>
              <a:t> </a:t>
            </a:r>
            <a:endParaRPr lang="pt-PT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E46E6B1-E404-7958-093B-1239AE0BB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1247775" cy="823912"/>
          </a:xfrm>
        </p:spPr>
        <p:txBody>
          <a:bodyPr/>
          <a:lstStyle/>
          <a:p>
            <a:r>
              <a:rPr lang="pt-PT" dirty="0"/>
              <a:t>Festa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ED972B-A041-441E-35BD-029100BBF8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err="1"/>
              <a:t>Caretos</a:t>
            </a:r>
            <a:endParaRPr lang="pt-PT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Car</a:t>
            </a:r>
            <a:r>
              <a:rPr lang="pt-PT" dirty="0"/>
              <a:t>e</a:t>
            </a:r>
            <a:r>
              <a:rPr lang="cs-CZ" dirty="0" err="1"/>
              <a:t>tos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Bananeiro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pt-PT" dirty="0"/>
              <a:t>O menino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/>
              <a:t>Magusto</a:t>
            </a:r>
          </a:p>
          <a:p>
            <a:endParaRPr lang="pt-PT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2E8CECF-3984-2DC3-DCA2-3FF5302BC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82172" y="1752600"/>
            <a:ext cx="5561106" cy="823912"/>
          </a:xfrm>
        </p:spPr>
        <p:txBody>
          <a:bodyPr/>
          <a:lstStyle/>
          <a:p>
            <a:r>
              <a:rPr lang="pt-PT" dirty="0"/>
              <a:t>Adjunto adverbial de lugar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4EDE61A-3FAB-BEC7-7DC3-1E16845BD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86872" y="2666998"/>
            <a:ext cx="3942603" cy="3508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/>
              <a:t>C.E. DE VARGE</a:t>
            </a:r>
          </a:p>
          <a:p>
            <a:pPr marL="0" indent="0">
              <a:buNone/>
            </a:pPr>
            <a:r>
              <a:rPr lang="pt-PT" dirty="0"/>
              <a:t>C.E. de </a:t>
            </a:r>
            <a:r>
              <a:rPr lang="pt-PT" dirty="0" err="1"/>
              <a:t>ousilhão</a:t>
            </a:r>
            <a:endParaRPr lang="pt-PT" dirty="0"/>
          </a:p>
          <a:p>
            <a:pPr marL="0" indent="0">
              <a:buNone/>
            </a:pPr>
            <a:r>
              <a:rPr lang="pt-PT" dirty="0"/>
              <a:t>A DE BRAGA</a:t>
            </a:r>
          </a:p>
          <a:p>
            <a:pPr marL="0" indent="0">
              <a:buNone/>
            </a:pPr>
            <a:r>
              <a:rPr lang="pt-PT" dirty="0"/>
              <a:t>B. MIJA</a:t>
            </a:r>
          </a:p>
          <a:p>
            <a:pPr marL="0" indent="0">
              <a:buNone/>
            </a:pPr>
            <a:r>
              <a:rPr lang="pt-PT" dirty="0"/>
              <a:t>D de Velha/Aldeia Viçosa</a:t>
            </a:r>
          </a:p>
        </p:txBody>
      </p:sp>
      <p:pic>
        <p:nvPicPr>
          <p:cNvPr id="2050" name="Picture 2" descr="Caretos de Ousilhão (Tras os Montes) Bragança">
            <a:extLst>
              <a:ext uri="{FF2B5EF4-FFF2-40B4-BE49-F238E27FC236}">
                <a16:creationId xmlns:a16="http://schemas.microsoft.com/office/drawing/2014/main" id="{50A0CAAD-C824-E508-14A9-9D9109CAC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677" y="0"/>
            <a:ext cx="2252712" cy="325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 Natal celebra-se com caretos em Varge">
            <a:extLst>
              <a:ext uri="{FF2B5EF4-FFF2-40B4-BE49-F238E27FC236}">
                <a16:creationId xmlns:a16="http://schemas.microsoft.com/office/drawing/2014/main" id="{57022EB3-A9E0-4C93-4888-370268633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749" y="3253666"/>
            <a:ext cx="3471030" cy="232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ananeiro, tradição de Natal em Braga - fotografia de Daniel Camacho">
            <a:extLst>
              <a:ext uri="{FF2B5EF4-FFF2-40B4-BE49-F238E27FC236}">
                <a16:creationId xmlns:a16="http://schemas.microsoft.com/office/drawing/2014/main" id="{4620EEEE-1AFD-A681-7E46-6C17BD0E29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" r="68180" b="59482"/>
          <a:stretch/>
        </p:blipFill>
        <p:spPr bwMode="auto">
          <a:xfrm>
            <a:off x="7546600" y="20523"/>
            <a:ext cx="229351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61E9FD0-C703-71B5-A90F-E4ADE1165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4168" y="1941712"/>
            <a:ext cx="1345540" cy="1070191"/>
          </a:xfrm>
          <a:prstGeom prst="rect">
            <a:avLst/>
          </a:prstGeom>
        </p:spPr>
      </p:pic>
      <p:pic>
        <p:nvPicPr>
          <p:cNvPr id="2058" name="Picture 10" descr="Menino Mija&quot; Liqueur Eduardo Ferreira &amp; Filhos 700ml">
            <a:extLst>
              <a:ext uri="{FF2B5EF4-FFF2-40B4-BE49-F238E27FC236}">
                <a16:creationId xmlns:a16="http://schemas.microsoft.com/office/drawing/2014/main" id="{A71BFDED-9ADC-A297-F0D0-33D7CD207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6" t="12816" r="30576" b="13657"/>
          <a:stretch/>
        </p:blipFill>
        <p:spPr bwMode="auto">
          <a:xfrm flipH="1">
            <a:off x="9240911" y="1872910"/>
            <a:ext cx="566792" cy="13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1072E96B-948D-E24E-ECD9-15E2A19ED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15" y="5394185"/>
            <a:ext cx="2154165" cy="144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367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27A361-E1AE-3056-5DEF-5FE3DE9E9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</a:t>
            </a:r>
            <a:r>
              <a:rPr lang="cs-CZ" dirty="0" err="1"/>
              <a:t>ventos</a:t>
            </a:r>
            <a:endParaRPr lang="pt-PT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E46E6B1-E404-7958-093B-1239AE0BB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86" y="1690688"/>
            <a:ext cx="5532319" cy="823912"/>
          </a:xfrm>
        </p:spPr>
        <p:txBody>
          <a:bodyPr>
            <a:normAutofit fontScale="92500" lnSpcReduction="20000"/>
          </a:bodyPr>
          <a:lstStyle/>
          <a:p>
            <a:r>
              <a:rPr lang="pt-PT" dirty="0"/>
              <a:t>Festa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ED972B-A041-441E-35BD-029100BBF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7" y="2666999"/>
            <a:ext cx="4000212" cy="35226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err="1"/>
              <a:t>Caretos</a:t>
            </a:r>
            <a:r>
              <a:rPr lang="cs-CZ" dirty="0"/>
              <a:t> de</a:t>
            </a:r>
            <a:endParaRPr lang="pt-PT" dirty="0"/>
          </a:p>
          <a:p>
            <a:pPr marL="514350" indent="-514350">
              <a:buFont typeface="+mj-lt"/>
              <a:buAutoNum type="arabicPeriod"/>
            </a:pPr>
            <a:r>
              <a:rPr lang="pt-PT" dirty="0"/>
              <a:t>Caretos de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Bananeiro</a:t>
            </a:r>
            <a:r>
              <a:rPr lang="cs-CZ" dirty="0"/>
              <a:t> </a:t>
            </a:r>
            <a:r>
              <a:rPr lang="pt-PT" dirty="0"/>
              <a:t> 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Wonderland</a:t>
            </a:r>
            <a:r>
              <a:rPr lang="cs-CZ" dirty="0"/>
              <a:t> </a:t>
            </a:r>
            <a:r>
              <a:rPr lang="pt-PT" dirty="0"/>
              <a:t> 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pt-PT" dirty="0"/>
              <a:t> O menino mija –  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/>
              <a:t>Magusto da Velha – </a:t>
            </a: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2E8CECF-3984-2DC3-DCA2-3FF5302BC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76642" y="1727074"/>
            <a:ext cx="2906730" cy="626616"/>
          </a:xfrm>
        </p:spPr>
        <p:txBody>
          <a:bodyPr>
            <a:normAutofit fontScale="92500" lnSpcReduction="20000"/>
          </a:bodyPr>
          <a:lstStyle/>
          <a:p>
            <a:r>
              <a:rPr lang="pt-PT" dirty="0"/>
              <a:t>Adjunto adverbial de lugar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4EDE61A-3FAB-BEC7-7DC3-1E16845BD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15939" y="2615460"/>
            <a:ext cx="3243576" cy="3522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/>
              <a:t>A Ousilhão  3 </a:t>
            </a:r>
            <a:r>
              <a:rPr lang="pt-PT" dirty="0" err="1"/>
              <a:t>nebo</a:t>
            </a:r>
            <a:r>
              <a:rPr lang="pt-PT" dirty="0"/>
              <a:t> </a:t>
            </a:r>
            <a:r>
              <a:rPr lang="pt-PT" dirty="0" err="1"/>
              <a:t>naopak</a:t>
            </a:r>
            <a:endParaRPr lang="pt-PT" dirty="0"/>
          </a:p>
          <a:p>
            <a:pPr marL="0" indent="0">
              <a:buNone/>
            </a:pPr>
            <a:r>
              <a:rPr lang="pt-PT" dirty="0"/>
              <a:t>F VARGE 2</a:t>
            </a:r>
          </a:p>
          <a:p>
            <a:pPr marL="0" indent="0">
              <a:buNone/>
            </a:pPr>
            <a:r>
              <a:rPr lang="pt-PT" dirty="0"/>
              <a:t>B </a:t>
            </a:r>
            <a:r>
              <a:rPr lang="cs-CZ" dirty="0"/>
              <a:t>d</a:t>
            </a:r>
            <a:r>
              <a:rPr lang="pt-PT" dirty="0" err="1"/>
              <a:t>eBraga</a:t>
            </a:r>
            <a:r>
              <a:rPr lang="pt-PT" dirty="0"/>
              <a:t> 1</a:t>
            </a:r>
          </a:p>
          <a:p>
            <a:pPr marL="0" indent="0">
              <a:buNone/>
            </a:pPr>
            <a:r>
              <a:rPr lang="pt-PT" dirty="0"/>
              <a:t>D Açores 6</a:t>
            </a:r>
          </a:p>
          <a:p>
            <a:pPr marL="0" indent="0">
              <a:buNone/>
            </a:pPr>
            <a:r>
              <a:rPr lang="pt-PT" dirty="0" err="1"/>
              <a:t>E.Aldeia</a:t>
            </a:r>
            <a:r>
              <a:rPr lang="pt-PT" dirty="0"/>
              <a:t> </a:t>
            </a:r>
            <a:r>
              <a:rPr lang="pt-PT"/>
              <a:t>Viçosa 4</a:t>
            </a:r>
            <a:endParaRPr lang="pt-PT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9730B5-5878-7872-8BB6-5F3773D84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5349" y="228692"/>
            <a:ext cx="4084674" cy="6264183"/>
          </a:xfrm>
          <a:prstGeom prst="rect">
            <a:avLst/>
          </a:prstGeom>
        </p:spPr>
      </p:pic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C9B8E6DE-0849-6606-5803-EDC54508797C}"/>
              </a:ext>
            </a:extLst>
          </p:cNvPr>
          <p:cNvCxnSpPr>
            <a:cxnSpLocks/>
          </p:cNvCxnSpPr>
          <p:nvPr/>
        </p:nvCxnSpPr>
        <p:spPr>
          <a:xfrm flipH="1">
            <a:off x="8107326" y="2471689"/>
            <a:ext cx="174327" cy="5555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ek 16">
            <a:extLst>
              <a:ext uri="{FF2B5EF4-FFF2-40B4-BE49-F238E27FC236}">
                <a16:creationId xmlns:a16="http://schemas.microsoft.com/office/drawing/2014/main" id="{08F88B44-CFFA-6A18-CC19-8D615D180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930" y="3290932"/>
            <a:ext cx="1694838" cy="1005459"/>
          </a:xfrm>
          <a:prstGeom prst="rect">
            <a:avLst/>
          </a:prstGeom>
        </p:spPr>
      </p:pic>
      <p:sp>
        <p:nvSpPr>
          <p:cNvPr id="18" name="Ovál 17">
            <a:extLst>
              <a:ext uri="{FF2B5EF4-FFF2-40B4-BE49-F238E27FC236}">
                <a16:creationId xmlns:a16="http://schemas.microsoft.com/office/drawing/2014/main" id="{66045CB7-11C3-E1F8-D200-C8C761C0F9F8}"/>
              </a:ext>
            </a:extLst>
          </p:cNvPr>
          <p:cNvSpPr/>
          <p:nvPr/>
        </p:nvSpPr>
        <p:spPr>
          <a:xfrm>
            <a:off x="9596761" y="926710"/>
            <a:ext cx="366815" cy="35754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6300581B-5B0F-DCB1-F577-BE540FF300FD}"/>
              </a:ext>
            </a:extLst>
          </p:cNvPr>
          <p:cNvSpPr/>
          <p:nvPr/>
        </p:nvSpPr>
        <p:spPr>
          <a:xfrm>
            <a:off x="8954745" y="4074850"/>
            <a:ext cx="446707" cy="6038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800" b="1" dirty="0">
                <a:solidFill>
                  <a:schemeClr val="tx1"/>
                </a:solidFill>
              </a:rPr>
              <a:t>2</a:t>
            </a:r>
          </a:p>
          <a:p>
            <a:pPr algn="ctr"/>
            <a:endParaRPr lang="pt-PT" dirty="0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153225FC-7C77-7EA4-948A-6B9D8194D3C1}"/>
              </a:ext>
            </a:extLst>
          </p:cNvPr>
          <p:cNvSpPr/>
          <p:nvPr/>
        </p:nvSpPr>
        <p:spPr>
          <a:xfrm>
            <a:off x="7834165" y="3019329"/>
            <a:ext cx="456038" cy="49561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622E827C-B888-4EED-7600-18B8FAA91CDB}"/>
              </a:ext>
            </a:extLst>
          </p:cNvPr>
          <p:cNvSpPr/>
          <p:nvPr/>
        </p:nvSpPr>
        <p:spPr>
          <a:xfrm>
            <a:off x="10825792" y="747939"/>
            <a:ext cx="366815" cy="35754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67A962BE-CE92-F031-E551-2A4A79918F35}"/>
              </a:ext>
            </a:extLst>
          </p:cNvPr>
          <p:cNvSpPr/>
          <p:nvPr/>
        </p:nvSpPr>
        <p:spPr>
          <a:xfrm>
            <a:off x="10211276" y="1284252"/>
            <a:ext cx="366815" cy="35754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59CF107C-1C2D-9210-1D16-C74C0380DD4E}"/>
              </a:ext>
            </a:extLst>
          </p:cNvPr>
          <p:cNvSpPr/>
          <p:nvPr/>
        </p:nvSpPr>
        <p:spPr>
          <a:xfrm>
            <a:off x="10578091" y="2208185"/>
            <a:ext cx="366815" cy="35754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250273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607</Words>
  <Application>Microsoft Office PowerPoint</Application>
  <PresentationFormat>Širokoúhlá obrazovka</PresentationFormat>
  <Paragraphs>81</Paragraphs>
  <Slides>8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Motiv Office</vt:lpstr>
      <vt:lpstr>Quizz sintático de Natal parte 2 solução</vt:lpstr>
      <vt:lpstr>Preencha as lacunas pelas preposições necessárias  (com ou sem o artigo) </vt:lpstr>
      <vt:lpstr>Preencha as lacunas pelos pronomes retos, oblíquos, clíticos dativos ou acusativos de acordo com a transitividade do respetivo verbo. </vt:lpstr>
      <vt:lpstr>Tradições portuguesas de Natal  Complete a frase com o adjunto adverbial de lugar</vt:lpstr>
      <vt:lpstr>Tradições portuguesas de Natal  Coloque o adjetivo no seu lugar correto e adequado</vt:lpstr>
      <vt:lpstr>Tradições portuguesas de Natal doces</vt:lpstr>
      <vt:lpstr>Eventos tradicionais </vt:lpstr>
      <vt:lpstr>Eventos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Quizz sintático de Natal parte 2 solução</dc:title>
  <dc:creator>Iva Svobodová</dc:creator>
  <cp:lastModifiedBy>Iva Svobodová</cp:lastModifiedBy>
  <cp:revision>4</cp:revision>
  <dcterms:created xsi:type="dcterms:W3CDTF">2022-11-30T18:54:16Z</dcterms:created>
  <dcterms:modified xsi:type="dcterms:W3CDTF">2022-12-01T07:24:42Z</dcterms:modified>
</cp:coreProperties>
</file>